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9" r:id="rId4"/>
    <p:sldId id="261" r:id="rId5"/>
    <p:sldId id="262" r:id="rId6"/>
    <p:sldId id="258" r:id="rId7"/>
    <p:sldId id="264" r:id="rId8"/>
    <p:sldId id="265" r:id="rId9"/>
    <p:sldId id="263" r:id="rId10"/>
    <p:sldId id="266" r:id="rId11"/>
    <p:sldId id="267" r:id="rId12"/>
    <p:sldId id="268" r:id="rId13"/>
    <p:sldId id="269" r:id="rId14"/>
    <p:sldId id="271" r:id="rId15"/>
    <p:sldId id="260" r:id="rId16"/>
    <p:sldId id="272" r:id="rId17"/>
    <p:sldId id="286" r:id="rId18"/>
    <p:sldId id="273" r:id="rId19"/>
    <p:sldId id="282" r:id="rId20"/>
    <p:sldId id="283" r:id="rId21"/>
    <p:sldId id="274" r:id="rId22"/>
    <p:sldId id="288" r:id="rId23"/>
    <p:sldId id="290" r:id="rId24"/>
    <p:sldId id="287" r:id="rId25"/>
    <p:sldId id="289" r:id="rId26"/>
    <p:sldId id="291" r:id="rId27"/>
    <p:sldId id="281" r:id="rId28"/>
    <p:sldId id="293" r:id="rId29"/>
    <p:sldId id="280" r:id="rId30"/>
    <p:sldId id="294" r:id="rId31"/>
    <p:sldId id="279" r:id="rId32"/>
    <p:sldId id="276" r:id="rId33"/>
    <p:sldId id="277" r:id="rId34"/>
    <p:sldId id="278" r:id="rId35"/>
    <p:sldId id="284"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A3F"/>
    <a:srgbClr val="2BB8C9"/>
    <a:srgbClr val="D35241"/>
    <a:srgbClr val="A6D670"/>
    <a:srgbClr val="503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6" autoAdjust="0"/>
    <p:restoredTop sz="72630" autoAdjust="0"/>
  </p:normalViewPr>
  <p:slideViewPr>
    <p:cSldViewPr>
      <p:cViewPr varScale="1">
        <p:scale>
          <a:sx n="81" d="100"/>
          <a:sy n="81" d="100"/>
        </p:scale>
        <p:origin x="23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B52BCF-B4E8-4A85-95CB-C776F0B17F2C}" type="datetimeFigureOut">
              <a:rPr lang="en-GB" smtClean="0"/>
              <a:t>10/03/2025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26357-0A64-4C53-BCAD-1BA30D84DC56}" type="slidenum">
              <a:rPr lang="en-GB" smtClean="0"/>
              <a:t>‹#›</a:t>
            </a:fld>
            <a:endParaRPr lang="en-GB"/>
          </a:p>
        </p:txBody>
      </p:sp>
    </p:spTree>
    <p:extLst>
      <p:ext uri="{BB962C8B-B14F-4D97-AF65-F5344CB8AC3E}">
        <p14:creationId xmlns:p14="http://schemas.microsoft.com/office/powerpoint/2010/main" val="265006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a:t>
            </a:fld>
            <a:endParaRPr lang="en-GB"/>
          </a:p>
        </p:txBody>
      </p:sp>
    </p:spTree>
    <p:extLst>
      <p:ext uri="{BB962C8B-B14F-4D97-AF65-F5344CB8AC3E}">
        <p14:creationId xmlns:p14="http://schemas.microsoft.com/office/powerpoint/2010/main" val="17573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an earthquake happens it releases vibrations which travel outward from the focus in every direction. When these vibrations reach the surface they cause the ground to shake. </a:t>
            </a:r>
          </a:p>
          <a:p>
            <a:endParaRPr lang="en-US" baseline="0" dirty="0"/>
          </a:p>
          <a:p>
            <a:r>
              <a:rPr lang="en-US" baseline="0" dirty="0"/>
              <a:t>The vibrations travel as waves of energy known as seismic waves. Geologists measure these seismic waves at different stations around the Earth to work out where an earthquake has occurred. </a:t>
            </a:r>
          </a:p>
          <a:p>
            <a:endParaRPr lang="en-US" baseline="0" dirty="0"/>
          </a:p>
          <a:p>
            <a:r>
              <a:rPr lang="en-US" baseline="0" dirty="0"/>
              <a:t>There are three main types of seismic wave. The first type are known as </a:t>
            </a:r>
            <a:r>
              <a:rPr lang="en-US" b="1" baseline="0" dirty="0"/>
              <a:t>surface waves</a:t>
            </a:r>
            <a:r>
              <a:rPr lang="en-US" baseline="0" dirty="0"/>
              <a:t>. They travel through the Earth’s crust away from the focus in all directions. They move from side to side and up and down – surface waves cause most damage to buildings in an earthquake.</a:t>
            </a:r>
          </a:p>
          <a:p>
            <a:endParaRPr lang="en-US" baseline="0" dirty="0"/>
          </a:p>
          <a:p>
            <a:r>
              <a:rPr lang="en-US" b="1" baseline="0" dirty="0"/>
              <a:t>Click to show building damage</a:t>
            </a:r>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10</a:t>
            </a:fld>
            <a:endParaRPr lang="en-GB"/>
          </a:p>
        </p:txBody>
      </p:sp>
    </p:spTree>
    <p:extLst>
      <p:ext uri="{BB962C8B-B14F-4D97-AF65-F5344CB8AC3E}">
        <p14:creationId xmlns:p14="http://schemas.microsoft.com/office/powerpoint/2010/main" val="159166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type of seismic wave released from an earthquake is called a </a:t>
            </a:r>
            <a:r>
              <a:rPr lang="en-GB" b="1" dirty="0"/>
              <a:t>P </a:t>
            </a:r>
            <a:r>
              <a:rPr lang="en-GB" b="1" baseline="0" dirty="0"/>
              <a:t> </a:t>
            </a:r>
            <a:r>
              <a:rPr lang="en-GB" b="1" dirty="0"/>
              <a:t>wave</a:t>
            </a:r>
            <a:r>
              <a:rPr lang="en-GB" dirty="0"/>
              <a:t>. P waves travel through the whole Earth including the core. They </a:t>
            </a:r>
            <a:r>
              <a:rPr lang="en-US" dirty="0"/>
              <a:t>travel through the Earth by pushing and pulling rocks in the direction they are travelling. </a:t>
            </a:r>
          </a:p>
          <a:p>
            <a:endParaRPr lang="en-US" dirty="0"/>
          </a:p>
          <a:p>
            <a:r>
              <a:rPr lang="en-US" b="1" dirty="0"/>
              <a:t>Demonstrate with a slinky OR watch the first part of this YouTube</a:t>
            </a:r>
            <a:r>
              <a:rPr lang="en-US" b="1" baseline="0" dirty="0"/>
              <a:t> video </a:t>
            </a:r>
            <a:r>
              <a:rPr lang="en-US" b="0" baseline="0" dirty="0"/>
              <a:t>(https://www.youtube.com/watch?v=v2xhHRQkbNg</a:t>
            </a:r>
            <a:r>
              <a:rPr lang="en-US" b="0" dirty="0"/>
              <a:t>)</a:t>
            </a:r>
          </a:p>
          <a:p>
            <a:endParaRPr lang="en-US" b="0" dirty="0"/>
          </a:p>
          <a:p>
            <a:r>
              <a:rPr lang="en-US" b="0" dirty="0"/>
              <a:t>Get two students to hold either end of a slinky (metal ones are best). To demonstrate a P-</a:t>
            </a:r>
            <a:r>
              <a:rPr lang="en-US" b="0" baseline="0" dirty="0"/>
              <a:t> </a:t>
            </a:r>
            <a:r>
              <a:rPr lang="en-US" b="0" dirty="0"/>
              <a:t>wave one student needs to</a:t>
            </a:r>
            <a:r>
              <a:rPr lang="en-US" b="0" baseline="0" dirty="0"/>
              <a:t> push the end of the slinky towards the other student.</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11</a:t>
            </a:fld>
            <a:endParaRPr lang="en-GB"/>
          </a:p>
        </p:txBody>
      </p:sp>
    </p:spTree>
    <p:extLst>
      <p:ext uri="{BB962C8B-B14F-4D97-AF65-F5344CB8AC3E}">
        <p14:creationId xmlns:p14="http://schemas.microsoft.com/office/powerpoint/2010/main" val="372646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a:t>
            </a:r>
            <a:r>
              <a:rPr lang="en-GB" baseline="0" dirty="0"/>
              <a:t> type of seismic wave is called an </a:t>
            </a:r>
            <a:r>
              <a:rPr lang="en-GB" b="1" baseline="0" dirty="0"/>
              <a:t>S  wave, </a:t>
            </a:r>
            <a:r>
              <a:rPr lang="en-GB" baseline="0" dirty="0"/>
              <a:t>these waves </a:t>
            </a:r>
            <a:r>
              <a:rPr lang="en-US" baseline="0" dirty="0"/>
              <a:t>from side to side as they go forward. S waves can’t travel through liquid so they can’t travel through the Earths outer core which is made from liquid metal. </a:t>
            </a:r>
            <a:endParaRPr lang="en-GB" baseline="0" dirty="0"/>
          </a:p>
          <a:p>
            <a:endParaRPr lang="en-GB" baseline="0" dirty="0"/>
          </a:p>
          <a:p>
            <a:r>
              <a:rPr lang="en-US" b="1" dirty="0"/>
              <a:t>Demonstrate with a slinky OR watch the second part of this YouTube video</a:t>
            </a:r>
            <a:r>
              <a:rPr lang="en-US" dirty="0"/>
              <a:t> (https://www.youtube.com/watch?v=v2xhHRQkbNg)</a:t>
            </a:r>
          </a:p>
          <a:p>
            <a:endParaRPr lang="en-US" dirty="0"/>
          </a:p>
          <a:p>
            <a:r>
              <a:rPr lang="en-US" dirty="0"/>
              <a:t>Get two students to hold either end of a slinky (metal ones are best). To demonstrate an S</a:t>
            </a:r>
            <a:r>
              <a:rPr lang="en-US" baseline="0" dirty="0"/>
              <a:t> </a:t>
            </a:r>
            <a:r>
              <a:rPr lang="en-US" dirty="0"/>
              <a:t> wave one student move the slinky from</a:t>
            </a:r>
            <a:r>
              <a:rPr lang="en-US" baseline="0" dirty="0"/>
              <a:t> side to side horizontally</a:t>
            </a:r>
            <a:r>
              <a:rPr lang="en-US" dirty="0"/>
              <a:t>.</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12</a:t>
            </a:fld>
            <a:endParaRPr lang="en-GB"/>
          </a:p>
        </p:txBody>
      </p:sp>
    </p:spTree>
    <p:extLst>
      <p:ext uri="{BB962C8B-B14F-4D97-AF65-F5344CB8AC3E}">
        <p14:creationId xmlns:p14="http://schemas.microsoft.com/office/powerpoint/2010/main" val="397445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Geologists measure seismic waves </a:t>
            </a:r>
            <a:r>
              <a:rPr lang="en-GB" baseline="0" dirty="0"/>
              <a:t>using instruments called seismographs. In the past, seismographs worked by having a pen suspended on a weight that then drew a line onto a rotating drum covered with graph paper. When the ground shook in an earthquake, the drum would go up and down and create a wiggly line on the drum. The more the ground shook the wigglier the line would be! Today geologists use seismographs which operate using a similar process but instead of pen and paper they use electromagnets which generate a voltage when there is an earthquake and this voltage is then transmitted to a computer display.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strength or size of an earthquake is called it’s magnitude. </a:t>
            </a:r>
            <a:r>
              <a:rPr lang="en-US" baseline="0" dirty="0"/>
              <a:t>The bigger the earthquake, the more energy released and the bigger the earthquake’s magnitude. </a:t>
            </a:r>
            <a:r>
              <a:rPr lang="en-GB" baseline="0" dirty="0"/>
              <a:t>An earthquake with a large magnitude will make the Earth’s surface shake more and usually cause more damage than a smaller magnitude earthquake.</a:t>
            </a:r>
          </a:p>
          <a:p>
            <a:endParaRPr lang="en-GB" baseline="0" dirty="0"/>
          </a:p>
          <a:p>
            <a:r>
              <a:rPr lang="en-GB" baseline="0" dirty="0"/>
              <a:t>As well as working out how </a:t>
            </a:r>
            <a:r>
              <a:rPr lang="en-GB" b="1" baseline="0" dirty="0"/>
              <a:t>big</a:t>
            </a:r>
            <a:r>
              <a:rPr lang="en-GB" baseline="0" dirty="0"/>
              <a:t> an earthquake is geologists also need to work out </a:t>
            </a:r>
            <a:r>
              <a:rPr lang="en-GB" b="1" baseline="0" dirty="0"/>
              <a:t>where </a:t>
            </a:r>
            <a:r>
              <a:rPr lang="en-GB" b="0" baseline="0" dirty="0"/>
              <a:t>an earthquake has struck. They do this by looking at the P and S seismic waves. S waves travel slower than P waves which means that the further you are away from the earthquake the more spread apart these two waves will be on your seismograph.</a:t>
            </a:r>
          </a:p>
        </p:txBody>
      </p:sp>
      <p:sp>
        <p:nvSpPr>
          <p:cNvPr id="4" name="Slide Number Placeholder 3"/>
          <p:cNvSpPr>
            <a:spLocks noGrp="1"/>
          </p:cNvSpPr>
          <p:nvPr>
            <p:ph type="sldNum" sz="quarter" idx="10"/>
          </p:nvPr>
        </p:nvSpPr>
        <p:spPr/>
        <p:txBody>
          <a:bodyPr/>
          <a:lstStyle/>
          <a:p>
            <a:fld id="{75826357-0A64-4C53-BCAD-1BA30D84DC56}" type="slidenum">
              <a:rPr lang="en-GB" smtClean="0"/>
              <a:t>13</a:t>
            </a:fld>
            <a:endParaRPr lang="en-GB"/>
          </a:p>
        </p:txBody>
      </p:sp>
    </p:spTree>
    <p:extLst>
      <p:ext uri="{BB962C8B-B14F-4D97-AF65-F5344CB8AC3E}">
        <p14:creationId xmlns:p14="http://schemas.microsoft.com/office/powerpoint/2010/main" val="327906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working out how big an earthquake</a:t>
            </a:r>
            <a:r>
              <a:rPr lang="en-US" baseline="0" dirty="0"/>
              <a:t> </a:t>
            </a:r>
            <a:r>
              <a:rPr lang="en-US" dirty="0"/>
              <a:t>is, geologists also need to work out where an earthquake has struck. They do this by looking at the P and S seismic waves. S waves travel slower than P waves which means that the further you are away from the earthquake the more spread apart these two waves will be on your seismograph.</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14</a:t>
            </a:fld>
            <a:endParaRPr lang="en-GB"/>
          </a:p>
        </p:txBody>
      </p:sp>
    </p:spTree>
    <p:extLst>
      <p:ext uri="{BB962C8B-B14F-4D97-AF65-F5344CB8AC3E}">
        <p14:creationId xmlns:p14="http://schemas.microsoft.com/office/powerpoint/2010/main" val="152020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an earthquake has happened in the UK – stations around the country are set up to measure seismic waves. From the seismographs, the distance from the earthquake to the recording station is calculated by the time difference between the P and S waves.</a:t>
            </a:r>
          </a:p>
          <a:p>
            <a:r>
              <a:rPr lang="en-US" b="1" baseline="0" dirty="0"/>
              <a:t>Click for Station 1</a:t>
            </a:r>
          </a:p>
          <a:p>
            <a:r>
              <a:rPr lang="en-US" baseline="0" dirty="0"/>
              <a:t>Station 1 in Newcastle detected seismic waves on their seismograph – they used the difference in time between the P and S waves to work out that an earthquake occurred 200km away but they do not know in which direction. The earthquake could have occurred at any point on the blue line so we haven’t really narrowed it down very much!</a:t>
            </a:r>
          </a:p>
          <a:p>
            <a:r>
              <a:rPr lang="en-US" b="1" baseline="0" dirty="0"/>
              <a:t>Click for Station 2 </a:t>
            </a:r>
          </a:p>
          <a:p>
            <a:r>
              <a:rPr lang="en-US" baseline="0" dirty="0"/>
              <a:t>Station 2 in Belfast detected seismic waves on their seismograph too – the P and S waves they detected were slightly closer together than those detected in Newcastle. They worked out that an earthquake occurred 125km away from them. We now have two cross overs one in west Scotland and one in North Wales so we have 2 possible locations for our earthquake.</a:t>
            </a:r>
          </a:p>
          <a:p>
            <a:r>
              <a:rPr lang="en-US" b="1" baseline="0" dirty="0"/>
              <a:t>Click for Station 3</a:t>
            </a:r>
          </a:p>
          <a:p>
            <a:r>
              <a:rPr lang="en-US" baseline="0" dirty="0"/>
              <a:t>Station 3 in Cardiff also detected seismic waves. The P and S waves they detected were even closer together so the earthquake must have been closest to Cardiff out of the three cities. We now only have one spot which overlaps each of the circles so this is where the earthquake must have happened!</a:t>
            </a:r>
          </a:p>
          <a:p>
            <a:endParaRPr lang="en-US"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15</a:t>
            </a:fld>
            <a:endParaRPr lang="en-GB"/>
          </a:p>
        </p:txBody>
      </p:sp>
    </p:spTree>
    <p:extLst>
      <p:ext uri="{BB962C8B-B14F-4D97-AF65-F5344CB8AC3E}">
        <p14:creationId xmlns:p14="http://schemas.microsoft.com/office/powerpoint/2010/main" val="70597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Geologists know where earthquakes are likely to happen but it is impossible to predict when an earthquake will occur. It is important for earthquake-prone countries such as Japan</a:t>
            </a:r>
            <a:r>
              <a:rPr lang="en-US" baseline="0" dirty="0"/>
              <a:t> </a:t>
            </a:r>
            <a:r>
              <a:rPr lang="en-US" dirty="0"/>
              <a:t>to be prepared at all times. </a:t>
            </a:r>
          </a:p>
          <a:p>
            <a:endParaRPr lang="en-US" dirty="0"/>
          </a:p>
          <a:p>
            <a:r>
              <a:rPr lang="en-US" dirty="0"/>
              <a:t>Engineering buildings</a:t>
            </a:r>
            <a:r>
              <a:rPr lang="en-US" baseline="0" dirty="0"/>
              <a:t> to withstand earthquakes is extremely important in built up cities such as Tokyo in Japan.</a:t>
            </a:r>
          </a:p>
          <a:p>
            <a:endParaRPr lang="en-US" baseline="0" dirty="0"/>
          </a:p>
          <a:p>
            <a:r>
              <a:rPr lang="en-US" baseline="0" dirty="0"/>
              <a:t>Engineering </a:t>
            </a:r>
            <a:r>
              <a:rPr lang="en-US" dirty="0"/>
              <a:t>that allows buildings to ‘wobble’ instead of remaining still</a:t>
            </a:r>
            <a:r>
              <a:rPr lang="en-US" baseline="0" dirty="0"/>
              <a:t> in an earthquake</a:t>
            </a:r>
            <a:r>
              <a:rPr lang="en-US" dirty="0"/>
              <a:t> can help stop buildings collapsing and potentially save thousands of lives during a large earthquake. Other useful ways to</a:t>
            </a:r>
            <a:r>
              <a:rPr lang="en-US" baseline="0" dirty="0"/>
              <a:t> stop building collapsing is to install </a:t>
            </a:r>
            <a:r>
              <a:rPr lang="en-GB" sz="1200" b="0" kern="1200" baseline="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omputer controlled weights on the</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roof, build form fire resistant materials, install automatic shutters which prevent</a:t>
            </a:r>
            <a:r>
              <a:rPr lang="en-GB" sz="1200" b="0" kern="1200" baseline="0" dirty="0">
                <a:solidFill>
                  <a:schemeClr val="tx1"/>
                </a:solidFill>
                <a:effectLst/>
                <a:latin typeface="+mn-lt"/>
                <a:ea typeface="+mn-ea"/>
                <a:cs typeface="+mn-cs"/>
              </a:rPr>
              <a:t> the windows for shattering and injuring people during an earthquake, make sure buildings have good road access and open areas for people to evacuate safely.</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Buildings can either be designed and build as earthquake resistant or they can be retrofitted – this means that new technologies can be applied to older buildings to help make them more resistant to earthquakes.</a:t>
            </a:r>
            <a:endParaRPr lang="en-US" dirty="0"/>
          </a:p>
          <a:p>
            <a:endParaRPr lang="en-US" dirty="0"/>
          </a:p>
          <a:p>
            <a:r>
              <a:rPr lang="en-US" dirty="0"/>
              <a:t>Educating the public is also very important so that people know what to do if they feel an earthquake. Generally staying indoors under a sturdy table or doorframe is the safest thing to do.</a:t>
            </a:r>
          </a:p>
          <a:p>
            <a:endParaRPr lang="en-US"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16</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lots of paper</a:t>
            </a:r>
            <a:r>
              <a:rPr lang="en-GB" baseline="0" dirty="0"/>
              <a:t> straws or lollipop sticks, card and masking tape.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Give students 10 minutes to create an earthquake resistant structure from their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Place structure on a tray and test how earthquake resistant each groups structure is by shaking the tray back ad forwards to see whether the structure survives.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Structures with wide bases, solid foundations, symmetrical designs and cross bracing supports (two diagonal supports in an X shape) are likely to withstand the ‘earthquake’ better.</a:t>
            </a:r>
          </a:p>
          <a:p>
            <a:endParaRPr lang="en-GB" baseline="0" dirty="0"/>
          </a:p>
          <a:p>
            <a:endParaRPr lang="en-GB" baseline="0"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17</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 What is a tsunami?</a:t>
            </a:r>
          </a:p>
          <a:p>
            <a:endParaRPr lang="en-US" dirty="0"/>
          </a:p>
          <a:p>
            <a:r>
              <a:rPr lang="en-US" dirty="0"/>
              <a:t>If the ocean floor moves suddenly in an earthquake it can cause the water above to form a series of huge waves called a tsunami. </a:t>
            </a:r>
          </a:p>
          <a:p>
            <a:endParaRPr lang="en-US" dirty="0"/>
          </a:p>
          <a:p>
            <a:r>
              <a:rPr lang="en-US" dirty="0"/>
              <a:t>(Demonstration</a:t>
            </a:r>
            <a:r>
              <a:rPr lang="en-US" baseline="0" dirty="0"/>
              <a:t> and video in next slide)</a:t>
            </a:r>
            <a:endParaRPr lang="en-US" dirty="0"/>
          </a:p>
          <a:p>
            <a:endParaRPr lang="en-US" dirty="0"/>
          </a:p>
          <a:p>
            <a:r>
              <a:rPr lang="en-US" dirty="0"/>
              <a:t>Tsunamis spread out very quickly across the ocean (reaching speeds of up to 800km/hour!). Out in the ocean tsunami waves are usually only</a:t>
            </a:r>
            <a:r>
              <a:rPr lang="en-US" baseline="0" dirty="0"/>
              <a:t> </a:t>
            </a:r>
            <a:r>
              <a:rPr lang="en-US" dirty="0"/>
              <a:t>about 30cm high, however as they get closer to land, the sea becomes shallower and the tsunami waves are forced to slow down and increase in height, sometimes up to 40m!</a:t>
            </a:r>
          </a:p>
          <a:p>
            <a:endParaRPr lang="en-US" dirty="0"/>
          </a:p>
          <a:p>
            <a:r>
              <a:rPr lang="en-US" dirty="0"/>
              <a:t>When tsunamis reach land they can destroy buildings, flood whole cities and kill and injure many people. It is therefore extremely important to educate people in regions where tsunamis</a:t>
            </a:r>
            <a:r>
              <a:rPr lang="en-US" baseline="0" dirty="0"/>
              <a:t> might occur </a:t>
            </a:r>
            <a:r>
              <a:rPr lang="en-US" dirty="0"/>
              <a:t>so they know how to stay safe. The best method for survival is for people to quickly get themselves to higher land. Coastal communities can also reduce the risks of tsunamis by planting more trees along the coastline to break up tsunami waves, constructing buildings on stilts and building tall platforms for people to get out of a tsunami’s path at short notice.</a:t>
            </a:r>
          </a:p>
          <a:p>
            <a:endParaRPr lang="en-US" b="1" dirty="0"/>
          </a:p>
          <a:p>
            <a:r>
              <a:rPr lang="en-US" b="1" dirty="0"/>
              <a:t>Q: Does anyone know where a tsunami has happened?</a:t>
            </a:r>
          </a:p>
          <a:p>
            <a:endParaRPr lang="en-US" b="1" dirty="0"/>
          </a:p>
          <a:p>
            <a:endParaRPr lang="en-US" b="0" dirty="0"/>
          </a:p>
          <a:p>
            <a:r>
              <a:rPr lang="en-US" b="0" dirty="0"/>
              <a:t>Bang</a:t>
            </a:r>
            <a:r>
              <a:rPr lang="en-US" b="0" baseline="0" dirty="0"/>
              <a:t> goes the Theory BBC1 explanation of </a:t>
            </a:r>
            <a:r>
              <a:rPr lang="en-US" b="0" baseline="0" dirty="0" err="1"/>
              <a:t>tusnamis</a:t>
            </a:r>
            <a:r>
              <a:rPr lang="en-US" b="0" baseline="0" dirty="0"/>
              <a:t> : </a:t>
            </a:r>
            <a:r>
              <a:rPr lang="en-US" b="0" dirty="0"/>
              <a:t>https://www.youtube.com/watch?v=xyKgamjegtQ</a:t>
            </a:r>
          </a:p>
          <a:p>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18</a:t>
            </a:fld>
            <a:endParaRPr lang="en-GB"/>
          </a:p>
        </p:txBody>
      </p:sp>
    </p:spTree>
    <p:extLst>
      <p:ext uri="{BB962C8B-B14F-4D97-AF65-F5344CB8AC3E}">
        <p14:creationId xmlns:p14="http://schemas.microsoft.com/office/powerpoint/2010/main" val="3794264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Beware this can be messy – you might want to take this into the playground!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For your tsunami in a box you will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Plastic container – clear if possible but not necessary, plastic boxes/plastic trays work 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Sand/pebbles/soil to make an island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Cardboard/Lego to make houses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Food colouring (not necessary but makes water a bit clearer to see)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Chopping board/white board to push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Instructions to make a tsunami in a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 Get your ocean (plastic container)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2. Build up your island on one side of the container using sand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3. Make some houses to put on your island – using cardboard, Lego or anything else you want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4. Get some water in a bucket or watering can – if you have blue food colouring use this to make the water blue in colour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5. Pour the water into your container carefully so it forms a shallow ‘ocean’. Make sure not to cover your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6. Place the board at the opposite end of the container to the island.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7. Use the board to push a tsunami wave onto the island. </a:t>
            </a:r>
            <a:endParaRPr lang="en-GB" b="0" dirty="0"/>
          </a:p>
          <a:p>
            <a:endParaRPr lang="en-GB" dirty="0"/>
          </a:p>
          <a:p>
            <a:r>
              <a:rPr lang="en-GB" b="1" dirty="0"/>
              <a:t>Demonstration</a:t>
            </a:r>
            <a:r>
              <a:rPr lang="en-GB" b="1" baseline="0" dirty="0"/>
              <a:t> on next slide</a:t>
            </a:r>
            <a:endParaRPr lang="en-GB" b="1" dirty="0"/>
          </a:p>
        </p:txBody>
      </p:sp>
      <p:sp>
        <p:nvSpPr>
          <p:cNvPr id="4" name="Slide Number Placeholder 3"/>
          <p:cNvSpPr>
            <a:spLocks noGrp="1"/>
          </p:cNvSpPr>
          <p:nvPr>
            <p:ph type="sldNum" sz="quarter" idx="10"/>
          </p:nvPr>
        </p:nvSpPr>
        <p:spPr/>
        <p:txBody>
          <a:bodyPr/>
          <a:lstStyle/>
          <a:p>
            <a:fld id="{75826357-0A64-4C53-BCAD-1BA30D84DC56}" type="slidenum">
              <a:rPr lang="en-GB" smtClean="0"/>
              <a:t>19</a:t>
            </a:fld>
            <a:endParaRPr lang="en-GB"/>
          </a:p>
        </p:txBody>
      </p:sp>
    </p:spTree>
    <p:extLst>
      <p:ext uri="{BB962C8B-B14F-4D97-AF65-F5344CB8AC3E}">
        <p14:creationId xmlns:p14="http://schemas.microsoft.com/office/powerpoint/2010/main" val="77222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natural vibrations caused by sudden movements in the Earth’s crust,</a:t>
            </a:r>
            <a:r>
              <a:rPr lang="en-US" baseline="0" dirty="0"/>
              <a:t> the Earth’s thin outer layer.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Earthquakes are a type of natural hazard.</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Q: Can anyone explain what a natural hazard is? </a:t>
            </a:r>
            <a:r>
              <a:rPr lang="en-US" baseline="0" dirty="0"/>
              <a:t>A: Natural hazards are natural events that cause damage to property (like houses and farms) people and the environment.</a:t>
            </a:r>
            <a:r>
              <a:rPr lang="en-US" dirty="0"/>
              <a:t> Other natural hazards are things</a:t>
            </a:r>
            <a:r>
              <a:rPr lang="en-US" baseline="0" dirty="0"/>
              <a:t> like </a:t>
            </a:r>
            <a:r>
              <a:rPr lang="en-US" dirty="0"/>
              <a:t>volcanoes,</a:t>
            </a:r>
            <a:r>
              <a:rPr lang="en-US" baseline="0" dirty="0"/>
              <a:t> tsunamis, tornadoes, hurricanes and floods.</a:t>
            </a:r>
            <a:endParaRPr lang="en-US" dirty="0"/>
          </a:p>
          <a:p>
            <a:endParaRPr lang="en-US" dirty="0"/>
          </a:p>
          <a:p>
            <a:r>
              <a:rPr lang="en-US" dirty="0"/>
              <a:t>Earthquakes are natural hazards because the</a:t>
            </a:r>
            <a:r>
              <a:rPr lang="en-US" baseline="0" dirty="0"/>
              <a:t> shaking of the Earth’s surface </a:t>
            </a:r>
            <a:r>
              <a:rPr lang="en-US" dirty="0"/>
              <a:t>can cause city buildings to collapse and injuring and sometimes killing thousands of people. </a:t>
            </a:r>
          </a:p>
          <a:p>
            <a:endParaRPr lang="en-US" dirty="0"/>
          </a:p>
          <a:p>
            <a:r>
              <a:rPr lang="en-US" dirty="0"/>
              <a:t>Geologists study earthquakes to understand where they might happen and how</a:t>
            </a:r>
            <a:r>
              <a:rPr lang="en-US" baseline="0" dirty="0"/>
              <a:t> </a:t>
            </a:r>
            <a:r>
              <a:rPr lang="en-US" dirty="0"/>
              <a:t>people can be prepared and protected when an earthquake strikes.</a:t>
            </a:r>
          </a:p>
          <a:p>
            <a:endParaRPr lang="en-US" dirty="0"/>
          </a:p>
          <a:p>
            <a:r>
              <a:rPr lang="en-GB" dirty="0"/>
              <a:t>National Geographic montage of earthquakes https://video.nationalgeographic.com/video/earthquake-montage</a:t>
            </a:r>
          </a:p>
        </p:txBody>
      </p:sp>
      <p:sp>
        <p:nvSpPr>
          <p:cNvPr id="4" name="Slide Number Placeholder 3"/>
          <p:cNvSpPr>
            <a:spLocks noGrp="1"/>
          </p:cNvSpPr>
          <p:nvPr>
            <p:ph type="sldNum" sz="quarter" idx="10"/>
          </p:nvPr>
        </p:nvSpPr>
        <p:spPr/>
        <p:txBody>
          <a:bodyPr/>
          <a:lstStyle/>
          <a:p>
            <a:fld id="{75826357-0A64-4C53-BCAD-1BA30D84DC56}" type="slidenum">
              <a:rPr lang="en-GB" smtClean="0"/>
              <a:t>2</a:t>
            </a:fld>
            <a:endParaRPr lang="en-GB"/>
          </a:p>
        </p:txBody>
      </p:sp>
    </p:spTree>
    <p:extLst>
      <p:ext uri="{BB962C8B-B14F-4D97-AF65-F5344CB8AC3E}">
        <p14:creationId xmlns:p14="http://schemas.microsoft.com/office/powerpoint/2010/main" val="702225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Demonstration click to show process of wave generation in</a:t>
            </a:r>
            <a:r>
              <a:rPr lang="en-GB" b="1" baseline="0" dirty="0"/>
              <a:t> the box</a:t>
            </a:r>
            <a:r>
              <a:rPr lang="en-GB" b="1" dirty="0"/>
              <a:t>. </a:t>
            </a:r>
          </a:p>
          <a:p>
            <a:r>
              <a:rPr lang="en-GB" dirty="0"/>
              <a:t>Pull the plastic board up from the bottom</a:t>
            </a:r>
            <a:r>
              <a:rPr lang="en-GB" baseline="0" dirty="0"/>
              <a:t>, this represents your earthquake and the shifting blocks of rock.</a:t>
            </a:r>
            <a:r>
              <a:rPr lang="en-GB" dirty="0"/>
              <a:t> Watch your tsunami wave rush towards the</a:t>
            </a:r>
            <a:r>
              <a:rPr lang="en-GB" baseline="0" dirty="0"/>
              <a:t> island.</a:t>
            </a:r>
          </a:p>
          <a:p>
            <a:endParaRPr lang="en-GB" baseline="0" dirty="0"/>
          </a:p>
          <a:p>
            <a:r>
              <a:rPr lang="en-GB" baseline="0" dirty="0"/>
              <a:t>If you have time you could measure the speed of the wave using a stopwatch (time from when you lift the board to when the wave hits the island) and measuring the length of the box from the ocean end to the island. Use the equation </a:t>
            </a:r>
            <a:r>
              <a:rPr lang="en-GB" b="1" baseline="0" dirty="0"/>
              <a:t>speed = distance/time</a:t>
            </a:r>
            <a:r>
              <a:rPr lang="en-GB" baseline="0" dirty="0"/>
              <a:t>, so speed of wave = box length/ stopwatch time e.g. 20cm/5s = wave speed of 4cm per second. You could also add on some maths questions – if your island was 100cm away how long would it take for the wave to get there? If the wave was traveling at 5cm per second and took 200 seconds to reach the island what speed was it travelling?</a:t>
            </a:r>
          </a:p>
          <a:p>
            <a:endParaRPr lang="en-GB" baseline="0" dirty="0"/>
          </a:p>
          <a:p>
            <a:r>
              <a:rPr lang="en-GB" baseline="0" dirty="0"/>
              <a:t>You could also get students to try and build tsunami defences to try and protect their villages using plants, </a:t>
            </a:r>
            <a:r>
              <a:rPr lang="en-GB" baseline="0" dirty="0" err="1"/>
              <a:t>lego</a:t>
            </a:r>
            <a:r>
              <a:rPr lang="en-GB" baseline="0" dirty="0"/>
              <a:t>, cardboard etc. to try and break up the wave or to elevate houses.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20</a:t>
            </a:fld>
            <a:endParaRPr lang="en-GB"/>
          </a:p>
        </p:txBody>
      </p:sp>
    </p:spTree>
    <p:extLst>
      <p:ext uri="{BB962C8B-B14F-4D97-AF65-F5344CB8AC3E}">
        <p14:creationId xmlns:p14="http://schemas.microsoft.com/office/powerpoint/2010/main" val="160667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islands of Japan lie at a point where four major tectonic plates meet: the North American, Eurasian, Philippine and the Pacific plate.</a:t>
            </a:r>
            <a:r>
              <a:rPr lang="en-US" baseline="0" dirty="0"/>
              <a:t> Over millions of years these tectonic plates have been moving around and the Pacific plate is slowly being pushed underneath Japan. This means that </a:t>
            </a:r>
            <a:r>
              <a:rPr lang="en-US" dirty="0"/>
              <a:t>Japan has had a long history of earthquakes, volcanoes and associated tsunamis. </a:t>
            </a:r>
          </a:p>
          <a:p>
            <a:endParaRPr lang="en-US" dirty="0"/>
          </a:p>
          <a:p>
            <a:r>
              <a:rPr lang="en-US" dirty="0"/>
              <a:t>In</a:t>
            </a:r>
            <a:r>
              <a:rPr lang="en-US" baseline="0" dirty="0"/>
              <a:t> </a:t>
            </a:r>
            <a:r>
              <a:rPr lang="en-US" dirty="0"/>
              <a:t>2011 and earthquake occurred in Tohoku in Japan</a:t>
            </a:r>
            <a:r>
              <a:rPr lang="en-US" baseline="0" dirty="0"/>
              <a:t> which resulted </a:t>
            </a:r>
            <a:r>
              <a:rPr lang="en-US" dirty="0"/>
              <a:t>one of the most costly natural disasters of all time.</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21</a:t>
            </a:fld>
            <a:endParaRPr lang="en-GB"/>
          </a:p>
        </p:txBody>
      </p:sp>
    </p:spTree>
    <p:extLst>
      <p:ext uri="{BB962C8B-B14F-4D97-AF65-F5344CB8AC3E}">
        <p14:creationId xmlns:p14="http://schemas.microsoft.com/office/powerpoint/2010/main" val="140117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earthquake occurred in the ocean off the coast of</a:t>
            </a:r>
            <a:r>
              <a:rPr lang="en-US" baseline="0" dirty="0"/>
              <a:t> the Tohoku region of </a:t>
            </a:r>
            <a:r>
              <a:rPr lang="en-US" dirty="0"/>
              <a:t>Japan </a:t>
            </a:r>
            <a:r>
              <a:rPr lang="en-US" baseline="0" dirty="0"/>
              <a:t>(yellow on the map) on the 11 March 2011 at 14:46 local time.</a:t>
            </a:r>
          </a:p>
          <a:p>
            <a:endParaRPr lang="en-US" baseline="0" dirty="0"/>
          </a:p>
          <a:p>
            <a:r>
              <a:rPr lang="en-US" baseline="0" dirty="0"/>
              <a:t>It was a magnitude of 9 making it one of the largest ever earthquakes recorded. because earthquake occurred beneath the sea it </a:t>
            </a:r>
            <a:r>
              <a:rPr lang="en-US" dirty="0"/>
              <a:t>triggered a tsunami that was 39 m high</a:t>
            </a:r>
            <a:r>
              <a:rPr lang="en-US" baseline="0" dirty="0"/>
              <a:t> </a:t>
            </a:r>
            <a:r>
              <a:rPr lang="en-US" dirty="0"/>
              <a:t>when it hit the coast of northern Honshu, the largest island</a:t>
            </a:r>
            <a:r>
              <a:rPr lang="en-US" baseline="0" dirty="0"/>
              <a:t> of Japan</a:t>
            </a:r>
            <a:r>
              <a:rPr lang="en-US" dirty="0"/>
              <a:t>. </a:t>
            </a:r>
          </a:p>
          <a:p>
            <a:endParaRPr lang="en-US" dirty="0"/>
          </a:p>
          <a:p>
            <a:r>
              <a:rPr lang="en-US" dirty="0"/>
              <a:t>The tsunami caused widespread flooding, destroyed buildings and shutdown the Fukushima nuclear power station. The earthquake itself did not damage the power station but the flood waters from the tsunami cut off all on-site and off-site electric power to the power station </a:t>
            </a:r>
            <a:r>
              <a:rPr lang="en-US" baseline="0" dirty="0"/>
              <a:t>and resulted in the nuclear reactor cores melting.</a:t>
            </a:r>
            <a:endParaRPr lang="en-US" dirty="0"/>
          </a:p>
          <a:p>
            <a:endParaRPr lang="en-US" dirty="0"/>
          </a:p>
          <a:p>
            <a:r>
              <a:rPr lang="en-US" dirty="0"/>
              <a:t>Shutting down a nuclear power plant is very dangerous as it can release harmful radiation into the sea water and environment.</a:t>
            </a:r>
            <a:r>
              <a:rPr lang="en-US" baseline="0" dirty="0"/>
              <a:t> </a:t>
            </a:r>
            <a:r>
              <a:rPr lang="en-US" dirty="0"/>
              <a:t> </a:t>
            </a:r>
          </a:p>
          <a:p>
            <a:endParaRPr lang="en-US" dirty="0"/>
          </a:p>
          <a:p>
            <a:pPr>
              <a:spcAft>
                <a:spcPts val="0"/>
              </a:spcAft>
            </a:pPr>
            <a:r>
              <a:rPr lang="en-US" dirty="0"/>
              <a:t>Due to the danger of the radiation everyone</a:t>
            </a:r>
            <a:r>
              <a:rPr lang="en-US" baseline="0" dirty="0"/>
              <a:t> within </a:t>
            </a:r>
            <a:r>
              <a:rPr lang="en-US" sz="1200" dirty="0">
                <a:effectLst/>
                <a:latin typeface="PT Sans Narrow"/>
                <a:ea typeface="MS Mincho"/>
              </a:rPr>
              <a:t>20 km of the nuclear power station had to be evacuated and people</a:t>
            </a:r>
            <a:r>
              <a:rPr lang="en-US" sz="1200" baseline="0" dirty="0">
                <a:effectLst/>
                <a:latin typeface="PT Sans Narrow"/>
                <a:ea typeface="MS Mincho"/>
              </a:rPr>
              <a:t> </a:t>
            </a:r>
            <a:r>
              <a:rPr lang="en-US" sz="1200" dirty="0">
                <a:effectLst/>
                <a:latin typeface="PT Sans Narrow"/>
                <a:ea typeface="MS Mincho"/>
              </a:rPr>
              <a:t>living 20–30 km away were advised to stay indoors, for fear that they may be affected by the radiation. </a:t>
            </a:r>
            <a:br>
              <a:rPr lang="en-US" sz="1200" dirty="0">
                <a:effectLst/>
                <a:latin typeface="PT Sans Narrow"/>
                <a:ea typeface="MS Mincho"/>
              </a:rPr>
            </a:br>
            <a:endParaRPr lang="en-US" sz="1200" dirty="0">
              <a:effectLst/>
              <a:latin typeface="PT Sans Narrow"/>
              <a:ea typeface="MS Mincho"/>
            </a:endParaRPr>
          </a:p>
          <a:p>
            <a:pPr marL="0" indent="0">
              <a:spcAft>
                <a:spcPts val="0"/>
              </a:spcAft>
              <a:buFont typeface="Arial" panose="020B0604020202020204" pitchFamily="34" charset="0"/>
              <a:buNone/>
            </a:pPr>
            <a:r>
              <a:rPr lang="en-US" sz="1200" dirty="0">
                <a:effectLst/>
                <a:latin typeface="PT Sans Narrow"/>
                <a:ea typeface="MS Mincho"/>
              </a:rPr>
              <a:t>As a result of the earthquake and tsunami 15,894 people died,</a:t>
            </a:r>
            <a:r>
              <a:rPr lang="en-US" sz="1200" baseline="0" dirty="0">
                <a:effectLst/>
                <a:latin typeface="PT Sans Narrow"/>
                <a:ea typeface="MS Mincho"/>
              </a:rPr>
              <a:t> over 6000 were injured and 230,000 people were left homeless. This natural disaster cost the Japanese government $235 billion dollars. </a:t>
            </a:r>
            <a:endParaRPr lang="en-US" sz="1200" dirty="0">
              <a:effectLst/>
              <a:latin typeface="PT Sans Narrow"/>
              <a:ea typeface="MS Mincho"/>
            </a:endParaRPr>
          </a:p>
          <a:p>
            <a:pPr>
              <a:spcAft>
                <a:spcPts val="0"/>
              </a:spcAft>
            </a:pPr>
            <a:endParaRPr lang="en-GB" sz="1400" dirty="0">
              <a:effectLst/>
              <a:latin typeface="Times New Roman"/>
              <a:ea typeface="MS Mincho"/>
            </a:endParaRPr>
          </a:p>
          <a:p>
            <a:pPr>
              <a:spcAft>
                <a:spcPts val="0"/>
              </a:spcAft>
            </a:pPr>
            <a:endParaRPr lang="en-GB" sz="1400" dirty="0">
              <a:effectLst/>
              <a:latin typeface="Times New Roman"/>
              <a:ea typeface="MS Mincho"/>
            </a:endParaRPr>
          </a:p>
          <a:p>
            <a:pPr>
              <a:spcAft>
                <a:spcPts val="0"/>
              </a:spcAft>
            </a:pPr>
            <a:r>
              <a:rPr lang="en-GB" sz="1400" b="1" dirty="0">
                <a:effectLst/>
                <a:latin typeface="Times New Roman"/>
                <a:ea typeface="MS Mincho"/>
              </a:rPr>
              <a:t>Click for images of earthquake</a:t>
            </a:r>
            <a:r>
              <a:rPr lang="en-GB" sz="1400" b="1" baseline="0" dirty="0">
                <a:effectLst/>
                <a:latin typeface="Times New Roman"/>
                <a:ea typeface="MS Mincho"/>
              </a:rPr>
              <a:t> </a:t>
            </a:r>
            <a:r>
              <a:rPr lang="en-GB" sz="1400" b="1" dirty="0">
                <a:effectLst/>
                <a:latin typeface="Times New Roman"/>
                <a:ea typeface="MS Mincho"/>
              </a:rPr>
              <a:t>destruction</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22</a:t>
            </a:fld>
            <a:endParaRPr lang="en-GB"/>
          </a:p>
        </p:txBody>
      </p:sp>
    </p:spTree>
    <p:extLst>
      <p:ext uri="{BB962C8B-B14F-4D97-AF65-F5344CB8AC3E}">
        <p14:creationId xmlns:p14="http://schemas.microsoft.com/office/powerpoint/2010/main" val="376124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the past 50 million years, the Indian plate has been travelling northwards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into the Eurasian plate. This collision has caused the land to crumple, building the Himalayas, the largest mountain chain currently on Earth. As India moves into Eurasia, friction causes stress to build up. The stress is released when the plates suddenly move. These earthquakes greatly affect the countries of the Himalayas, such as Nepal, India and Pakistan.</a:t>
            </a:r>
          </a:p>
          <a:p>
            <a:endParaRPr lang="en-US" sz="1200" b="0" kern="1200" dirty="0">
              <a:solidFill>
                <a:schemeClr val="tx1"/>
              </a:solidFill>
              <a:effectLst/>
              <a:latin typeface="+mn-lt"/>
              <a:ea typeface="+mn-ea"/>
              <a:cs typeface="+mn-cs"/>
            </a:endParaRPr>
          </a:p>
          <a:p>
            <a:r>
              <a:rPr lang="en-GB" b="0" dirty="0"/>
              <a:t>In 2015 an</a:t>
            </a:r>
            <a:r>
              <a:rPr lang="en-GB" b="0" baseline="0" dirty="0"/>
              <a:t> earthquake struck the </a:t>
            </a:r>
            <a:r>
              <a:rPr lang="en-GB" b="0" baseline="0" dirty="0" err="1"/>
              <a:t>Gorkha</a:t>
            </a:r>
            <a:r>
              <a:rPr lang="en-GB" b="0" baseline="0" dirty="0"/>
              <a:t> region of Nepal.</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24</a:t>
            </a:fld>
            <a:endParaRPr lang="en-GB"/>
          </a:p>
        </p:txBody>
      </p:sp>
    </p:spTree>
    <p:extLst>
      <p:ext uri="{BB962C8B-B14F-4D97-AF65-F5344CB8AC3E}">
        <p14:creationId xmlns:p14="http://schemas.microsoft.com/office/powerpoint/2010/main" val="232042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earthquake occurred on the 25</a:t>
            </a:r>
            <a:r>
              <a:rPr lang="en-GB" baseline="0" dirty="0"/>
              <a:t> April 2015 at 11:56 local time. It had a magnitude of 7.8. </a:t>
            </a:r>
          </a:p>
          <a:p>
            <a:endParaRPr lang="en-GB" baseline="0" dirty="0"/>
          </a:p>
          <a:p>
            <a:r>
              <a:rPr lang="en-US" baseline="0" dirty="0"/>
              <a:t>Hundreds of thousands of people were made homeless by the earthquake as entire villages were flattened across many districts of the country. Centuries-old buildings were destroyed at UNESCO World Heritage Sites in the Kathmandu Valley.</a:t>
            </a:r>
          </a:p>
          <a:p>
            <a:endParaRPr lang="en-US" baseline="0" dirty="0"/>
          </a:p>
          <a:p>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endParaRPr lang="en-US" dirty="0"/>
          </a:p>
          <a:p>
            <a:r>
              <a:rPr lang="en-US" dirty="0"/>
              <a:t>At Mount Everest, the earthquake resulted in an avalanche at base camp which killed 22 people, making it the deadliest day in Everest history. </a:t>
            </a:r>
          </a:p>
          <a:p>
            <a:endParaRPr lang="en-US" dirty="0"/>
          </a:p>
          <a:p>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25</a:t>
            </a:fld>
            <a:endParaRPr lang="en-GB"/>
          </a:p>
        </p:txBody>
      </p:sp>
    </p:spTree>
    <p:extLst>
      <p:ext uri="{BB962C8B-B14F-4D97-AF65-F5344CB8AC3E}">
        <p14:creationId xmlns:p14="http://schemas.microsoft.com/office/powerpoint/2010/main" val="491593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a:t>
            </a:r>
            <a:r>
              <a:rPr lang="en-US" sz="1200" b="1" kern="1200">
                <a:solidFill>
                  <a:schemeClr val="tx1"/>
                </a:solidFill>
                <a:effectLst/>
                <a:latin typeface="+mn-lt"/>
                <a:ea typeface="+mn-ea"/>
                <a:cs typeface="+mn-cs"/>
              </a:rPr>
              <a:t>Shaking and vibration of the Earth's surface due to movement of the Earth's plates.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27</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Seismic waves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28</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At plate boundaries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29</a:t>
            </a:fld>
            <a:endParaRPr lang="en-GB"/>
          </a:p>
        </p:txBody>
      </p:sp>
    </p:spTree>
    <p:extLst>
      <p:ext uri="{BB962C8B-B14F-4D97-AF65-F5344CB8AC3E}">
        <p14:creationId xmlns:p14="http://schemas.microsoft.com/office/powerpoint/2010/main" val="346810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Focus</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30</a:t>
            </a:fld>
            <a:endParaRPr lang="en-GB"/>
          </a:p>
        </p:txBody>
      </p:sp>
    </p:spTree>
    <p:extLst>
      <p:ext uri="{BB962C8B-B14F-4D97-AF65-F5344CB8AC3E}">
        <p14:creationId xmlns:p14="http://schemas.microsoft.com/office/powerpoint/2010/main" val="2631226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 The vibrations from an earthquake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31</a:t>
            </a:fld>
            <a:endParaRPr lang="en-GB"/>
          </a:p>
        </p:txBody>
      </p:sp>
    </p:spTree>
    <p:extLst>
      <p:ext uri="{BB962C8B-B14F-4D97-AF65-F5344CB8AC3E}">
        <p14:creationId xmlns:p14="http://schemas.microsoft.com/office/powerpoint/2010/main" val="146640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Earth’s crust and upper parts of the mantle make up a thin skin on the surface of the Earth.</a:t>
            </a:r>
            <a:r>
              <a:rPr lang="en-GB" baseline="0" dirty="0"/>
              <a:t> This skin is not all in one piece but is </a:t>
            </a:r>
            <a:r>
              <a:rPr lang="en-GB" dirty="0"/>
              <a:t>broken up into huge slabs a bit like a giant jigsaw puzzle</a:t>
            </a:r>
            <a:r>
              <a:rPr lang="en-GB" baseline="0" dirty="0"/>
              <a:t> (point out different parts). </a:t>
            </a:r>
            <a:r>
              <a:rPr lang="en-GB" dirty="0"/>
              <a:t>These puzzle</a:t>
            </a:r>
            <a:r>
              <a:rPr lang="en-GB" baseline="0" dirty="0"/>
              <a:t> pieces</a:t>
            </a:r>
            <a:r>
              <a:rPr lang="en-GB" dirty="0"/>
              <a:t> are called tectonic</a:t>
            </a:r>
            <a:r>
              <a:rPr lang="en-GB" baseline="0" dirty="0"/>
              <a:t> plates and the edges of the plates are called plate boundaries. The plates move around on the surface of the Earth.</a:t>
            </a:r>
            <a:r>
              <a:rPr lang="en-US" baseline="0" dirty="0"/>
              <a:t> You can’t feel the plates moving around because they move really slowly at about the same speed as your fingernails grow! </a:t>
            </a:r>
          </a:p>
          <a:p>
            <a:endParaRPr lang="en-US" baseline="0" dirty="0"/>
          </a:p>
          <a:p>
            <a:r>
              <a:rPr lang="en-US" baseline="0" dirty="0"/>
              <a:t>The red lines on the map show the boundaries between the different tectonic plates.</a:t>
            </a:r>
          </a:p>
          <a:p>
            <a:endParaRPr lang="en-US" baseline="0" dirty="0"/>
          </a:p>
          <a:p>
            <a:r>
              <a:rPr lang="en-US" b="1" baseline="0" dirty="0"/>
              <a:t>Get students to try to name some of the plates</a:t>
            </a:r>
          </a:p>
          <a:p>
            <a:endParaRPr lang="en-US" baseline="0" dirty="0"/>
          </a:p>
          <a:p>
            <a:r>
              <a:rPr lang="en-US" baseline="0" dirty="0"/>
              <a:t>Click next slide to show plate names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 P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32</a:t>
            </a:fld>
            <a:endParaRPr lang="en-GB"/>
          </a:p>
        </p:txBody>
      </p:sp>
    </p:spTree>
    <p:extLst>
      <p:ext uri="{BB962C8B-B14F-4D97-AF65-F5344CB8AC3E}">
        <p14:creationId xmlns:p14="http://schemas.microsoft.com/office/powerpoint/2010/main" val="32323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S wave</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33</a:t>
            </a:fld>
            <a:endParaRPr lang="en-GB"/>
          </a:p>
        </p:txBody>
      </p:sp>
    </p:spTree>
    <p:extLst>
      <p:ext uri="{BB962C8B-B14F-4D97-AF65-F5344CB8AC3E}">
        <p14:creationId xmlns:p14="http://schemas.microsoft.com/office/powerpoint/2010/main" val="1290973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When an earthquake happens under the sea</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34</a:t>
            </a:fld>
            <a:endParaRPr lang="en-GB"/>
          </a:p>
        </p:txBody>
      </p:sp>
    </p:spTree>
    <p:extLst>
      <p:ext uri="{BB962C8B-B14F-4D97-AF65-F5344CB8AC3E}">
        <p14:creationId xmlns:p14="http://schemas.microsoft.com/office/powerpoint/2010/main" val="3954871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 Ignoring tsunami warnings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35</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 </a:t>
            </a:r>
            <a:r>
              <a:rPr lang="en-GB" sz="1200" b="1" kern="1200" dirty="0">
                <a:solidFill>
                  <a:schemeClr val="tx1"/>
                </a:solidFill>
                <a:effectLst/>
                <a:latin typeface="+mn-lt"/>
                <a:ea typeface="+mn-ea"/>
                <a:cs typeface="+mn-cs"/>
              </a:rPr>
              <a:t>The tsunami flooded the power station and shut off the power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36</a:t>
            </a:fld>
            <a:endParaRPr lang="en-GB"/>
          </a:p>
        </p:txBody>
      </p:sp>
    </p:spTree>
    <p:extLst>
      <p:ext uri="{BB962C8B-B14F-4D97-AF65-F5344CB8AC3E}">
        <p14:creationId xmlns:p14="http://schemas.microsoft.com/office/powerpoint/2010/main" val="366175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can see all of the major tectonic plates.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4</a:t>
            </a:fld>
            <a:endParaRPr lang="en-GB"/>
          </a:p>
        </p:txBody>
      </p:sp>
    </p:spTree>
    <p:extLst>
      <p:ext uri="{BB962C8B-B14F-4D97-AF65-F5344CB8AC3E}">
        <p14:creationId xmlns:p14="http://schemas.microsoft.com/office/powerpoint/2010/main" val="70968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is the same map but it has had yellow dots added to it.</a:t>
            </a:r>
          </a:p>
          <a:p>
            <a:r>
              <a:rPr lang="en-US" b="1" baseline="0" dirty="0"/>
              <a:t>Q: What do you think the yellow dots are showing? </a:t>
            </a:r>
            <a:r>
              <a:rPr lang="en-US" baseline="0" dirty="0"/>
              <a:t>A: Yellow dots are showing the location of major earthquakes on Earth.</a:t>
            </a:r>
          </a:p>
          <a:p>
            <a:endParaRPr lang="en-US" baseline="0" dirty="0"/>
          </a:p>
          <a:p>
            <a:r>
              <a:rPr lang="en-US" b="1" baseline="0" dirty="0"/>
              <a:t>Q: What do you notice about where the yellow dots are? </a:t>
            </a:r>
            <a:r>
              <a:rPr lang="en-US" baseline="0" dirty="0"/>
              <a:t>A: they are almost always near a plate boundary </a:t>
            </a:r>
          </a:p>
          <a:p>
            <a:endParaRPr lang="en-US" baseline="0" dirty="0"/>
          </a:p>
          <a:p>
            <a:r>
              <a:rPr lang="en-US" baseline="0" dirty="0"/>
              <a:t>Almost all earthquakes that happen on Earth happen in the zones between two or more different plates which are called plate boundaries (point out a few plate boundaries with earthquakes).</a:t>
            </a:r>
          </a:p>
          <a:p>
            <a:endParaRPr lang="en-US" baseline="0" dirty="0"/>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5</a:t>
            </a:fld>
            <a:endParaRPr lang="en-GB"/>
          </a:p>
        </p:txBody>
      </p:sp>
    </p:spTree>
    <p:extLst>
      <p:ext uri="{BB962C8B-B14F-4D97-AF65-F5344CB8AC3E}">
        <p14:creationId xmlns:p14="http://schemas.microsoft.com/office/powerpoint/2010/main" val="196809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edges of tectonic plates are jagged and rough. This means that when they push and grind past each other, at</a:t>
            </a:r>
            <a:r>
              <a:rPr lang="en-US" baseline="0" dirty="0"/>
              <a:t> plate boundaries</a:t>
            </a:r>
            <a:r>
              <a:rPr lang="en-US" dirty="0"/>
              <a:t> they generate lots of friction.</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6</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blocks of rock can become locked together. </a:t>
            </a:r>
            <a:r>
              <a:rPr lang="en-US" baseline="0" dirty="0"/>
              <a:t> </a:t>
            </a:r>
            <a:r>
              <a:rPr lang="en-US" dirty="0"/>
              <a:t>When this happens, the plates get stuck together the energy that would normally cause the blocks to move past each other is stored up.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7</a:t>
            </a:fld>
            <a:endParaRPr lang="en-GB"/>
          </a:p>
        </p:txBody>
      </p:sp>
    </p:spTree>
    <p:extLst>
      <p:ext uri="{BB962C8B-B14F-4D97-AF65-F5344CB8AC3E}">
        <p14:creationId xmlns:p14="http://schemas.microsoft.com/office/powerpoint/2010/main" val="16938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 stress builds up so much that the plates suddenly jolt into a new position. This movement releases vibrations called seismic</a:t>
            </a:r>
            <a:r>
              <a:rPr lang="en-US" baseline="0" dirty="0"/>
              <a:t> waves </a:t>
            </a:r>
            <a:r>
              <a:rPr lang="en-US" dirty="0"/>
              <a:t>which travel through the Earth, shaking the surface, including anything on it. This is an earthquake!</a:t>
            </a:r>
          </a:p>
          <a:p>
            <a:endParaRPr lang="en-US" dirty="0"/>
          </a:p>
          <a:p>
            <a:r>
              <a:rPr lang="en-US" b="1" dirty="0"/>
              <a:t>Go</a:t>
            </a:r>
            <a:r>
              <a:rPr lang="en-US" b="1" baseline="0" dirty="0"/>
              <a:t> through slides 6 -8 again if needed to show the earthquake happening </a:t>
            </a:r>
            <a:endParaRPr lang="en-US" b="1" dirty="0"/>
          </a:p>
        </p:txBody>
      </p:sp>
      <p:sp>
        <p:nvSpPr>
          <p:cNvPr id="4" name="Slide Number Placeholder 3"/>
          <p:cNvSpPr>
            <a:spLocks noGrp="1"/>
          </p:cNvSpPr>
          <p:nvPr>
            <p:ph type="sldNum" sz="quarter" idx="10"/>
          </p:nvPr>
        </p:nvSpPr>
        <p:spPr/>
        <p:txBody>
          <a:bodyPr/>
          <a:lstStyle/>
          <a:p>
            <a:fld id="{75826357-0A64-4C53-BCAD-1BA30D84DC56}" type="slidenum">
              <a:rPr lang="en-GB" smtClean="0"/>
              <a:t>8</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at which the earthquake occurs below the Earth’s surface is called the focus, the point directly above the focus on the Earth’s surface is known as the </a:t>
            </a:r>
            <a:r>
              <a:rPr lang="en-US" dirty="0" err="1"/>
              <a:t>epicentre</a:t>
            </a:r>
            <a:r>
              <a:rPr lang="en-US" dirty="0"/>
              <a:t>.</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9</a:t>
            </a:fld>
            <a:endParaRPr lang="en-GB"/>
          </a:p>
        </p:txBody>
      </p:sp>
    </p:spTree>
    <p:extLst>
      <p:ext uri="{BB962C8B-B14F-4D97-AF65-F5344CB8AC3E}">
        <p14:creationId xmlns:p14="http://schemas.microsoft.com/office/powerpoint/2010/main" val="2915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95295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89219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71177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301734-0D7E-4220-9D14-7A4F38734213}"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7451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01734-0D7E-4220-9D14-7A4F38734213}"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16420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301734-0D7E-4220-9D14-7A4F38734213}"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00144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301734-0D7E-4220-9D14-7A4F38734213}" type="datetimeFigureOut">
              <a:rPr lang="en-GB" smtClean="0"/>
              <a:t>10/03/2025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56656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301734-0D7E-4220-9D14-7A4F38734213}" type="datetimeFigureOut">
              <a:rPr lang="en-GB" smtClean="0"/>
              <a:t>10/03/2025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186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01734-0D7E-4220-9D14-7A4F38734213}" type="datetimeFigureOut">
              <a:rPr lang="en-GB" smtClean="0"/>
              <a:t>10/03/2025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375568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42841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01734-0D7E-4220-9D14-7A4F38734213}"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740405-E4FB-4FF1-8DD4-06FDBCBFDF67}" type="slidenum">
              <a:rPr lang="en-GB" smtClean="0"/>
              <a:t>‹#›</a:t>
            </a:fld>
            <a:endParaRPr lang="en-GB"/>
          </a:p>
        </p:txBody>
      </p:sp>
    </p:spTree>
    <p:extLst>
      <p:ext uri="{BB962C8B-B14F-4D97-AF65-F5344CB8AC3E}">
        <p14:creationId xmlns:p14="http://schemas.microsoft.com/office/powerpoint/2010/main" val="286562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b="7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01734-0D7E-4220-9D14-7A4F38734213}" type="datetimeFigureOut">
              <a:rPr lang="en-GB" smtClean="0"/>
              <a:t>10/03/2025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40405-E4FB-4FF1-8DD4-06FDBCBFDF67}" type="slidenum">
              <a:rPr lang="en-GB" smtClean="0"/>
              <a:t>‹#›</a:t>
            </a:fld>
            <a:endParaRPr lang="en-GB"/>
          </a:p>
        </p:txBody>
      </p:sp>
    </p:spTree>
    <p:extLst>
      <p:ext uri="{BB962C8B-B14F-4D97-AF65-F5344CB8AC3E}">
        <p14:creationId xmlns:p14="http://schemas.microsoft.com/office/powerpoint/2010/main" val="18403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v2xhHRQkb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4001" cy="4450326"/>
          </a:xfrm>
          <a:prstGeom prst="rect">
            <a:avLst/>
          </a:prstGeom>
        </p:spPr>
      </p:pic>
      <p:pic>
        <p:nvPicPr>
          <p:cNvPr id="29" name="Picture 28"/>
          <p:cNvPicPr/>
          <p:nvPr/>
        </p:nvPicPr>
        <p:blipFill>
          <a:blip r:embed="rId4" cstate="print">
            <a:extLst>
              <a:ext uri="{28A0092B-C50C-407E-A947-70E740481C1C}">
                <a14:useLocalDpi xmlns:a14="http://schemas.microsoft.com/office/drawing/2010/main" val="0"/>
              </a:ext>
            </a:extLst>
          </a:blip>
          <a:stretch>
            <a:fillRect/>
          </a:stretch>
        </p:blipFill>
        <p:spPr>
          <a:xfrm>
            <a:off x="827584" y="2078558"/>
            <a:ext cx="3332473" cy="2224736"/>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upload.wikimedia.org/wikipedia/commons/c/c2/VOA_Herman_-_April_13_2011_Fukushima_Nuclear_Power_Plant-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36095" y="4299406"/>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I:\Education\Factsheets, careers profiles &amp; web content\Factsheets and website hub pages\1 Earthquakes Factsheet\images\2016_Amatrice_earthquake c Leggi il Firenzepost wikimedi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50206" y="2341976"/>
            <a:ext cx="3346787" cy="206245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28" name="Picture 27" descr="Haitian women amidst rubble in Port-au-Prince 2010-01-20.JPG"/>
          <p:cNvPicPr/>
          <p:nvPr/>
        </p:nvPicPr>
        <p:blipFill rotWithShape="1">
          <a:blip r:embed="rId8" cstate="print">
            <a:extLst>
              <a:ext uri="{28A0092B-C50C-407E-A947-70E740481C1C}">
                <a14:useLocalDpi xmlns:a14="http://schemas.microsoft.com/office/drawing/2010/main" val="0"/>
              </a:ext>
            </a:extLst>
          </a:blip>
          <a:srcRect/>
          <a:stretch/>
        </p:blipFill>
        <p:spPr bwMode="auto">
          <a:xfrm>
            <a:off x="3059832" y="3818794"/>
            <a:ext cx="2716376" cy="2685333"/>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168" y="1353490"/>
            <a:ext cx="2951869" cy="1955970"/>
          </a:xfrm>
          <a:prstGeom prst="rect">
            <a:avLst/>
          </a:prstGeom>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84" y="69996"/>
            <a:ext cx="73771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3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79" y="1904111"/>
            <a:ext cx="4469192"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90456" y="1609117"/>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234389" y="17924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788024" y="1951422"/>
            <a:ext cx="15121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2240" y="5051105"/>
            <a:ext cx="1980728" cy="1446550"/>
          </a:xfrm>
          <a:prstGeom prst="rect">
            <a:avLst/>
          </a:prstGeom>
          <a:noFill/>
        </p:spPr>
        <p:txBody>
          <a:bodyPr wrap="square" rtlCol="0">
            <a:spAutoFit/>
          </a:bodyPr>
          <a:lstStyle/>
          <a:p>
            <a:r>
              <a:rPr lang="en-GB" sz="4400" b="1" dirty="0"/>
              <a:t>Surface Waves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4" name="Picture 2" descr="https://upload.wikimedia.org/wikipedia/commons/c/c2/VOA_Herman_-_April_13_2011_Fukushima_Nuclear_Power_Plant-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11734" y="1628257"/>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775FFA-CE4C-454C-AA34-011A822F58D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FB3736E9-09B0-494E-903B-CA792E04D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494" y="62769"/>
            <a:ext cx="7504826" cy="1780186"/>
          </a:xfrm>
          <a:prstGeom prst="rect">
            <a:avLst/>
          </a:prstGeom>
        </p:spPr>
      </p:pic>
    </p:spTree>
    <p:extLst>
      <p:ext uri="{BB962C8B-B14F-4D97-AF65-F5344CB8AC3E}">
        <p14:creationId xmlns:p14="http://schemas.microsoft.com/office/powerpoint/2010/main" val="19976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48717"/>
            <a:ext cx="4658758"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4283" y="1634531"/>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7" name="5-Point Star 6"/>
          <p:cNvSpPr/>
          <p:nvPr/>
        </p:nvSpPr>
        <p:spPr>
          <a:xfrm>
            <a:off x="4309091" y="1798772"/>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894072" y="1957697"/>
            <a:ext cx="980211" cy="2614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2911" y="5733255"/>
            <a:ext cx="2173555" cy="769441"/>
          </a:xfrm>
          <a:prstGeom prst="rect">
            <a:avLst/>
          </a:prstGeom>
          <a:noFill/>
        </p:spPr>
        <p:txBody>
          <a:bodyPr wrap="square" rtlCol="0">
            <a:spAutoFit/>
          </a:bodyPr>
          <a:lstStyle/>
          <a:p>
            <a:r>
              <a:rPr lang="en-GB" sz="4400" b="1" dirty="0">
                <a:solidFill>
                  <a:srgbClr val="D35241"/>
                </a:solidFill>
              </a:rPr>
              <a:t>P Waves</a:t>
            </a:r>
          </a:p>
        </p:txBody>
      </p:sp>
      <p:grpSp>
        <p:nvGrpSpPr>
          <p:cNvPr id="2" name="Group 1"/>
          <p:cNvGrpSpPr/>
          <p:nvPr/>
        </p:nvGrpSpPr>
        <p:grpSpPr>
          <a:xfrm>
            <a:off x="251520" y="2200785"/>
            <a:ext cx="2597749" cy="1444239"/>
            <a:chOff x="251520" y="2200785"/>
            <a:chExt cx="2597749" cy="1444239"/>
          </a:xfrm>
        </p:grpSpPr>
        <p:pic>
          <p:nvPicPr>
            <p:cNvPr id="1026"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D7942C4A-7FA1-41F2-92A8-341B31E58A8C}"/>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DBB126C-F0DD-4058-97AF-7A86BE146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547" y="58635"/>
            <a:ext cx="7504826" cy="1774090"/>
          </a:xfrm>
          <a:prstGeom prst="rect">
            <a:avLst/>
          </a:prstGeom>
        </p:spPr>
      </p:pic>
    </p:spTree>
    <p:extLst>
      <p:ext uri="{BB962C8B-B14F-4D97-AF65-F5344CB8AC3E}">
        <p14:creationId xmlns:p14="http://schemas.microsoft.com/office/powerpoint/2010/main" val="374367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50985"/>
            <a:ext cx="4658757" cy="45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23793" y="1706004"/>
            <a:ext cx="2664296" cy="646331"/>
          </a:xfrm>
          <a:prstGeom prst="rect">
            <a:avLst/>
          </a:prstGeom>
          <a:noFill/>
        </p:spPr>
        <p:txBody>
          <a:bodyPr wrap="square" rtlCol="0">
            <a:spAutoFit/>
          </a:bodyPr>
          <a:lstStyle/>
          <a:p>
            <a:r>
              <a:rPr lang="en-GB" sz="3600" b="1" dirty="0">
                <a:solidFill>
                  <a:srgbClr val="2BB8C9"/>
                </a:solidFill>
              </a:rPr>
              <a:t>Earthquake</a:t>
            </a:r>
          </a:p>
        </p:txBody>
      </p:sp>
      <p:sp>
        <p:nvSpPr>
          <p:cNvPr id="6" name="5-Point Star 5"/>
          <p:cNvSpPr/>
          <p:nvPr/>
        </p:nvSpPr>
        <p:spPr>
          <a:xfrm>
            <a:off x="4287673" y="1866859"/>
            <a:ext cx="432048" cy="437856"/>
          </a:xfrm>
          <a:prstGeom prst="star5">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1"/>
          </p:cNvCxnSpPr>
          <p:nvPr/>
        </p:nvCxnSpPr>
        <p:spPr>
          <a:xfrm flipH="1">
            <a:off x="4788024" y="2029170"/>
            <a:ext cx="1935769" cy="5448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93009" y="5805264"/>
            <a:ext cx="2229877" cy="769441"/>
          </a:xfrm>
          <a:prstGeom prst="rect">
            <a:avLst/>
          </a:prstGeom>
          <a:noFill/>
        </p:spPr>
        <p:txBody>
          <a:bodyPr wrap="square" rtlCol="0">
            <a:spAutoFit/>
          </a:bodyPr>
          <a:lstStyle/>
          <a:p>
            <a:r>
              <a:rPr lang="en-GB" sz="4400" b="1" dirty="0">
                <a:solidFill>
                  <a:srgbClr val="5036BE"/>
                </a:solidFill>
              </a:rPr>
              <a:t>S Waves</a:t>
            </a:r>
          </a:p>
        </p:txBody>
      </p:sp>
      <p:grpSp>
        <p:nvGrpSpPr>
          <p:cNvPr id="10" name="Group 9"/>
          <p:cNvGrpSpPr/>
          <p:nvPr/>
        </p:nvGrpSpPr>
        <p:grpSpPr>
          <a:xfrm>
            <a:off x="251520" y="2200785"/>
            <a:ext cx="2597749" cy="1444239"/>
            <a:chOff x="251520" y="2200785"/>
            <a:chExt cx="2597749" cy="1444239"/>
          </a:xfrm>
        </p:grpSpPr>
        <p:pic>
          <p:nvPicPr>
            <p:cNvPr id="11"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DC1B6621-1A90-46A4-A598-12A3BD3A333E}"/>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CCD9A072-7686-486E-9981-2C18F90320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536" y="75274"/>
            <a:ext cx="7504826" cy="1780186"/>
          </a:xfrm>
          <a:prstGeom prst="rect">
            <a:avLst/>
          </a:prstGeom>
        </p:spPr>
      </p:pic>
    </p:spTree>
    <p:extLst>
      <p:ext uri="{BB962C8B-B14F-4D97-AF65-F5344CB8AC3E}">
        <p14:creationId xmlns:p14="http://schemas.microsoft.com/office/powerpoint/2010/main" val="118113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59" y="1412776"/>
            <a:ext cx="5049420" cy="2849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98" y="3474673"/>
            <a:ext cx="4801750" cy="3172683"/>
          </a:xfrm>
          <a:prstGeom prst="rect">
            <a:avLst/>
          </a:prstGeom>
        </p:spPr>
      </p:pic>
      <p:sp>
        <p:nvSpPr>
          <p:cNvPr id="6" name="TextBox 5"/>
          <p:cNvSpPr txBox="1"/>
          <p:nvPr/>
        </p:nvSpPr>
        <p:spPr>
          <a:xfrm>
            <a:off x="5078689" y="4883531"/>
            <a:ext cx="3462401" cy="1446550"/>
          </a:xfrm>
          <a:prstGeom prst="rect">
            <a:avLst/>
          </a:prstGeom>
          <a:noFill/>
        </p:spPr>
        <p:txBody>
          <a:bodyPr wrap="square" rtlCol="0">
            <a:spAutoFit/>
          </a:bodyPr>
          <a:lstStyle/>
          <a:p>
            <a:pPr algn="ctr"/>
            <a:r>
              <a:rPr lang="en-GB" sz="4400" b="1" dirty="0"/>
              <a:t>Modern seismograph</a:t>
            </a:r>
          </a:p>
        </p:txBody>
      </p:sp>
      <p:sp>
        <p:nvSpPr>
          <p:cNvPr id="7" name="TextBox 6"/>
          <p:cNvSpPr txBox="1"/>
          <p:nvPr/>
        </p:nvSpPr>
        <p:spPr>
          <a:xfrm>
            <a:off x="440532" y="1969489"/>
            <a:ext cx="4131297" cy="1323439"/>
          </a:xfrm>
          <a:prstGeom prst="rect">
            <a:avLst/>
          </a:prstGeom>
          <a:noFill/>
        </p:spPr>
        <p:txBody>
          <a:bodyPr wrap="square" rtlCol="0">
            <a:spAutoFit/>
          </a:bodyPr>
          <a:lstStyle/>
          <a:p>
            <a:r>
              <a:rPr lang="en-GB" sz="4000" b="1" dirty="0"/>
              <a:t>Old fashioned seismograph</a:t>
            </a:r>
          </a:p>
        </p:txBody>
      </p:sp>
      <p:sp>
        <p:nvSpPr>
          <p:cNvPr id="8" name="Freeform 7"/>
          <p:cNvSpPr/>
          <p:nvPr/>
        </p:nvSpPr>
        <p:spPr>
          <a:xfrm>
            <a:off x="3341914" y="2830286"/>
            <a:ext cx="35201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rot="11281295" flipH="1">
            <a:off x="7930955" y="4268266"/>
            <a:ext cx="28759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1CEEC87-5543-44E5-9330-2BE2CAC56FE5}"/>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7B4705A0-F8F0-4CA7-9241-6E4D1D37A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16" y="222590"/>
            <a:ext cx="8035224" cy="1457070"/>
          </a:xfrm>
          <a:prstGeom prst="rect">
            <a:avLst/>
          </a:prstGeom>
        </p:spPr>
      </p:pic>
    </p:spTree>
    <p:extLst>
      <p:ext uri="{BB962C8B-B14F-4D97-AF65-F5344CB8AC3E}">
        <p14:creationId xmlns:p14="http://schemas.microsoft.com/office/powerpoint/2010/main" val="233197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35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318" y="2243311"/>
            <a:ext cx="1550666" cy="830997"/>
          </a:xfrm>
          <a:prstGeom prst="rect">
            <a:avLst/>
          </a:prstGeom>
          <a:noFill/>
        </p:spPr>
        <p:txBody>
          <a:bodyPr wrap="square" rtlCol="0">
            <a:spAutoFit/>
          </a:bodyPr>
          <a:lstStyle/>
          <a:p>
            <a:r>
              <a:rPr lang="en-GB" sz="2400" b="1" dirty="0"/>
              <a:t>P waves arrive first</a:t>
            </a:r>
          </a:p>
        </p:txBody>
      </p:sp>
      <p:sp>
        <p:nvSpPr>
          <p:cNvPr id="8" name="TextBox 7"/>
          <p:cNvSpPr txBox="1"/>
          <p:nvPr/>
        </p:nvSpPr>
        <p:spPr>
          <a:xfrm>
            <a:off x="4716016" y="2162969"/>
            <a:ext cx="1731269" cy="830997"/>
          </a:xfrm>
          <a:prstGeom prst="rect">
            <a:avLst/>
          </a:prstGeom>
          <a:noFill/>
        </p:spPr>
        <p:txBody>
          <a:bodyPr wrap="square" rtlCol="0">
            <a:spAutoFit/>
          </a:bodyPr>
          <a:lstStyle/>
          <a:p>
            <a:r>
              <a:rPr lang="en-GB" sz="2400" b="1" dirty="0"/>
              <a:t>S waves arrive next</a:t>
            </a:r>
          </a:p>
        </p:txBody>
      </p:sp>
      <p:sp>
        <p:nvSpPr>
          <p:cNvPr id="9" name="TextBox 8"/>
          <p:cNvSpPr txBox="1"/>
          <p:nvPr/>
        </p:nvSpPr>
        <p:spPr>
          <a:xfrm>
            <a:off x="6687773" y="1641852"/>
            <a:ext cx="2325651" cy="830997"/>
          </a:xfrm>
          <a:prstGeom prst="rect">
            <a:avLst/>
          </a:prstGeom>
          <a:noFill/>
        </p:spPr>
        <p:txBody>
          <a:bodyPr wrap="square" rtlCol="0">
            <a:spAutoFit/>
          </a:bodyPr>
          <a:lstStyle/>
          <a:p>
            <a:r>
              <a:rPr lang="en-GB" sz="2400" b="1" dirty="0"/>
              <a:t>Surface waves arrive last</a:t>
            </a:r>
          </a:p>
        </p:txBody>
      </p:sp>
      <p:cxnSp>
        <p:nvCxnSpPr>
          <p:cNvPr id="10" name="Straight Arrow Connector 9"/>
          <p:cNvCxnSpPr/>
          <p:nvPr/>
        </p:nvCxnSpPr>
        <p:spPr>
          <a:xfrm>
            <a:off x="3464445"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2080"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246613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1351" y="5409652"/>
            <a:ext cx="1909330" cy="830997"/>
          </a:xfrm>
          <a:prstGeom prst="rect">
            <a:avLst/>
          </a:prstGeom>
          <a:noFill/>
        </p:spPr>
        <p:txBody>
          <a:bodyPr wrap="square" rtlCol="0">
            <a:spAutoFit/>
          </a:bodyPr>
          <a:lstStyle/>
          <a:p>
            <a:pPr algn="ctr"/>
            <a:r>
              <a:rPr lang="en-GB" sz="2400" b="1" dirty="0"/>
              <a:t>P - S wave time interval</a:t>
            </a:r>
          </a:p>
        </p:txBody>
      </p:sp>
      <p:sp>
        <p:nvSpPr>
          <p:cNvPr id="7" name="Freeform 6"/>
          <p:cNvSpPr/>
          <p:nvPr/>
        </p:nvSpPr>
        <p:spPr>
          <a:xfrm>
            <a:off x="3911153" y="5246827"/>
            <a:ext cx="1609725"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F211B343-3042-4F2D-AED3-665E14C64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44" y="145805"/>
            <a:ext cx="7748688" cy="1585097"/>
          </a:xfrm>
          <a:prstGeom prst="rect">
            <a:avLst/>
          </a:prstGeom>
        </p:spPr>
      </p:pic>
    </p:spTree>
    <p:extLst>
      <p:ext uri="{BB962C8B-B14F-4D97-AF65-F5344CB8AC3E}">
        <p14:creationId xmlns:p14="http://schemas.microsoft.com/office/powerpoint/2010/main" val="294783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Image result for uk map outlin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61934" y1="1783" x2="58970" y2="1656"/>
                        <a14:foregroundMark x1="29641" y1="13376" x2="36505" y2="7006"/>
                        <a14:foregroundMark x1="27301" y1="22420" x2="27457" y2="16433"/>
                        <a14:foregroundMark x1="34945" y1="24204" x2="34945" y2="24204"/>
                        <a14:foregroundMark x1="46334" y1="9936" x2="51794" y2="41019"/>
                        <a14:foregroundMark x1="56162" y1="25350" x2="60062" y2="49045"/>
                        <a14:foregroundMark x1="50078" y1="92994" x2="72699" y2="86624"/>
                        <a14:foregroundMark x1="57566" y1="73758" x2="75819" y2="75032"/>
                        <a14:foregroundMark x1="51326" y1="65860" x2="71919" y2="78981"/>
                        <a14:foregroundMark x1="61778" y1="41911" x2="78003" y2="70955"/>
                        <a14:foregroundMark x1="46646" y1="79745" x2="79875" y2="82675"/>
                        <a14:foregroundMark x1="79251" y1="88025" x2="90172" y2="73248"/>
                        <a14:foregroundMark x1="48050" y1="55541" x2="50078" y2="55287"/>
                        <a14:foregroundMark x1="14665" y1="84076" x2="33073" y2="51592"/>
                        <a14:foregroundMark x1="19657" y1="52357" x2="25741" y2="48408"/>
                        <a14:foregroundMark x1="29017" y1="31465" x2="64275" y2="71975"/>
                      </a14:backgroundRemoval>
                    </a14:imgEffect>
                  </a14:imgLayer>
                </a14:imgProps>
              </a:ext>
              <a:ext uri="{28A0092B-C50C-407E-A947-70E740481C1C}">
                <a14:useLocalDpi xmlns:a14="http://schemas.microsoft.com/office/drawing/2010/main" val="0"/>
              </a:ext>
            </a:extLst>
          </a:blip>
          <a:srcRect/>
          <a:stretch/>
        </p:blipFill>
        <p:spPr bwMode="auto">
          <a:xfrm>
            <a:off x="2611366" y="1268760"/>
            <a:ext cx="4336897" cy="5317592"/>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a:xfrm>
            <a:off x="4867456" y="4395341"/>
            <a:ext cx="432048" cy="375253"/>
          </a:xfrm>
          <a:prstGeom prst="star5">
            <a:avLst>
              <a:gd name="adj" fmla="val 0"/>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621735" y="3594275"/>
            <a:ext cx="357560" cy="584775"/>
          </a:xfrm>
          <a:prstGeom prst="rect">
            <a:avLst/>
          </a:prstGeom>
          <a:noFill/>
        </p:spPr>
        <p:txBody>
          <a:bodyPr wrap="square" rtlCol="0">
            <a:spAutoFit/>
          </a:bodyPr>
          <a:lstStyle/>
          <a:p>
            <a:r>
              <a:rPr lang="en-GB" sz="3200" b="1" dirty="0"/>
              <a:t>1</a:t>
            </a:r>
          </a:p>
        </p:txBody>
      </p:sp>
      <p:sp>
        <p:nvSpPr>
          <p:cNvPr id="47" name="TextBox 46"/>
          <p:cNvSpPr txBox="1"/>
          <p:nvPr/>
        </p:nvSpPr>
        <p:spPr>
          <a:xfrm>
            <a:off x="4077931" y="3893763"/>
            <a:ext cx="357560" cy="584775"/>
          </a:xfrm>
          <a:prstGeom prst="rect">
            <a:avLst/>
          </a:prstGeom>
          <a:noFill/>
        </p:spPr>
        <p:txBody>
          <a:bodyPr wrap="square" rtlCol="0">
            <a:spAutoFit/>
          </a:bodyPr>
          <a:lstStyle/>
          <a:p>
            <a:r>
              <a:rPr lang="en-GB" sz="3200" b="1" dirty="0"/>
              <a:t>2</a:t>
            </a:r>
          </a:p>
        </p:txBody>
      </p:sp>
      <p:sp>
        <p:nvSpPr>
          <p:cNvPr id="48" name="TextBox 47"/>
          <p:cNvSpPr txBox="1"/>
          <p:nvPr/>
        </p:nvSpPr>
        <p:spPr>
          <a:xfrm>
            <a:off x="5003865" y="5224601"/>
            <a:ext cx="357560" cy="584775"/>
          </a:xfrm>
          <a:prstGeom prst="rect">
            <a:avLst/>
          </a:prstGeom>
          <a:noFill/>
        </p:spPr>
        <p:txBody>
          <a:bodyPr wrap="square" rtlCol="0">
            <a:spAutoFit/>
          </a:bodyPr>
          <a:lstStyle/>
          <a:p>
            <a:r>
              <a:rPr lang="en-GB" sz="3200" b="1" dirty="0"/>
              <a:t>3</a:t>
            </a:r>
          </a:p>
        </p:txBody>
      </p:sp>
      <p:grpSp>
        <p:nvGrpSpPr>
          <p:cNvPr id="28" name="Group 27"/>
          <p:cNvGrpSpPr/>
          <p:nvPr/>
        </p:nvGrpSpPr>
        <p:grpSpPr>
          <a:xfrm>
            <a:off x="179512" y="2007067"/>
            <a:ext cx="5047964" cy="3217494"/>
            <a:chOff x="179512" y="2007067"/>
            <a:chExt cx="5047964" cy="3217494"/>
          </a:xfrm>
        </p:grpSpPr>
        <p:sp>
          <p:nvSpPr>
            <p:cNvPr id="27" name="Oval 26"/>
            <p:cNvSpPr/>
            <p:nvPr/>
          </p:nvSpPr>
          <p:spPr>
            <a:xfrm>
              <a:off x="3285947" y="3246218"/>
              <a:ext cx="1941529" cy="1978343"/>
            </a:xfrm>
            <a:prstGeom prst="ellipse">
              <a:avLst/>
            </a:prstGeom>
            <a:solidFill>
              <a:srgbClr val="5036BE">
                <a:alpha val="31000"/>
              </a:srgbClr>
            </a:solidFill>
            <a:ln w="57150">
              <a:solidFill>
                <a:srgbClr val="503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205430"/>
              <a:ext cx="3592976" cy="1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1403648" y="3266310"/>
              <a:ext cx="1113667"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15616" y="2007067"/>
              <a:ext cx="357560" cy="584775"/>
            </a:xfrm>
            <a:prstGeom prst="rect">
              <a:avLst/>
            </a:prstGeom>
            <a:noFill/>
          </p:spPr>
          <p:txBody>
            <a:bodyPr wrap="square" rtlCol="0">
              <a:spAutoFit/>
            </a:bodyPr>
            <a:lstStyle/>
            <a:p>
              <a:r>
                <a:rPr lang="en-GB" sz="3200" b="1" dirty="0"/>
                <a:t>P</a:t>
              </a:r>
            </a:p>
          </p:txBody>
        </p:sp>
        <p:sp>
          <p:nvSpPr>
            <p:cNvPr id="50" name="TextBox 49"/>
            <p:cNvSpPr txBox="1"/>
            <p:nvPr/>
          </p:nvSpPr>
          <p:spPr>
            <a:xfrm>
              <a:off x="2253806" y="2023408"/>
              <a:ext cx="357560" cy="584775"/>
            </a:xfrm>
            <a:prstGeom prst="rect">
              <a:avLst/>
            </a:prstGeom>
            <a:noFill/>
          </p:spPr>
          <p:txBody>
            <a:bodyPr wrap="square" rtlCol="0">
              <a:spAutoFit/>
            </a:bodyPr>
            <a:lstStyle/>
            <a:p>
              <a:r>
                <a:rPr lang="en-GB" sz="3200" b="1" dirty="0"/>
                <a:t>S</a:t>
              </a:r>
            </a:p>
          </p:txBody>
        </p:sp>
      </p:grpSp>
      <p:grpSp>
        <p:nvGrpSpPr>
          <p:cNvPr id="29" name="Group 28"/>
          <p:cNvGrpSpPr/>
          <p:nvPr/>
        </p:nvGrpSpPr>
        <p:grpSpPr>
          <a:xfrm>
            <a:off x="304444" y="4733787"/>
            <a:ext cx="5674851" cy="1813409"/>
            <a:chOff x="304444" y="4733787"/>
            <a:chExt cx="5674851" cy="1813409"/>
          </a:xfrm>
        </p:grpSpPr>
        <p:grpSp>
          <p:nvGrpSpPr>
            <p:cNvPr id="25" name="Group 24"/>
            <p:cNvGrpSpPr/>
            <p:nvPr/>
          </p:nvGrpSpPr>
          <p:grpSpPr>
            <a:xfrm>
              <a:off x="304444" y="4759925"/>
              <a:ext cx="5674851" cy="1787271"/>
              <a:chOff x="334284" y="4799082"/>
              <a:chExt cx="5674851" cy="1787271"/>
            </a:xfrm>
          </p:grpSpPr>
          <p:sp>
            <p:nvSpPr>
              <p:cNvPr id="22" name="Oval 21"/>
              <p:cNvSpPr/>
              <p:nvPr/>
            </p:nvSpPr>
            <p:spPr>
              <a:xfrm>
                <a:off x="4430642" y="4799082"/>
                <a:ext cx="1578493" cy="1578493"/>
              </a:xfrm>
              <a:prstGeom prst="ellipse">
                <a:avLst/>
              </a:prstGeom>
              <a:solidFill>
                <a:srgbClr val="D35241">
                  <a:alpha val="31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84" y="5226335"/>
                <a:ext cx="3438204"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2024236" y="6310893"/>
                <a:ext cx="465594"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1786637" y="4932173"/>
                <a:ext cx="357560" cy="584775"/>
              </a:xfrm>
              <a:prstGeom prst="rect">
                <a:avLst/>
              </a:prstGeom>
              <a:noFill/>
            </p:spPr>
            <p:txBody>
              <a:bodyPr wrap="square" rtlCol="0">
                <a:spAutoFit/>
              </a:bodyPr>
              <a:lstStyle/>
              <a:p>
                <a:r>
                  <a:rPr lang="en-GB" sz="3200" b="1" dirty="0"/>
                  <a:t>P</a:t>
                </a:r>
              </a:p>
            </p:txBody>
          </p:sp>
          <p:sp>
            <p:nvSpPr>
              <p:cNvPr id="54" name="TextBox 53"/>
              <p:cNvSpPr txBox="1"/>
              <p:nvPr/>
            </p:nvSpPr>
            <p:spPr>
              <a:xfrm>
                <a:off x="2322185" y="4932213"/>
                <a:ext cx="357560" cy="584775"/>
              </a:xfrm>
              <a:prstGeom prst="rect">
                <a:avLst/>
              </a:prstGeom>
              <a:noFill/>
            </p:spPr>
            <p:txBody>
              <a:bodyPr wrap="square" rtlCol="0">
                <a:spAutoFit/>
              </a:bodyPr>
              <a:lstStyle/>
              <a:p>
                <a:r>
                  <a:rPr lang="en-GB" sz="3200" b="1" dirty="0"/>
                  <a:t>S</a:t>
                </a:r>
              </a:p>
            </p:txBody>
          </p:sp>
        </p:grpSp>
        <p:sp>
          <p:nvSpPr>
            <p:cNvPr id="31" name="Oval 30"/>
            <p:cNvSpPr/>
            <p:nvPr/>
          </p:nvSpPr>
          <p:spPr>
            <a:xfrm>
              <a:off x="4943557" y="4733787"/>
              <a:ext cx="159229" cy="159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542445" y="1196752"/>
            <a:ext cx="4506210" cy="3917080"/>
            <a:chOff x="4542445" y="1196752"/>
            <a:chExt cx="4506210" cy="3917080"/>
          </a:xfrm>
        </p:grpSpPr>
        <p:grpSp>
          <p:nvGrpSpPr>
            <p:cNvPr id="24" name="Group 23"/>
            <p:cNvGrpSpPr/>
            <p:nvPr/>
          </p:nvGrpSpPr>
          <p:grpSpPr>
            <a:xfrm>
              <a:off x="4542445" y="1196752"/>
              <a:ext cx="4506210" cy="3917080"/>
              <a:chOff x="4499992" y="1264404"/>
              <a:chExt cx="4506210" cy="391708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608" y="1556792"/>
                <a:ext cx="3279594" cy="1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4499992" y="2591842"/>
                <a:ext cx="2656086" cy="2589642"/>
              </a:xfrm>
              <a:prstGeom prst="ellipse">
                <a:avLst/>
              </a:prstGeom>
              <a:solidFill>
                <a:srgbClr val="2BB8C9">
                  <a:alpha val="31000"/>
                </a:srgbClr>
              </a:solidFill>
              <a:ln w="5715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300192" y="1264404"/>
                <a:ext cx="357560" cy="584775"/>
              </a:xfrm>
              <a:prstGeom prst="rect">
                <a:avLst/>
              </a:prstGeom>
              <a:noFill/>
            </p:spPr>
            <p:txBody>
              <a:bodyPr wrap="square" rtlCol="0">
                <a:spAutoFit/>
              </a:bodyPr>
              <a:lstStyle/>
              <a:p>
                <a:r>
                  <a:rPr lang="en-GB" sz="3200" b="1" dirty="0"/>
                  <a:t>P</a:t>
                </a:r>
              </a:p>
            </p:txBody>
          </p:sp>
          <p:sp>
            <p:nvSpPr>
              <p:cNvPr id="52" name="TextBox 51"/>
              <p:cNvSpPr txBox="1"/>
              <p:nvPr/>
            </p:nvSpPr>
            <p:spPr>
              <a:xfrm>
                <a:off x="7686337" y="1301026"/>
                <a:ext cx="357560" cy="584775"/>
              </a:xfrm>
              <a:prstGeom prst="rect">
                <a:avLst/>
              </a:prstGeom>
              <a:noFill/>
            </p:spPr>
            <p:txBody>
              <a:bodyPr wrap="square" rtlCol="0">
                <a:spAutoFit/>
              </a:bodyPr>
              <a:lstStyle/>
              <a:p>
                <a:r>
                  <a:rPr lang="en-GB" sz="3200" b="1" dirty="0"/>
                  <a:t>S</a:t>
                </a:r>
              </a:p>
            </p:txBody>
          </p:sp>
        </p:grpSp>
        <p:sp>
          <p:nvSpPr>
            <p:cNvPr id="41" name="Freeform 40"/>
            <p:cNvSpPr/>
            <p:nvPr/>
          </p:nvSpPr>
          <p:spPr>
            <a:xfrm>
              <a:off x="6577879" y="2474820"/>
              <a:ext cx="1329691"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A34DE23E-B534-488F-89C2-F61A18BE25F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0709480-BA0A-4AD5-B1AE-ACC7CA58E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830" y="131532"/>
            <a:ext cx="7748688" cy="1585097"/>
          </a:xfrm>
          <a:prstGeom prst="rect">
            <a:avLst/>
          </a:prstGeom>
        </p:spPr>
      </p:pic>
    </p:spTree>
    <p:extLst>
      <p:ext uri="{BB962C8B-B14F-4D97-AF65-F5344CB8AC3E}">
        <p14:creationId xmlns:p14="http://schemas.microsoft.com/office/powerpoint/2010/main" val="272064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561" y="1315549"/>
            <a:ext cx="4262977" cy="543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62"/>
          <p:cNvSpPr txBox="1"/>
          <p:nvPr/>
        </p:nvSpPr>
        <p:spPr>
          <a:xfrm>
            <a:off x="6147877" y="1654701"/>
            <a:ext cx="3800103"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Computer controlled weights on roof</a:t>
            </a:r>
            <a:endParaRPr lang="en-GB" sz="3200" dirty="0">
              <a:solidFill>
                <a:schemeClr val="tx1"/>
              </a:solidFill>
              <a:effectLst/>
              <a:ea typeface="Calibri"/>
              <a:cs typeface="Times New Roman"/>
            </a:endParaRPr>
          </a:p>
        </p:txBody>
      </p:sp>
      <p:sp>
        <p:nvSpPr>
          <p:cNvPr id="7" name="Text Box 1063"/>
          <p:cNvSpPr txBox="1"/>
          <p:nvPr/>
        </p:nvSpPr>
        <p:spPr>
          <a:xfrm>
            <a:off x="6660232" y="2852936"/>
            <a:ext cx="2234117" cy="4286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Open areas for evacuation</a:t>
            </a:r>
            <a:endParaRPr lang="en-GB" sz="3200" dirty="0">
              <a:solidFill>
                <a:srgbClr val="2BB8C9"/>
              </a:solidFill>
              <a:effectLst/>
              <a:ea typeface="Calibri"/>
              <a:cs typeface="Times New Roman"/>
            </a:endParaRPr>
          </a:p>
        </p:txBody>
      </p:sp>
      <p:sp>
        <p:nvSpPr>
          <p:cNvPr id="8" name="Text Box 1065"/>
          <p:cNvSpPr txBox="1"/>
          <p:nvPr/>
        </p:nvSpPr>
        <p:spPr>
          <a:xfrm>
            <a:off x="218787" y="3281561"/>
            <a:ext cx="3081694"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Fire resistant building materials</a:t>
            </a:r>
            <a:endParaRPr lang="en-GB" sz="3200" dirty="0">
              <a:solidFill>
                <a:schemeClr val="tx1"/>
              </a:solidFill>
              <a:effectLst/>
              <a:ea typeface="Calibri"/>
              <a:cs typeface="Times New Roman"/>
            </a:endParaRPr>
          </a:p>
        </p:txBody>
      </p:sp>
      <p:sp>
        <p:nvSpPr>
          <p:cNvPr id="9" name="Text Box 1066"/>
          <p:cNvSpPr txBox="1"/>
          <p:nvPr/>
        </p:nvSpPr>
        <p:spPr>
          <a:xfrm>
            <a:off x="6953732" y="5675568"/>
            <a:ext cx="2434014" cy="3943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Rubber shock absorbers</a:t>
            </a:r>
            <a:endParaRPr lang="en-GB" sz="3200" dirty="0">
              <a:solidFill>
                <a:srgbClr val="2BB8C9"/>
              </a:solidFill>
              <a:effectLst/>
              <a:ea typeface="Calibri"/>
              <a:cs typeface="Times New Roman"/>
            </a:endParaRPr>
          </a:p>
        </p:txBody>
      </p:sp>
      <p:sp>
        <p:nvSpPr>
          <p:cNvPr id="10" name="Text Box 1069"/>
          <p:cNvSpPr txBox="1"/>
          <p:nvPr/>
        </p:nvSpPr>
        <p:spPr>
          <a:xfrm>
            <a:off x="7011973" y="4245074"/>
            <a:ext cx="2190268"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Foundations sunk into solid rock</a:t>
            </a:r>
            <a:endParaRPr lang="en-GB" sz="3200" dirty="0">
              <a:solidFill>
                <a:schemeClr val="tx1"/>
              </a:solidFill>
              <a:effectLst/>
              <a:ea typeface="Calibri"/>
              <a:cs typeface="Times New Roman"/>
            </a:endParaRPr>
          </a:p>
        </p:txBody>
      </p:sp>
      <p:sp>
        <p:nvSpPr>
          <p:cNvPr id="11" name="Text Box 1070"/>
          <p:cNvSpPr txBox="1"/>
          <p:nvPr/>
        </p:nvSpPr>
        <p:spPr>
          <a:xfrm>
            <a:off x="218787" y="2132856"/>
            <a:ext cx="3764289"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Cross bracing – allows building to twist</a:t>
            </a:r>
            <a:endParaRPr lang="en-GB" sz="3200" dirty="0">
              <a:solidFill>
                <a:srgbClr val="2BB8C9"/>
              </a:solidFill>
              <a:effectLst/>
              <a:ea typeface="Calibri"/>
              <a:cs typeface="Times New Roman"/>
            </a:endParaRPr>
          </a:p>
        </p:txBody>
      </p:sp>
      <p:sp>
        <p:nvSpPr>
          <p:cNvPr id="12" name="Text Box 1025"/>
          <p:cNvSpPr txBox="1"/>
          <p:nvPr/>
        </p:nvSpPr>
        <p:spPr>
          <a:xfrm>
            <a:off x="253068" y="5406010"/>
            <a:ext cx="2734756"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Road – quick access for emergency services</a:t>
            </a:r>
            <a:endParaRPr lang="en-GB" sz="3200" dirty="0">
              <a:solidFill>
                <a:schemeClr val="tx1"/>
              </a:solidFill>
              <a:effectLst/>
              <a:ea typeface="Calibri"/>
              <a:cs typeface="Times New Roman"/>
            </a:endParaRPr>
          </a:p>
        </p:txBody>
      </p:sp>
      <p:sp>
        <p:nvSpPr>
          <p:cNvPr id="13" name="Text Box 265"/>
          <p:cNvSpPr txBox="1"/>
          <p:nvPr/>
        </p:nvSpPr>
        <p:spPr>
          <a:xfrm>
            <a:off x="253067" y="4245074"/>
            <a:ext cx="2433748"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rgbClr val="2BB8C9"/>
                </a:solidFill>
                <a:effectLst/>
                <a:ea typeface="Calibri"/>
                <a:cs typeface="Times New Roman"/>
              </a:rPr>
              <a:t>Automatic</a:t>
            </a:r>
            <a:r>
              <a:rPr lang="en-GB" sz="2400" b="1" dirty="0">
                <a:solidFill>
                  <a:schemeClr val="tx1"/>
                </a:solidFill>
                <a:effectLst/>
                <a:ea typeface="Calibri"/>
                <a:cs typeface="Times New Roman"/>
              </a:rPr>
              <a:t> </a:t>
            </a:r>
            <a:r>
              <a:rPr lang="en-GB" sz="2400" b="1" dirty="0">
                <a:solidFill>
                  <a:srgbClr val="2BB8C9"/>
                </a:solidFill>
                <a:effectLst/>
                <a:ea typeface="Calibri"/>
                <a:cs typeface="Times New Roman"/>
              </a:rPr>
              <a:t>shutters</a:t>
            </a:r>
            <a:endParaRPr lang="en-GB" sz="3200" dirty="0">
              <a:solidFill>
                <a:srgbClr val="2BB8C9"/>
              </a:solidFill>
              <a:effectLst/>
              <a:ea typeface="Calibri"/>
              <a:cs typeface="Times New Roman"/>
            </a:endParaRPr>
          </a:p>
        </p:txBody>
      </p:sp>
      <p:cxnSp>
        <p:nvCxnSpPr>
          <p:cNvPr id="15" name="Straight Arrow Connector 14"/>
          <p:cNvCxnSpPr/>
          <p:nvPr/>
        </p:nvCxnSpPr>
        <p:spPr>
          <a:xfrm>
            <a:off x="2546000" y="2852936"/>
            <a:ext cx="1437076" cy="6524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80112" y="6037939"/>
            <a:ext cx="1375480"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76056" y="4755046"/>
            <a:ext cx="1870012" cy="105021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300192" y="3237731"/>
            <a:ext cx="432048" cy="11568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372744" y="1412776"/>
            <a:ext cx="1700512" cy="55211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528112" y="4034036"/>
            <a:ext cx="2035776" cy="72101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28315" y="4941168"/>
            <a:ext cx="715493" cy="57606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E48902-1AE7-4BDA-83BF-47954380E04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5969BA0-DC35-403A-BBFB-B15304586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3" y="-10943"/>
            <a:ext cx="6541575" cy="1926503"/>
          </a:xfrm>
          <a:prstGeom prst="rect">
            <a:avLst/>
          </a:prstGeom>
        </p:spPr>
      </p:pic>
    </p:spTree>
    <p:extLst>
      <p:ext uri="{BB962C8B-B14F-4D97-AF65-F5344CB8AC3E}">
        <p14:creationId xmlns:p14="http://schemas.microsoft.com/office/powerpoint/2010/main" val="175235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hite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73287">
            <a:off x="6253248" y="4324442"/>
            <a:ext cx="2208700" cy="220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llipop stick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68490" y="5042362"/>
            <a:ext cx="2011063" cy="15906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881" y="188640"/>
            <a:ext cx="1108016" cy="141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988840"/>
            <a:ext cx="8368176" cy="1384995"/>
          </a:xfrm>
          <a:prstGeom prst="rect">
            <a:avLst/>
          </a:prstGeom>
          <a:noFill/>
        </p:spPr>
        <p:txBody>
          <a:bodyPr wrap="square" rtlCol="0">
            <a:spAutoFit/>
          </a:bodyPr>
          <a:lstStyle/>
          <a:p>
            <a:r>
              <a:rPr lang="en-GB" sz="2800" b="1" dirty="0"/>
              <a:t>In teams build an earthquake resistant structure that is at least 30cm tall and has a minimum of three floors.</a:t>
            </a:r>
          </a:p>
          <a:p>
            <a:r>
              <a:rPr lang="en-GB" sz="2800" b="1" dirty="0"/>
              <a:t>Each floor must support one weight.</a:t>
            </a:r>
          </a:p>
        </p:txBody>
      </p:sp>
      <p:pic>
        <p:nvPicPr>
          <p:cNvPr id="1026" name="Picture 2" descr="Image result for masking t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3654" y="3573016"/>
            <a:ext cx="1789085" cy="1185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325" y="3373835"/>
            <a:ext cx="4048518" cy="3785652"/>
          </a:xfrm>
          <a:prstGeom prst="rect">
            <a:avLst/>
          </a:prstGeom>
        </p:spPr>
        <p:txBody>
          <a:bodyPr wrap="square">
            <a:spAutoFit/>
          </a:bodyPr>
          <a:lstStyle/>
          <a:p>
            <a:r>
              <a:rPr lang="en-GB" sz="2400" b="1" dirty="0">
                <a:solidFill>
                  <a:srgbClr val="D35241"/>
                </a:solidFill>
              </a:rPr>
              <a:t>Tips to make your structure more earthquake proof:</a:t>
            </a:r>
          </a:p>
          <a:p>
            <a:pPr marL="285750" indent="-285750">
              <a:buFont typeface="Arial" panose="020B0604020202020204" pitchFamily="34" charset="0"/>
              <a:buChar char="•"/>
            </a:pPr>
            <a:r>
              <a:rPr lang="en-GB" sz="2400" b="1" dirty="0">
                <a:solidFill>
                  <a:srgbClr val="D35241"/>
                </a:solidFill>
              </a:rPr>
              <a:t>Wide base</a:t>
            </a:r>
          </a:p>
          <a:p>
            <a:pPr marL="285750" indent="-285750">
              <a:buFont typeface="Arial" panose="020B0604020202020204" pitchFamily="34" charset="0"/>
              <a:buChar char="•"/>
            </a:pPr>
            <a:r>
              <a:rPr lang="en-GB" sz="2400" b="1" dirty="0">
                <a:solidFill>
                  <a:srgbClr val="D35241"/>
                </a:solidFill>
              </a:rPr>
              <a:t>Solid foundation</a:t>
            </a:r>
          </a:p>
          <a:p>
            <a:pPr marL="285750" indent="-285750">
              <a:buFont typeface="Arial" panose="020B0604020202020204" pitchFamily="34" charset="0"/>
              <a:buChar char="•"/>
            </a:pPr>
            <a:r>
              <a:rPr lang="en-GB" sz="2400" b="1" dirty="0">
                <a:solidFill>
                  <a:srgbClr val="D35241"/>
                </a:solidFill>
              </a:rPr>
              <a:t>Symmetrical design</a:t>
            </a:r>
          </a:p>
          <a:p>
            <a:pPr marL="285750" indent="-285750">
              <a:buFont typeface="Arial" panose="020B0604020202020204" pitchFamily="34" charset="0"/>
              <a:buChar char="•"/>
            </a:pPr>
            <a:r>
              <a:rPr lang="en-GB" sz="2400" b="1" dirty="0">
                <a:solidFill>
                  <a:srgbClr val="D35241"/>
                </a:solidFill>
              </a:rPr>
              <a:t>Think about additional supports</a:t>
            </a:r>
          </a:p>
          <a:p>
            <a:pPr marL="285750" indent="-285750">
              <a:buFont typeface="Arial" panose="020B0604020202020204" pitchFamily="34" charset="0"/>
              <a:buChar char="•"/>
            </a:pPr>
            <a:r>
              <a:rPr lang="en-GB" sz="2400" b="1" dirty="0">
                <a:solidFill>
                  <a:srgbClr val="D35241"/>
                </a:solidFill>
              </a:rPr>
              <a:t>Think about where you might put additional weight</a:t>
            </a:r>
          </a:p>
          <a:p>
            <a:endParaRPr lang="en-GB" sz="2400" dirty="0"/>
          </a:p>
        </p:txBody>
      </p:sp>
      <p:sp>
        <p:nvSpPr>
          <p:cNvPr id="5" name="Rectangle 4"/>
          <p:cNvSpPr/>
          <p:nvPr/>
        </p:nvSpPr>
        <p:spPr>
          <a:xfrm>
            <a:off x="5994223" y="3599474"/>
            <a:ext cx="2317433" cy="800219"/>
          </a:xfrm>
          <a:prstGeom prst="rect">
            <a:avLst/>
          </a:prstGeom>
        </p:spPr>
        <p:txBody>
          <a:bodyPr wrap="square">
            <a:spAutoFit/>
          </a:bodyPr>
          <a:lstStyle/>
          <a:p>
            <a:r>
              <a:rPr lang="en-GB" sz="2800" b="1" dirty="0"/>
              <a:t>Masking tape</a:t>
            </a:r>
            <a:endParaRPr lang="en-GB" sz="3200" b="1" dirty="0"/>
          </a:p>
          <a:p>
            <a:endParaRPr lang="en-GB" dirty="0"/>
          </a:p>
        </p:txBody>
      </p:sp>
      <p:sp>
        <p:nvSpPr>
          <p:cNvPr id="9" name="Rectangle 8"/>
          <p:cNvSpPr/>
          <p:nvPr/>
        </p:nvSpPr>
        <p:spPr>
          <a:xfrm>
            <a:off x="3915306" y="4642253"/>
            <a:ext cx="2317433" cy="800219"/>
          </a:xfrm>
          <a:prstGeom prst="rect">
            <a:avLst/>
          </a:prstGeom>
        </p:spPr>
        <p:txBody>
          <a:bodyPr wrap="square">
            <a:spAutoFit/>
          </a:bodyPr>
          <a:lstStyle/>
          <a:p>
            <a:r>
              <a:rPr lang="en-GB" sz="2800" b="1" dirty="0"/>
              <a:t>Lollipop sticks</a:t>
            </a:r>
            <a:endParaRPr lang="en-GB" sz="3200" b="1" dirty="0"/>
          </a:p>
          <a:p>
            <a:endParaRPr lang="en-GB" dirty="0"/>
          </a:p>
        </p:txBody>
      </p:sp>
      <p:sp>
        <p:nvSpPr>
          <p:cNvPr id="11" name="Rectangle 10"/>
          <p:cNvSpPr/>
          <p:nvPr/>
        </p:nvSpPr>
        <p:spPr>
          <a:xfrm>
            <a:off x="6902515" y="4892306"/>
            <a:ext cx="1044600" cy="800219"/>
          </a:xfrm>
          <a:prstGeom prst="rect">
            <a:avLst/>
          </a:prstGeom>
        </p:spPr>
        <p:txBody>
          <a:bodyPr wrap="square">
            <a:spAutoFit/>
          </a:bodyPr>
          <a:lstStyle/>
          <a:p>
            <a:r>
              <a:rPr lang="en-GB" sz="2800" b="1" dirty="0"/>
              <a:t>Card</a:t>
            </a:r>
            <a:endParaRPr lang="en-GB" sz="3200" b="1" dirty="0"/>
          </a:p>
          <a:p>
            <a:endParaRPr lang="en-GB" dirty="0"/>
          </a:p>
        </p:txBody>
      </p:sp>
      <p:sp>
        <p:nvSpPr>
          <p:cNvPr id="6" name="Title 5">
            <a:extLst>
              <a:ext uri="{FF2B5EF4-FFF2-40B4-BE49-F238E27FC236}">
                <a16:creationId xmlns:a16="http://schemas.microsoft.com/office/drawing/2014/main" id="{6229DEC2-E8EA-4E92-8815-D01039C084A0}"/>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483F33FD-7843-437E-BA79-DB277143D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45" y="-67353"/>
            <a:ext cx="6950042" cy="2280102"/>
          </a:xfrm>
          <a:prstGeom prst="rect">
            <a:avLst/>
          </a:prstGeom>
        </p:spPr>
      </p:pic>
    </p:spTree>
    <p:extLst>
      <p:ext uri="{BB962C8B-B14F-4D97-AF65-F5344CB8AC3E}">
        <p14:creationId xmlns:p14="http://schemas.microsoft.com/office/powerpoint/2010/main" val="105732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15" y="2042543"/>
            <a:ext cx="4290877" cy="41044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880617"/>
            <a:ext cx="4506522" cy="3642371"/>
          </a:xfrm>
          <a:prstGeom prst="rect">
            <a:avLst/>
          </a:prstGeom>
        </p:spPr>
      </p:pic>
      <p:sp>
        <p:nvSpPr>
          <p:cNvPr id="6" name="Text Box 1065"/>
          <p:cNvSpPr txBox="1"/>
          <p:nvPr/>
        </p:nvSpPr>
        <p:spPr>
          <a:xfrm>
            <a:off x="251520" y="5537226"/>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Earthquake at sea</a:t>
            </a:r>
            <a:endParaRPr lang="en-GB" sz="3200" dirty="0">
              <a:solidFill>
                <a:schemeClr val="tx1"/>
              </a:solidFill>
              <a:effectLst/>
              <a:ea typeface="Calibri"/>
              <a:cs typeface="Times New Roman"/>
            </a:endParaRPr>
          </a:p>
        </p:txBody>
      </p:sp>
      <p:cxnSp>
        <p:nvCxnSpPr>
          <p:cNvPr id="7" name="Straight Arrow Connector 6"/>
          <p:cNvCxnSpPr/>
          <p:nvPr/>
        </p:nvCxnSpPr>
        <p:spPr>
          <a:xfrm flipV="1">
            <a:off x="971600" y="4509120"/>
            <a:ext cx="576064" cy="115305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 Box 1065"/>
          <p:cNvSpPr txBox="1"/>
          <p:nvPr/>
        </p:nvSpPr>
        <p:spPr>
          <a:xfrm>
            <a:off x="4932040" y="5241951"/>
            <a:ext cx="2145438" cy="4476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2400" b="1" dirty="0">
                <a:solidFill>
                  <a:schemeClr val="tx1"/>
                </a:solidFill>
                <a:effectLst/>
                <a:ea typeface="Calibri"/>
                <a:cs typeface="Times New Roman"/>
              </a:rPr>
              <a:t>Tsunami reaches coast</a:t>
            </a:r>
            <a:endParaRPr lang="en-GB" sz="3200" dirty="0">
              <a:solidFill>
                <a:schemeClr val="tx1"/>
              </a:solidFill>
              <a:effectLst/>
              <a:ea typeface="Calibri"/>
              <a:cs typeface="Times New Roman"/>
            </a:endParaRPr>
          </a:p>
        </p:txBody>
      </p:sp>
      <p:cxnSp>
        <p:nvCxnSpPr>
          <p:cNvPr id="11" name="Straight Arrow Connector 10"/>
          <p:cNvCxnSpPr/>
          <p:nvPr/>
        </p:nvCxnSpPr>
        <p:spPr>
          <a:xfrm flipV="1">
            <a:off x="5457534" y="2924944"/>
            <a:ext cx="1130690" cy="23525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B9BF073-FC36-4108-AA3D-146CC3977CC3}"/>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FE985C66-E39A-45B1-A274-8C74594B6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4" y="66010"/>
            <a:ext cx="8748518" cy="2139881"/>
          </a:xfrm>
          <a:prstGeom prst="rect">
            <a:avLst/>
          </a:prstGeom>
        </p:spPr>
      </p:pic>
    </p:spTree>
    <p:extLst>
      <p:ext uri="{BB962C8B-B14F-4D97-AF65-F5344CB8AC3E}">
        <p14:creationId xmlns:p14="http://schemas.microsoft.com/office/powerpoint/2010/main" val="239729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age result for lego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239" y="3057012"/>
            <a:ext cx="1123950" cy="1443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84592" y="2096655"/>
            <a:ext cx="2367954" cy="954107"/>
          </a:xfrm>
          <a:prstGeom prst="rect">
            <a:avLst/>
          </a:prstGeom>
        </p:spPr>
        <p:txBody>
          <a:bodyPr wrap="square">
            <a:spAutoFit/>
          </a:bodyPr>
          <a:lstStyle/>
          <a:p>
            <a:r>
              <a:rPr lang="en-US" sz="2800" b="1" dirty="0">
                <a:solidFill>
                  <a:srgbClr val="2BB8C9"/>
                </a:solidFill>
              </a:rPr>
              <a:t>Beware this can be messy!</a:t>
            </a:r>
          </a:p>
        </p:txBody>
      </p:sp>
      <p:pic>
        <p:nvPicPr>
          <p:cNvPr id="205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9624" y="4006254"/>
            <a:ext cx="3514303" cy="2263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and p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2" y="2394376"/>
            <a:ext cx="2819592" cy="112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54038" y="4920797"/>
            <a:ext cx="1977529" cy="523220"/>
          </a:xfrm>
          <a:prstGeom prst="rect">
            <a:avLst/>
          </a:prstGeom>
        </p:spPr>
        <p:txBody>
          <a:bodyPr wrap="square">
            <a:spAutoFit/>
          </a:bodyPr>
          <a:lstStyle/>
          <a:p>
            <a:r>
              <a:rPr lang="en-US" sz="2800" b="1" dirty="0"/>
              <a:t>Plastic box</a:t>
            </a:r>
          </a:p>
        </p:txBody>
      </p:sp>
      <p:sp>
        <p:nvSpPr>
          <p:cNvPr id="9" name="Rectangle 8"/>
          <p:cNvSpPr/>
          <p:nvPr/>
        </p:nvSpPr>
        <p:spPr>
          <a:xfrm>
            <a:off x="842179" y="2838372"/>
            <a:ext cx="1863898" cy="523220"/>
          </a:xfrm>
          <a:prstGeom prst="rect">
            <a:avLst/>
          </a:prstGeom>
        </p:spPr>
        <p:txBody>
          <a:bodyPr wrap="square">
            <a:spAutoFit/>
          </a:bodyPr>
          <a:lstStyle/>
          <a:p>
            <a:pPr algn="ctr"/>
            <a:r>
              <a:rPr lang="en-US" sz="2800" b="1" dirty="0"/>
              <a:t>Sand</a:t>
            </a:r>
          </a:p>
        </p:txBody>
      </p:sp>
      <p:pic>
        <p:nvPicPr>
          <p:cNvPr id="2056" name="Picture 8" descr="Image result for plastic chopping boar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67944" y="4024228"/>
            <a:ext cx="3218965" cy="21159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54888" y="4820609"/>
            <a:ext cx="2245075" cy="523220"/>
          </a:xfrm>
          <a:prstGeom prst="rect">
            <a:avLst/>
          </a:prstGeom>
        </p:spPr>
        <p:txBody>
          <a:bodyPr wrap="square">
            <a:spAutoFit/>
          </a:bodyPr>
          <a:lstStyle/>
          <a:p>
            <a:r>
              <a:rPr lang="en-US" sz="2800" b="1" dirty="0"/>
              <a:t>Plastic board</a:t>
            </a:r>
          </a:p>
        </p:txBody>
      </p:sp>
      <p:pic>
        <p:nvPicPr>
          <p:cNvPr id="2058" name="Picture 10" descr="Image result for cardboard hous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2593" l="10000" r="90000"/>
                    </a14:imgEffect>
                  </a14:imgLayer>
                </a14:imgProps>
              </a:ext>
              <a:ext uri="{28A0092B-C50C-407E-A947-70E740481C1C}">
                <a14:useLocalDpi xmlns:a14="http://schemas.microsoft.com/office/drawing/2010/main" val="0"/>
              </a:ext>
            </a:extLst>
          </a:blip>
          <a:srcRect/>
          <a:stretch>
            <a:fillRect/>
          </a:stretch>
        </p:blipFill>
        <p:spPr bwMode="auto">
          <a:xfrm>
            <a:off x="6968569" y="4152803"/>
            <a:ext cx="1878349" cy="14916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68569" y="5641011"/>
            <a:ext cx="2013892" cy="954107"/>
          </a:xfrm>
          <a:prstGeom prst="rect">
            <a:avLst/>
          </a:prstGeom>
        </p:spPr>
        <p:txBody>
          <a:bodyPr wrap="square">
            <a:spAutoFit/>
          </a:bodyPr>
          <a:lstStyle/>
          <a:p>
            <a:r>
              <a:rPr lang="en-US" sz="2800" b="1" dirty="0"/>
              <a:t>Cardboard or Lego</a:t>
            </a:r>
          </a:p>
        </p:txBody>
      </p:sp>
      <p:pic>
        <p:nvPicPr>
          <p:cNvPr id="2062" name="Picture 14" descr="Image result for buck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2" y="1892363"/>
            <a:ext cx="2131865" cy="21318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553855" y="3140780"/>
            <a:ext cx="1863898" cy="523220"/>
          </a:xfrm>
          <a:prstGeom prst="rect">
            <a:avLst/>
          </a:prstGeom>
        </p:spPr>
        <p:txBody>
          <a:bodyPr wrap="square">
            <a:spAutoFit/>
          </a:bodyPr>
          <a:lstStyle/>
          <a:p>
            <a:pPr algn="ctr"/>
            <a:r>
              <a:rPr lang="en-US" sz="2800" b="1" dirty="0"/>
              <a:t>Water</a:t>
            </a:r>
          </a:p>
        </p:txBody>
      </p:sp>
      <p:sp>
        <p:nvSpPr>
          <p:cNvPr id="3" name="Title 2">
            <a:extLst>
              <a:ext uri="{FF2B5EF4-FFF2-40B4-BE49-F238E27FC236}">
                <a16:creationId xmlns:a16="http://schemas.microsoft.com/office/drawing/2014/main" id="{4138FF72-8523-400E-8DD2-E019143733F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C762E50-8F8C-4A2C-ADF1-1684619690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037" y="142451"/>
            <a:ext cx="7200000" cy="1774090"/>
          </a:xfrm>
          <a:prstGeom prst="rect">
            <a:avLst/>
          </a:prstGeom>
        </p:spPr>
      </p:pic>
    </p:spTree>
    <p:extLst>
      <p:ext uri="{BB962C8B-B14F-4D97-AF65-F5344CB8AC3E}">
        <p14:creationId xmlns:p14="http://schemas.microsoft.com/office/powerpoint/2010/main" val="161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014" y="4455410"/>
            <a:ext cx="2551600" cy="1440160"/>
          </a:xfrm>
        </p:spPr>
        <p:txBody>
          <a:bodyPr>
            <a:normAutofit/>
          </a:bodyPr>
          <a:lstStyle/>
          <a:p>
            <a:pPr marL="0" indent="0">
              <a:buNone/>
            </a:pPr>
            <a:r>
              <a:rPr lang="en-GB" sz="4400" b="1" dirty="0"/>
              <a:t>NATURAL HAZARDS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348880"/>
            <a:ext cx="3617236" cy="3599284"/>
          </a:xfrm>
          <a:prstGeom prst="rect">
            <a:avLst/>
          </a:prstGeom>
        </p:spPr>
      </p:pic>
      <p:sp>
        <p:nvSpPr>
          <p:cNvPr id="5" name="Content Placeholder 2"/>
          <p:cNvSpPr txBox="1">
            <a:spLocks/>
          </p:cNvSpPr>
          <p:nvPr/>
        </p:nvSpPr>
        <p:spPr>
          <a:xfrm>
            <a:off x="3275856" y="5373216"/>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Inner core</a:t>
            </a:r>
          </a:p>
        </p:txBody>
      </p:sp>
      <p:sp>
        <p:nvSpPr>
          <p:cNvPr id="6" name="Content Placeholder 2"/>
          <p:cNvSpPr txBox="1">
            <a:spLocks/>
          </p:cNvSpPr>
          <p:nvPr/>
        </p:nvSpPr>
        <p:spPr>
          <a:xfrm>
            <a:off x="3848703" y="4644397"/>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Outer core</a:t>
            </a:r>
          </a:p>
        </p:txBody>
      </p:sp>
      <p:sp>
        <p:nvSpPr>
          <p:cNvPr id="7" name="Content Placeholder 2"/>
          <p:cNvSpPr txBox="1">
            <a:spLocks/>
          </p:cNvSpPr>
          <p:nvPr/>
        </p:nvSpPr>
        <p:spPr>
          <a:xfrm>
            <a:off x="3711011" y="252735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Mantle</a:t>
            </a:r>
          </a:p>
        </p:txBody>
      </p:sp>
      <p:sp>
        <p:nvSpPr>
          <p:cNvPr id="8" name="Content Placeholder 2"/>
          <p:cNvSpPr txBox="1">
            <a:spLocks/>
          </p:cNvSpPr>
          <p:nvPr/>
        </p:nvSpPr>
        <p:spPr>
          <a:xfrm>
            <a:off x="3275856" y="1844824"/>
            <a:ext cx="2093404" cy="76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dirty="0"/>
              <a:t>Crust</a:t>
            </a:r>
          </a:p>
        </p:txBody>
      </p:sp>
      <p:cxnSp>
        <p:nvCxnSpPr>
          <p:cNvPr id="10" name="Straight Arrow Connector 9"/>
          <p:cNvCxnSpPr/>
          <p:nvPr/>
        </p:nvCxnSpPr>
        <p:spPr>
          <a:xfrm flipH="1">
            <a:off x="2824572" y="2208650"/>
            <a:ext cx="504056" cy="38019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31840" y="2886982"/>
            <a:ext cx="648072" cy="51413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726178" y="4293097"/>
            <a:ext cx="1142578" cy="59089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123728" y="4148522"/>
            <a:ext cx="1204900" cy="14709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436" y="2114197"/>
            <a:ext cx="2740005" cy="2298754"/>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8" y="341018"/>
            <a:ext cx="7620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23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556348"/>
            <a:ext cx="8021533" cy="36416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598" y="2114595"/>
            <a:ext cx="8039463" cy="404883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236247"/>
            <a:ext cx="8501023" cy="3927178"/>
          </a:xfrm>
          <a:prstGeom prst="rect">
            <a:avLst/>
          </a:prstGeom>
        </p:spPr>
      </p:pic>
      <p:sp>
        <p:nvSpPr>
          <p:cNvPr id="12" name="TextBox 11"/>
          <p:cNvSpPr txBox="1"/>
          <p:nvPr/>
        </p:nvSpPr>
        <p:spPr>
          <a:xfrm>
            <a:off x="611560" y="5229200"/>
            <a:ext cx="1584176" cy="584775"/>
          </a:xfrm>
          <a:prstGeom prst="rect">
            <a:avLst/>
          </a:prstGeom>
          <a:noFill/>
        </p:spPr>
        <p:txBody>
          <a:bodyPr wrap="square" rtlCol="0">
            <a:spAutoFit/>
          </a:bodyPr>
          <a:lstStyle/>
          <a:p>
            <a:r>
              <a:rPr lang="en-GB" sz="3200" b="1" dirty="0"/>
              <a:t>Island</a:t>
            </a:r>
          </a:p>
        </p:txBody>
      </p:sp>
      <p:sp>
        <p:nvSpPr>
          <p:cNvPr id="14" name="TextBox 13"/>
          <p:cNvSpPr txBox="1"/>
          <p:nvPr/>
        </p:nvSpPr>
        <p:spPr>
          <a:xfrm>
            <a:off x="4302633" y="5578650"/>
            <a:ext cx="1584176" cy="584775"/>
          </a:xfrm>
          <a:prstGeom prst="rect">
            <a:avLst/>
          </a:prstGeom>
          <a:noFill/>
        </p:spPr>
        <p:txBody>
          <a:bodyPr wrap="square" rtlCol="0">
            <a:spAutoFit/>
          </a:bodyPr>
          <a:lstStyle/>
          <a:p>
            <a:r>
              <a:rPr lang="en-GB" sz="3200" b="1" dirty="0"/>
              <a:t>Ocean</a:t>
            </a:r>
          </a:p>
        </p:txBody>
      </p:sp>
      <p:sp>
        <p:nvSpPr>
          <p:cNvPr id="15" name="TextBox 14"/>
          <p:cNvSpPr txBox="1"/>
          <p:nvPr/>
        </p:nvSpPr>
        <p:spPr>
          <a:xfrm>
            <a:off x="1043608" y="2263960"/>
            <a:ext cx="1584176" cy="584775"/>
          </a:xfrm>
          <a:prstGeom prst="rect">
            <a:avLst/>
          </a:prstGeom>
          <a:noFill/>
        </p:spPr>
        <p:txBody>
          <a:bodyPr wrap="square" rtlCol="0">
            <a:spAutoFit/>
          </a:bodyPr>
          <a:lstStyle/>
          <a:p>
            <a:r>
              <a:rPr lang="en-GB" sz="3200" b="1" dirty="0"/>
              <a:t>Village</a:t>
            </a:r>
          </a:p>
        </p:txBody>
      </p:sp>
      <p:sp>
        <p:nvSpPr>
          <p:cNvPr id="16" name="TextBox 15"/>
          <p:cNvSpPr txBox="1"/>
          <p:nvPr/>
        </p:nvSpPr>
        <p:spPr>
          <a:xfrm>
            <a:off x="4139952" y="3001135"/>
            <a:ext cx="1778518" cy="584775"/>
          </a:xfrm>
          <a:prstGeom prst="rect">
            <a:avLst/>
          </a:prstGeom>
          <a:noFill/>
        </p:spPr>
        <p:txBody>
          <a:bodyPr wrap="square" rtlCol="0">
            <a:spAutoFit/>
          </a:bodyPr>
          <a:lstStyle/>
          <a:p>
            <a:r>
              <a:rPr lang="en-GB" sz="3200" b="1" dirty="0"/>
              <a:t>Tsunami</a:t>
            </a:r>
          </a:p>
        </p:txBody>
      </p:sp>
      <p:sp>
        <p:nvSpPr>
          <p:cNvPr id="2" name="Title 1">
            <a:extLst>
              <a:ext uri="{FF2B5EF4-FFF2-40B4-BE49-F238E27FC236}">
                <a16:creationId xmlns:a16="http://schemas.microsoft.com/office/drawing/2014/main" id="{193D02D9-0732-4536-9EAB-45021FE1BEA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CDF0F71-748D-495C-AB6B-EFAD4FC251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52" y="158970"/>
            <a:ext cx="7200000" cy="1774090"/>
          </a:xfrm>
          <a:prstGeom prst="rect">
            <a:avLst/>
          </a:prstGeom>
        </p:spPr>
      </p:pic>
    </p:spTree>
    <p:extLst>
      <p:ext uri="{BB962C8B-B14F-4D97-AF65-F5344CB8AC3E}">
        <p14:creationId xmlns:p14="http://schemas.microsoft.com/office/powerpoint/2010/main" val="29493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3068960"/>
            <a:ext cx="936900" cy="936900"/>
          </a:xfrm>
          <a:prstGeom prst="rect">
            <a:avLst/>
          </a:prstGeom>
        </p:spPr>
      </p:pic>
      <p:pic>
        <p:nvPicPr>
          <p:cNvPr id="5" name="Picture 4">
            <a:extLst>
              <a:ext uri="{FF2B5EF4-FFF2-40B4-BE49-F238E27FC236}">
                <a16:creationId xmlns:a16="http://schemas.microsoft.com/office/drawing/2014/main" id="{3C3CE342-E338-4924-94CD-97EF6A054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700" y="11487"/>
            <a:ext cx="7706012" cy="1804572"/>
          </a:xfrm>
          <a:prstGeom prst="rect">
            <a:avLst/>
          </a:prstGeom>
        </p:spPr>
      </p:pic>
    </p:spTree>
    <p:extLst>
      <p:ext uri="{BB962C8B-B14F-4D97-AF65-F5344CB8AC3E}">
        <p14:creationId xmlns:p14="http://schemas.microsoft.com/office/powerpoint/2010/main" val="219578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apan map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81751">
            <a:off x="3093345" y="740691"/>
            <a:ext cx="4969364" cy="6581920"/>
          </a:xfrm>
          <a:prstGeom prst="foldedCorner">
            <a:avLst>
              <a:gd name="adj" fmla="val 38583"/>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397" y="3717032"/>
            <a:ext cx="927022" cy="927022"/>
          </a:xfrm>
          <a:prstGeom prst="rect">
            <a:avLst/>
          </a:prstGeom>
        </p:spPr>
      </p:pic>
      <p:sp>
        <p:nvSpPr>
          <p:cNvPr id="8" name="TextBox 7"/>
          <p:cNvSpPr txBox="1"/>
          <p:nvPr/>
        </p:nvSpPr>
        <p:spPr>
          <a:xfrm>
            <a:off x="6930528" y="5301208"/>
            <a:ext cx="2011108" cy="1200329"/>
          </a:xfrm>
          <a:prstGeom prst="rect">
            <a:avLst/>
          </a:prstGeom>
          <a:noFill/>
        </p:spPr>
        <p:txBody>
          <a:bodyPr wrap="square" rtlCol="0">
            <a:spAutoFit/>
          </a:bodyPr>
          <a:lstStyle/>
          <a:p>
            <a:r>
              <a:rPr lang="en-GB" sz="2400" b="1" dirty="0"/>
              <a:t>Fukushima Nuclear Power Station</a:t>
            </a:r>
          </a:p>
        </p:txBody>
      </p:sp>
      <p:cxnSp>
        <p:nvCxnSpPr>
          <p:cNvPr id="9" name="Straight Arrow Connector 8"/>
          <p:cNvCxnSpPr/>
          <p:nvPr/>
        </p:nvCxnSpPr>
        <p:spPr>
          <a:xfrm flipH="1" flipV="1">
            <a:off x="6827397" y="4644054"/>
            <a:ext cx="288032" cy="657154"/>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54466" y="3132257"/>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3" name="Straight Arrow Connector 12"/>
          <p:cNvCxnSpPr/>
          <p:nvPr/>
        </p:nvCxnSpPr>
        <p:spPr>
          <a:xfrm flipV="1">
            <a:off x="5940152" y="5244218"/>
            <a:ext cx="330877" cy="1065102"/>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79800" y="6270703"/>
            <a:ext cx="991229" cy="461665"/>
          </a:xfrm>
          <a:prstGeom prst="rect">
            <a:avLst/>
          </a:prstGeom>
          <a:noFill/>
        </p:spPr>
        <p:txBody>
          <a:bodyPr wrap="square" rtlCol="0">
            <a:spAutoFit/>
          </a:bodyPr>
          <a:lstStyle/>
          <a:p>
            <a:r>
              <a:rPr lang="en-GB" sz="2400" b="1" dirty="0"/>
              <a:t>Tokyo</a:t>
            </a:r>
          </a:p>
        </p:txBody>
      </p:sp>
      <p:graphicFrame>
        <p:nvGraphicFramePr>
          <p:cNvPr id="14" name="Table 13"/>
          <p:cNvGraphicFramePr>
            <a:graphicFrameLocks noGrp="1"/>
          </p:cNvGraphicFramePr>
          <p:nvPr>
            <p:extLst>
              <p:ext uri="{D42A27DB-BD31-4B8C-83A1-F6EECF244321}">
                <p14:modId xmlns:p14="http://schemas.microsoft.com/office/powerpoint/2010/main" val="1525312922"/>
              </p:ext>
            </p:extLst>
          </p:nvPr>
        </p:nvGraphicFramePr>
        <p:xfrm>
          <a:off x="467544" y="1757423"/>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Tohoku,</a:t>
                      </a:r>
                      <a:r>
                        <a:rPr lang="en-GB" sz="2400" b="1" baseline="0" dirty="0"/>
                        <a:t> Japan</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11 March 2011, 14:46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9</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a:t>Fatalities</a:t>
                      </a:r>
                      <a:endParaRPr lang="en-GB" sz="2400" b="1" dirty="0"/>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15,894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6,156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$235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46DBFDBE-E362-4561-AA9F-5A09960B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544" y="-47149"/>
            <a:ext cx="7706012" cy="1804572"/>
          </a:xfrm>
          <a:prstGeom prst="rect">
            <a:avLst/>
          </a:prstGeom>
        </p:spPr>
      </p:pic>
    </p:spTree>
    <p:extLst>
      <p:ext uri="{BB962C8B-B14F-4D97-AF65-F5344CB8AC3E}">
        <p14:creationId xmlns:p14="http://schemas.microsoft.com/office/powerpoint/2010/main" val="156008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111" y="1441683"/>
            <a:ext cx="8479262" cy="5076826"/>
            <a:chOff x="366925" y="485295"/>
            <a:chExt cx="8479262" cy="5076826"/>
          </a:xfrm>
        </p:grpSpPr>
        <p:pic>
          <p:nvPicPr>
            <p:cNvPr id="5" name="Picture 5" descr="File:Nakano Elementary School's gymnasium after tsuna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74" y="485295"/>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925" y="489856"/>
              <a:ext cx="847926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Damage to a primary school gymnasium in Nakano, Japan </a:t>
              </a:r>
            </a:p>
          </p:txBody>
        </p:sp>
      </p:grpSp>
      <p:grpSp>
        <p:nvGrpSpPr>
          <p:cNvPr id="7" name="Group 6"/>
          <p:cNvGrpSpPr/>
          <p:nvPr/>
        </p:nvGrpSpPr>
        <p:grpSpPr>
          <a:xfrm>
            <a:off x="240111" y="1192702"/>
            <a:ext cx="8619109" cy="5328584"/>
            <a:chOff x="-1677337" y="878293"/>
            <a:chExt cx="8619109" cy="5328584"/>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337" y="878293"/>
              <a:ext cx="8619109" cy="532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37490" y="5504775"/>
              <a:ext cx="8479262" cy="584775"/>
            </a:xfrm>
            <a:prstGeom prst="rect">
              <a:avLst/>
            </a:prstGeom>
            <a:noFill/>
          </p:spPr>
          <p:txBody>
            <a:bodyPr wrap="square" rtlCol="0">
              <a:spAutoFit/>
            </a:bodyPr>
            <a:lstStyle/>
            <a:p>
              <a:pPr algn="ctr"/>
              <a:r>
                <a:rPr lang="en-GB" sz="3200" b="1" dirty="0">
                  <a:solidFill>
                    <a:schemeClr val="bg1"/>
                  </a:solidFill>
                </a:rPr>
                <a:t>Flooding in Sendai Airport from the tsunami</a:t>
              </a:r>
            </a:p>
          </p:txBody>
        </p:sp>
      </p:grpSp>
      <p:grpSp>
        <p:nvGrpSpPr>
          <p:cNvPr id="2" name="Group 1"/>
          <p:cNvGrpSpPr/>
          <p:nvPr/>
        </p:nvGrpSpPr>
        <p:grpSpPr>
          <a:xfrm>
            <a:off x="168829" y="1582458"/>
            <a:ext cx="8479262" cy="4821501"/>
            <a:chOff x="681371" y="897181"/>
            <a:chExt cx="8479262" cy="4821501"/>
          </a:xfrm>
        </p:grpSpPr>
        <p:pic>
          <p:nvPicPr>
            <p:cNvPr id="3074" name="Picture 2" descr="http://www.fukushimawatch.com/wp-content/uploads/sites/12/2016/04/Fukushima-disaster-e145994185870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79" y="897181"/>
              <a:ext cx="7818648" cy="48215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1371" y="4725144"/>
              <a:ext cx="8479262" cy="892552"/>
            </a:xfrm>
            <a:prstGeom prst="rect">
              <a:avLst/>
            </a:prstGeom>
            <a:noFill/>
          </p:spPr>
          <p:txBody>
            <a:bodyPr wrap="square" rtlCol="0">
              <a:spAutoFit/>
            </a:bodyPr>
            <a:lstStyle/>
            <a:p>
              <a:pPr algn="ctr"/>
              <a:r>
                <a:rPr lang="en-GB" sz="3200" b="1" dirty="0" err="1">
                  <a:solidFill>
                    <a:schemeClr val="bg1"/>
                  </a:solidFill>
                </a:rPr>
                <a:t>Fukishima</a:t>
              </a:r>
              <a:r>
                <a:rPr lang="en-GB" sz="3200" b="1" dirty="0">
                  <a:solidFill>
                    <a:schemeClr val="bg1"/>
                  </a:solidFill>
                </a:rPr>
                <a:t> nuclear power station</a:t>
              </a:r>
            </a:p>
            <a:p>
              <a:pPr algn="ctr"/>
              <a:r>
                <a:rPr lang="en-GB" b="1" dirty="0">
                  <a:solidFill>
                    <a:schemeClr val="bg1"/>
                  </a:solidFill>
                  <a:latin typeface="Arial"/>
                  <a:cs typeface="Arial"/>
                </a:rPr>
                <a:t>© </a:t>
              </a:r>
              <a:r>
                <a:rPr lang="en-GB" b="1" dirty="0">
                  <a:solidFill>
                    <a:schemeClr val="bg1"/>
                  </a:solidFill>
                </a:rPr>
                <a:t>www.fukishimawatch.com</a:t>
              </a:r>
            </a:p>
          </p:txBody>
        </p:sp>
      </p:grpSp>
      <p:pic>
        <p:nvPicPr>
          <p:cNvPr id="3" name="Picture 2">
            <a:extLst>
              <a:ext uri="{FF2B5EF4-FFF2-40B4-BE49-F238E27FC236}">
                <a16:creationId xmlns:a16="http://schemas.microsoft.com/office/drawing/2014/main" id="{A79D369B-5D24-4B20-93F8-E1375DB7F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544" y="-132903"/>
            <a:ext cx="7706012" cy="1804572"/>
          </a:xfrm>
          <a:prstGeom prst="rect">
            <a:avLst/>
          </a:prstGeom>
        </p:spPr>
      </p:pic>
    </p:spTree>
    <p:extLst>
      <p:ext uri="{BB962C8B-B14F-4D97-AF65-F5344CB8AC3E}">
        <p14:creationId xmlns:p14="http://schemas.microsoft.com/office/powerpoint/2010/main" val="6151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7" y="2204864"/>
            <a:ext cx="9144000" cy="45123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3284984"/>
            <a:ext cx="936900" cy="936900"/>
          </a:xfrm>
          <a:prstGeom prst="rect">
            <a:avLst/>
          </a:prstGeom>
        </p:spPr>
      </p:pic>
      <p:pic>
        <p:nvPicPr>
          <p:cNvPr id="2" name="Picture 1">
            <a:extLst>
              <a:ext uri="{FF2B5EF4-FFF2-40B4-BE49-F238E27FC236}">
                <a16:creationId xmlns:a16="http://schemas.microsoft.com/office/drawing/2014/main" id="{6C795357-017D-4E16-812D-15DEDC89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0"/>
            <a:ext cx="7620660" cy="1804572"/>
          </a:xfrm>
          <a:prstGeom prst="rect">
            <a:avLst/>
          </a:prstGeom>
        </p:spPr>
      </p:pic>
    </p:spTree>
    <p:extLst>
      <p:ext uri="{BB962C8B-B14F-4D97-AF65-F5344CB8AC3E}">
        <p14:creationId xmlns:p14="http://schemas.microsoft.com/office/powerpoint/2010/main" val="277428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1460625"/>
              </p:ext>
            </p:extLst>
          </p:nvPr>
        </p:nvGraphicFramePr>
        <p:xfrm>
          <a:off x="4283968" y="1429188"/>
          <a:ext cx="4680520" cy="2743200"/>
        </p:xfrm>
        <a:graphic>
          <a:graphicData uri="http://schemas.openxmlformats.org/drawingml/2006/table">
            <a:tbl>
              <a:tblPr firstRow="1" bandRow="1">
                <a:tableStyleId>{8A107856-5554-42FB-B03E-39F5DBC370BA}</a:tableStyleId>
              </a:tblPr>
              <a:tblGrid>
                <a:gridCol w="172819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r>
                        <a:rPr lang="en-GB" sz="2400" b="1" dirty="0"/>
                        <a:t>Location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err="1"/>
                        <a:t>Gorkha</a:t>
                      </a:r>
                      <a:r>
                        <a:rPr lang="en-GB" sz="2400" b="1" dirty="0"/>
                        <a:t>, Nepal</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2400" b="1" dirty="0"/>
                        <a:t>Date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 April 2015, 11:56</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sz="2400" b="1" dirty="0"/>
                        <a:t>Magnitude</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7.8</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sz="2400" b="1" dirty="0"/>
                        <a:t>Fatalities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8,964</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sz="2400" b="1" dirty="0"/>
                        <a:t>Injuries</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21,592</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sz="2400" b="1" dirty="0"/>
                        <a:t>Cost</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400" b="1" dirty="0"/>
                        <a:t>$2.5</a:t>
                      </a:r>
                      <a:r>
                        <a:rPr lang="en-GB" sz="2400" b="1" baseline="0" dirty="0"/>
                        <a:t> - 10</a:t>
                      </a:r>
                      <a:r>
                        <a:rPr lang="en-GB" sz="2400" b="1" dirty="0"/>
                        <a:t> billion</a:t>
                      </a:r>
                    </a:p>
                  </a:txBody>
                  <a:tcPr>
                    <a:lnL w="57150" cap="flat" cmpd="sng" algn="ctr">
                      <a:solidFill>
                        <a:srgbClr val="D35241"/>
                      </a:solidFill>
                      <a:prstDash val="solid"/>
                      <a:round/>
                      <a:headEnd type="none" w="med" len="med"/>
                      <a:tailEnd type="none" w="med" len="med"/>
                    </a:lnL>
                    <a:lnR w="57150" cap="flat" cmpd="sng" algn="ctr">
                      <a:solidFill>
                        <a:srgbClr val="D35241"/>
                      </a:solidFill>
                      <a:prstDash val="solid"/>
                      <a:round/>
                      <a:headEnd type="none" w="med" len="med"/>
                      <a:tailEnd type="none" w="med" len="med"/>
                    </a:lnR>
                    <a:lnT w="57150" cap="flat" cmpd="sng" algn="ctr">
                      <a:solidFill>
                        <a:srgbClr val="D35241"/>
                      </a:solidFill>
                      <a:prstDash val="solid"/>
                      <a:round/>
                      <a:headEnd type="none" w="med" len="med"/>
                      <a:tailEnd type="none" w="med" len="med"/>
                    </a:lnT>
                    <a:lnB w="57150" cap="flat" cmpd="sng" algn="ctr">
                      <a:solidFill>
                        <a:srgbClr val="D352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5122" name="Picture 2" descr="Image result for map nepa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3" y="3068960"/>
            <a:ext cx="5904307" cy="3490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431728">
            <a:off x="1931547" y="3672648"/>
            <a:ext cx="3168352" cy="523220"/>
          </a:xfrm>
          <a:prstGeom prst="rect">
            <a:avLst/>
          </a:prstGeom>
          <a:noFill/>
        </p:spPr>
        <p:txBody>
          <a:bodyPr wrap="square" rtlCol="0">
            <a:spAutoFit/>
          </a:bodyPr>
          <a:lstStyle/>
          <a:p>
            <a:pPr algn="ctr"/>
            <a:r>
              <a:rPr lang="en-GB" sz="2800" b="1" dirty="0"/>
              <a:t>China</a:t>
            </a:r>
          </a:p>
        </p:txBody>
      </p:sp>
      <p:sp>
        <p:nvSpPr>
          <p:cNvPr id="7" name="TextBox 6"/>
          <p:cNvSpPr txBox="1"/>
          <p:nvPr/>
        </p:nvSpPr>
        <p:spPr>
          <a:xfrm rot="1431728">
            <a:off x="848084" y="5743044"/>
            <a:ext cx="3168352" cy="523220"/>
          </a:xfrm>
          <a:prstGeom prst="rect">
            <a:avLst/>
          </a:prstGeom>
          <a:noFill/>
        </p:spPr>
        <p:txBody>
          <a:bodyPr wrap="square" rtlCol="0">
            <a:spAutoFit/>
          </a:bodyPr>
          <a:lstStyle/>
          <a:p>
            <a:pPr algn="ctr"/>
            <a:r>
              <a:rPr lang="en-GB" sz="2800" b="1" dirty="0"/>
              <a:t>India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734085"/>
            <a:ext cx="927022" cy="927022"/>
          </a:xfrm>
          <a:prstGeom prst="rect">
            <a:avLst/>
          </a:prstGeom>
        </p:spPr>
      </p:pic>
      <p:cxnSp>
        <p:nvCxnSpPr>
          <p:cNvPr id="9" name="Straight Arrow Connector 8"/>
          <p:cNvCxnSpPr/>
          <p:nvPr/>
        </p:nvCxnSpPr>
        <p:spPr>
          <a:xfrm flipH="1">
            <a:off x="5169569" y="5045197"/>
            <a:ext cx="698575" cy="188881"/>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99185" y="4149309"/>
            <a:ext cx="2016539" cy="584775"/>
          </a:xfrm>
          <a:prstGeom prst="rect">
            <a:avLst/>
          </a:prstGeom>
          <a:noFill/>
        </p:spPr>
        <p:txBody>
          <a:bodyPr wrap="square" rtlCol="0">
            <a:spAutoFit/>
          </a:bodyPr>
          <a:lstStyle/>
          <a:p>
            <a:r>
              <a:rPr lang="en-GB" sz="3200" b="1" dirty="0">
                <a:solidFill>
                  <a:srgbClr val="D35241"/>
                </a:solidFill>
              </a:rPr>
              <a:t>Epicentre</a:t>
            </a:r>
          </a:p>
        </p:txBody>
      </p:sp>
      <p:cxnSp>
        <p:nvCxnSpPr>
          <p:cNvPr id="11" name="Straight Arrow Connector 10"/>
          <p:cNvCxnSpPr/>
          <p:nvPr/>
        </p:nvCxnSpPr>
        <p:spPr>
          <a:xfrm flipH="1" flipV="1">
            <a:off x="3986854" y="5545152"/>
            <a:ext cx="2385346" cy="692160"/>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6006479"/>
            <a:ext cx="1701835" cy="461665"/>
          </a:xfrm>
          <a:prstGeom prst="rect">
            <a:avLst/>
          </a:prstGeom>
          <a:noFill/>
        </p:spPr>
        <p:txBody>
          <a:bodyPr wrap="square" rtlCol="0">
            <a:spAutoFit/>
          </a:bodyPr>
          <a:lstStyle/>
          <a:p>
            <a:r>
              <a:rPr lang="en-GB" sz="2400" b="1" dirty="0"/>
              <a:t>Kathmandu</a:t>
            </a:r>
          </a:p>
        </p:txBody>
      </p:sp>
      <p:sp>
        <p:nvSpPr>
          <p:cNvPr id="15" name="TextBox 14"/>
          <p:cNvSpPr txBox="1"/>
          <p:nvPr/>
        </p:nvSpPr>
        <p:spPr>
          <a:xfrm>
            <a:off x="5868144" y="4814364"/>
            <a:ext cx="2205891" cy="461665"/>
          </a:xfrm>
          <a:prstGeom prst="rect">
            <a:avLst/>
          </a:prstGeom>
          <a:noFill/>
        </p:spPr>
        <p:txBody>
          <a:bodyPr wrap="square" rtlCol="0">
            <a:spAutoFit/>
          </a:bodyPr>
          <a:lstStyle/>
          <a:p>
            <a:r>
              <a:rPr lang="en-GB" sz="2400" b="1" dirty="0"/>
              <a:t>Mount Everest</a:t>
            </a:r>
          </a:p>
        </p:txBody>
      </p:sp>
      <p:pic>
        <p:nvPicPr>
          <p:cNvPr id="13" name="Picture 12">
            <a:extLst>
              <a:ext uri="{FF2B5EF4-FFF2-40B4-BE49-F238E27FC236}">
                <a16:creationId xmlns:a16="http://schemas.microsoft.com/office/drawing/2014/main" id="{077B22DE-7CF2-4333-A79C-DDAA506C6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7036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Bhaktapur, Nepal Earthquake Destruction (1731176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08" y="1293529"/>
            <a:ext cx="7187952" cy="5390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86" y="6130495"/>
            <a:ext cx="6991874"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Earthquake destruction in </a:t>
            </a:r>
            <a:r>
              <a:rPr lang="en-GB" sz="2800" b="1" dirty="0" err="1">
                <a:solidFill>
                  <a:schemeClr val="bg1"/>
                </a:solidFill>
                <a:effectLst>
                  <a:outerShdw blurRad="38100" dist="38100" dir="2700000" algn="tl">
                    <a:srgbClr val="000000">
                      <a:alpha val="43137"/>
                    </a:srgbClr>
                  </a:outerShdw>
                </a:effectLst>
              </a:rPr>
              <a:t>Bhaktapur</a:t>
            </a:r>
            <a:r>
              <a:rPr lang="en-GB" sz="2800" b="1" dirty="0">
                <a:solidFill>
                  <a:schemeClr val="bg1"/>
                </a:solidFill>
                <a:effectLst>
                  <a:outerShdw blurRad="38100" dist="38100" dir="2700000" algn="tl">
                    <a:srgbClr val="000000">
                      <a:alpha val="43137"/>
                    </a:srgbClr>
                  </a:outerShdw>
                </a:effectLst>
              </a:rPr>
              <a:t>, Nepal</a:t>
            </a:r>
          </a:p>
        </p:txBody>
      </p:sp>
      <p:grpSp>
        <p:nvGrpSpPr>
          <p:cNvPr id="6" name="Group 5"/>
          <p:cNvGrpSpPr/>
          <p:nvPr/>
        </p:nvGrpSpPr>
        <p:grpSpPr>
          <a:xfrm>
            <a:off x="467544" y="1230826"/>
            <a:ext cx="8314050" cy="5443286"/>
            <a:chOff x="506422" y="1230826"/>
            <a:chExt cx="8314050" cy="5443286"/>
          </a:xfrm>
        </p:grpSpPr>
        <p:pic>
          <p:nvPicPr>
            <p:cNvPr id="6150" name="Picture 6" descr="File:Collapsed buildings in earthquake-hit Chautara, Nepal (1669341343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22" y="1230826"/>
              <a:ext cx="8170033" cy="54432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20486" y="1293529"/>
              <a:ext cx="7999986" cy="646331"/>
            </a:xfrm>
            <a:prstGeom prst="rect">
              <a:avLst/>
            </a:prstGeom>
            <a:noFill/>
          </p:spPr>
          <p:txBody>
            <a:bodyPr wrap="square" rtlCol="0">
              <a:spAutoFit/>
            </a:bodyPr>
            <a:lstStyle/>
            <a:p>
              <a:r>
                <a:rPr lang="en-GB" sz="3600" b="1" dirty="0"/>
                <a:t>Collapsed buildings in </a:t>
              </a:r>
              <a:r>
                <a:rPr lang="en-GB" sz="3600" b="1" dirty="0" err="1"/>
                <a:t>Chautara</a:t>
              </a:r>
              <a:r>
                <a:rPr lang="en-GB" sz="3600" b="1" dirty="0"/>
                <a:t>, Nepal</a:t>
              </a:r>
            </a:p>
          </p:txBody>
        </p:sp>
      </p:grpSp>
      <p:pic>
        <p:nvPicPr>
          <p:cNvPr id="3" name="Picture 2">
            <a:extLst>
              <a:ext uri="{FF2B5EF4-FFF2-40B4-BE49-F238E27FC236}">
                <a16:creationId xmlns:a16="http://schemas.microsoft.com/office/drawing/2014/main" id="{81817CB3-20C5-489B-B48F-94BF1067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6" y="-188422"/>
            <a:ext cx="7620660" cy="1804572"/>
          </a:xfrm>
          <a:prstGeom prst="rect">
            <a:avLst/>
          </a:prstGeom>
        </p:spPr>
      </p:pic>
    </p:spTree>
    <p:extLst>
      <p:ext uri="{BB962C8B-B14F-4D97-AF65-F5344CB8AC3E}">
        <p14:creationId xmlns:p14="http://schemas.microsoft.com/office/powerpoint/2010/main" val="5161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7544" y="2996952"/>
            <a:ext cx="5838470" cy="864096"/>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67544" y="3961656"/>
            <a:ext cx="5838470" cy="83549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67544" y="4976217"/>
            <a:ext cx="583847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67544" y="2996952"/>
            <a:ext cx="5838470" cy="830997"/>
          </a:xfrm>
          <a:prstGeom prst="rect">
            <a:avLst/>
          </a:prstGeom>
          <a:noFill/>
        </p:spPr>
        <p:txBody>
          <a:bodyPr wrap="square" rtlCol="0">
            <a:spAutoFit/>
          </a:bodyPr>
          <a:lstStyle/>
          <a:p>
            <a:r>
              <a:rPr lang="en-US" sz="2400" b="1" dirty="0">
                <a:solidFill>
                  <a:schemeClr val="bg1"/>
                </a:solidFill>
              </a:rPr>
              <a:t>Shaking and vibration of the Earth's surface due to movement of the Earth's plates.</a:t>
            </a:r>
            <a:endParaRPr lang="en-GB" sz="2400" b="1" dirty="0">
              <a:solidFill>
                <a:schemeClr val="bg1"/>
              </a:solidFill>
            </a:endParaRPr>
          </a:p>
        </p:txBody>
      </p:sp>
      <p:sp>
        <p:nvSpPr>
          <p:cNvPr id="11" name="TextBox 10"/>
          <p:cNvSpPr txBox="1"/>
          <p:nvPr/>
        </p:nvSpPr>
        <p:spPr>
          <a:xfrm>
            <a:off x="528289" y="3959470"/>
            <a:ext cx="5748636" cy="830997"/>
          </a:xfrm>
          <a:prstGeom prst="rect">
            <a:avLst/>
          </a:prstGeom>
          <a:noFill/>
        </p:spPr>
        <p:txBody>
          <a:bodyPr wrap="square" rtlCol="0">
            <a:spAutoFit/>
          </a:bodyPr>
          <a:lstStyle/>
          <a:p>
            <a:r>
              <a:rPr lang="en-GB" sz="2400" b="1" dirty="0">
                <a:solidFill>
                  <a:schemeClr val="bg1"/>
                </a:solidFill>
              </a:rPr>
              <a:t>Eruption of molten rock from below the Earth’s surface</a:t>
            </a:r>
          </a:p>
        </p:txBody>
      </p:sp>
      <p:sp>
        <p:nvSpPr>
          <p:cNvPr id="12" name="TextBox 11"/>
          <p:cNvSpPr txBox="1"/>
          <p:nvPr/>
        </p:nvSpPr>
        <p:spPr>
          <a:xfrm>
            <a:off x="546136" y="5062016"/>
            <a:ext cx="5790462" cy="461665"/>
          </a:xfrm>
          <a:prstGeom prst="rect">
            <a:avLst/>
          </a:prstGeom>
          <a:noFill/>
        </p:spPr>
        <p:txBody>
          <a:bodyPr wrap="square" rtlCol="0">
            <a:spAutoFit/>
          </a:bodyPr>
          <a:lstStyle/>
          <a:p>
            <a:r>
              <a:rPr lang="en-GB" sz="2400" b="1" dirty="0">
                <a:solidFill>
                  <a:schemeClr val="bg1"/>
                </a:solidFill>
              </a:rPr>
              <a:t>A huge wave that travels across the ocean</a:t>
            </a:r>
          </a:p>
        </p:txBody>
      </p:sp>
      <p:sp>
        <p:nvSpPr>
          <p:cNvPr id="2" name="TextBox 1"/>
          <p:cNvSpPr txBox="1"/>
          <p:nvPr/>
        </p:nvSpPr>
        <p:spPr>
          <a:xfrm>
            <a:off x="839588" y="2132856"/>
            <a:ext cx="7692852" cy="646331"/>
          </a:xfrm>
          <a:prstGeom prst="rect">
            <a:avLst/>
          </a:prstGeom>
          <a:noFill/>
        </p:spPr>
        <p:txBody>
          <a:bodyPr wrap="square" rtlCol="0">
            <a:spAutoFit/>
          </a:bodyPr>
          <a:lstStyle/>
          <a:p>
            <a:r>
              <a:rPr lang="en-GB" sz="3600" b="1" dirty="0"/>
              <a:t>What is an earthquake?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155757"/>
            <a:ext cx="2137091" cy="2137091"/>
          </a:xfrm>
          <a:prstGeom prst="rect">
            <a:avLst/>
          </a:prstGeom>
        </p:spPr>
      </p:pic>
      <p:sp>
        <p:nvSpPr>
          <p:cNvPr id="3" name="Title 2">
            <a:extLst>
              <a:ext uri="{FF2B5EF4-FFF2-40B4-BE49-F238E27FC236}">
                <a16:creationId xmlns:a16="http://schemas.microsoft.com/office/drawing/2014/main" id="{74404270-4668-40B3-A734-57F85E41CBA2}"/>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8B0E80DF-7DAF-4B98-B123-4A8C975CF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1" y="79640"/>
            <a:ext cx="6602540" cy="1780186"/>
          </a:xfrm>
          <a:prstGeom prst="rect">
            <a:avLst/>
          </a:prstGeom>
        </p:spPr>
      </p:pic>
    </p:spTree>
    <p:extLst>
      <p:ext uri="{BB962C8B-B14F-4D97-AF65-F5344CB8AC3E}">
        <p14:creationId xmlns:p14="http://schemas.microsoft.com/office/powerpoint/2010/main" val="2471940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2130038"/>
            <a:ext cx="8136904" cy="584775"/>
          </a:xfrm>
          <a:prstGeom prst="rect">
            <a:avLst/>
          </a:prstGeom>
          <a:noFill/>
        </p:spPr>
        <p:txBody>
          <a:bodyPr wrap="square" rtlCol="0">
            <a:spAutoFit/>
          </a:bodyPr>
          <a:lstStyle/>
          <a:p>
            <a:r>
              <a:rPr lang="en-GB" sz="3200" b="1" dirty="0"/>
              <a:t>What is released during an earthquake?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703" y="3068960"/>
            <a:ext cx="4347717" cy="2880888"/>
          </a:xfrm>
          <a:prstGeom prst="rect">
            <a:avLst/>
          </a:prstGeom>
        </p:spPr>
      </p:pic>
      <p:sp>
        <p:nvSpPr>
          <p:cNvPr id="7" name="Rounded Rectangle 6"/>
          <p:cNvSpPr/>
          <p:nvPr/>
        </p:nvSpPr>
        <p:spPr>
          <a:xfrm>
            <a:off x="749754" y="3227784"/>
            <a:ext cx="3387822"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49754" y="3961656"/>
            <a:ext cx="3345996"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8290" y="4714650"/>
            <a:ext cx="332746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79712" y="3181737"/>
            <a:ext cx="1301966" cy="707886"/>
          </a:xfrm>
          <a:prstGeom prst="rect">
            <a:avLst/>
          </a:prstGeom>
          <a:noFill/>
        </p:spPr>
        <p:txBody>
          <a:bodyPr wrap="square" rtlCol="0">
            <a:spAutoFit/>
          </a:bodyPr>
          <a:lstStyle/>
          <a:p>
            <a:r>
              <a:rPr lang="en-GB" sz="4000" b="1" dirty="0">
                <a:solidFill>
                  <a:schemeClr val="bg1"/>
                </a:solidFill>
              </a:rPr>
              <a:t>Gas</a:t>
            </a:r>
          </a:p>
        </p:txBody>
      </p:sp>
      <p:sp>
        <p:nvSpPr>
          <p:cNvPr id="11" name="TextBox 10"/>
          <p:cNvSpPr txBox="1"/>
          <p:nvPr/>
        </p:nvSpPr>
        <p:spPr>
          <a:xfrm>
            <a:off x="1835696" y="3924345"/>
            <a:ext cx="1728192" cy="707886"/>
          </a:xfrm>
          <a:prstGeom prst="rect">
            <a:avLst/>
          </a:prstGeom>
          <a:noFill/>
        </p:spPr>
        <p:txBody>
          <a:bodyPr wrap="square" rtlCol="0">
            <a:spAutoFit/>
          </a:bodyPr>
          <a:lstStyle/>
          <a:p>
            <a:r>
              <a:rPr lang="en-GB" sz="4000" b="1" dirty="0">
                <a:solidFill>
                  <a:schemeClr val="bg1"/>
                </a:solidFill>
              </a:rPr>
              <a:t>Lava</a:t>
            </a:r>
          </a:p>
        </p:txBody>
      </p:sp>
      <p:sp>
        <p:nvSpPr>
          <p:cNvPr id="12" name="TextBox 11"/>
          <p:cNvSpPr txBox="1"/>
          <p:nvPr/>
        </p:nvSpPr>
        <p:spPr>
          <a:xfrm>
            <a:off x="839588" y="4677339"/>
            <a:ext cx="3297988" cy="707886"/>
          </a:xfrm>
          <a:prstGeom prst="rect">
            <a:avLst/>
          </a:prstGeom>
          <a:noFill/>
        </p:spPr>
        <p:txBody>
          <a:bodyPr wrap="square" rtlCol="0">
            <a:spAutoFit/>
          </a:bodyPr>
          <a:lstStyle/>
          <a:p>
            <a:r>
              <a:rPr lang="en-GB" sz="4000" b="1" dirty="0">
                <a:solidFill>
                  <a:schemeClr val="bg1"/>
                </a:solidFill>
              </a:rPr>
              <a:t>Seismic waves</a:t>
            </a:r>
          </a:p>
        </p:txBody>
      </p:sp>
      <p:sp>
        <p:nvSpPr>
          <p:cNvPr id="14" name="Rounded Rectangle 13"/>
          <p:cNvSpPr/>
          <p:nvPr/>
        </p:nvSpPr>
        <p:spPr>
          <a:xfrm>
            <a:off x="776370" y="5574967"/>
            <a:ext cx="331938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Water</a:t>
            </a:r>
          </a:p>
        </p:txBody>
      </p:sp>
      <p:sp>
        <p:nvSpPr>
          <p:cNvPr id="2" name="Title 1">
            <a:extLst>
              <a:ext uri="{FF2B5EF4-FFF2-40B4-BE49-F238E27FC236}">
                <a16:creationId xmlns:a16="http://schemas.microsoft.com/office/drawing/2014/main" id="{38692182-6B5C-42F7-BAE5-E27FB81E61AF}"/>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3E69791-513F-4D76-A29C-6D4E6AD58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3" y="94838"/>
            <a:ext cx="6602540" cy="1780186"/>
          </a:xfrm>
          <a:prstGeom prst="rect">
            <a:avLst/>
          </a:prstGeom>
        </p:spPr>
      </p:pic>
    </p:spTree>
    <p:extLst>
      <p:ext uri="{BB962C8B-B14F-4D97-AF65-F5344CB8AC3E}">
        <p14:creationId xmlns:p14="http://schemas.microsoft.com/office/powerpoint/2010/main" val="426270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2130038"/>
            <a:ext cx="8136904" cy="584775"/>
          </a:xfrm>
          <a:prstGeom prst="rect">
            <a:avLst/>
          </a:prstGeom>
          <a:noFill/>
        </p:spPr>
        <p:txBody>
          <a:bodyPr wrap="square" rtlCol="0">
            <a:spAutoFit/>
          </a:bodyPr>
          <a:lstStyle/>
          <a:p>
            <a:r>
              <a:rPr lang="en-GB" sz="3200" b="1" dirty="0"/>
              <a:t>Where do most earthquakes occur?</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In the middle of plates</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At plate boundaries</a:t>
            </a:r>
          </a:p>
        </p:txBody>
      </p:sp>
      <p:sp>
        <p:nvSpPr>
          <p:cNvPr id="7" name="TextBox 6"/>
          <p:cNvSpPr txBox="1"/>
          <p:nvPr/>
        </p:nvSpPr>
        <p:spPr>
          <a:xfrm>
            <a:off x="1206468" y="4769672"/>
            <a:ext cx="2223224" cy="584775"/>
          </a:xfrm>
          <a:prstGeom prst="rect">
            <a:avLst/>
          </a:prstGeom>
          <a:noFill/>
        </p:spPr>
        <p:txBody>
          <a:bodyPr wrap="square" rtlCol="0">
            <a:spAutoFit/>
          </a:bodyPr>
          <a:lstStyle/>
          <a:p>
            <a:pPr algn="ctr"/>
            <a:r>
              <a:rPr lang="en-GB" sz="3200" b="1" dirty="0">
                <a:solidFill>
                  <a:schemeClr val="bg1"/>
                </a:solidFill>
              </a:rPr>
              <a:t>In the UK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399" y="3365026"/>
            <a:ext cx="3959232" cy="1979616"/>
          </a:xfrm>
          <a:prstGeom prst="rect">
            <a:avLst/>
          </a:prstGeom>
        </p:spPr>
      </p:pic>
      <p:sp>
        <p:nvSpPr>
          <p:cNvPr id="10" name="Title 9">
            <a:extLst>
              <a:ext uri="{FF2B5EF4-FFF2-40B4-BE49-F238E27FC236}">
                <a16:creationId xmlns:a16="http://schemas.microsoft.com/office/drawing/2014/main" id="{86337A49-D383-4D9C-BAA6-191B12B07C5B}"/>
              </a:ext>
            </a:extLst>
          </p:cNvPr>
          <p:cNvSpPr>
            <a:spLocks noGrp="1"/>
          </p:cNvSpPr>
          <p:nvPr>
            <p:ph type="title"/>
          </p:nvPr>
        </p:nvSpPr>
        <p:spPr/>
        <p:txBody>
          <a:bodyPr/>
          <a:lstStyle/>
          <a:p>
            <a:endParaRPr lang="en-GB"/>
          </a:p>
        </p:txBody>
      </p:sp>
      <p:pic>
        <p:nvPicPr>
          <p:cNvPr id="12" name="Picture 11">
            <a:extLst>
              <a:ext uri="{FF2B5EF4-FFF2-40B4-BE49-F238E27FC236}">
                <a16:creationId xmlns:a16="http://schemas.microsoft.com/office/drawing/2014/main" id="{978B6B60-CB7C-415B-9719-F847BF605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201025"/>
            <a:ext cx="6602540" cy="1780186"/>
          </a:xfrm>
          <a:prstGeom prst="rect">
            <a:avLst/>
          </a:prstGeom>
        </p:spPr>
      </p:pic>
    </p:spTree>
    <p:extLst>
      <p:ext uri="{BB962C8B-B14F-4D97-AF65-F5344CB8AC3E}">
        <p14:creationId xmlns:p14="http://schemas.microsoft.com/office/powerpoint/2010/main" val="34065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512" y="6413494"/>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6" name="Rounded Rectangle 5"/>
          <p:cNvSpPr/>
          <p:nvPr/>
        </p:nvSpPr>
        <p:spPr>
          <a:xfrm>
            <a:off x="179512" y="5736501"/>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7" name="Rounded Rectangle 6"/>
          <p:cNvSpPr/>
          <p:nvPr/>
        </p:nvSpPr>
        <p:spPr>
          <a:xfrm>
            <a:off x="1619968" y="6271903"/>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8" name="Rounded Rectangle 7"/>
          <p:cNvSpPr/>
          <p:nvPr/>
        </p:nvSpPr>
        <p:spPr>
          <a:xfrm>
            <a:off x="3339237" y="6271903"/>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9" name="Rounded Rectangle 8"/>
          <p:cNvSpPr/>
          <p:nvPr/>
        </p:nvSpPr>
        <p:spPr>
          <a:xfrm>
            <a:off x="5130928" y="6438697"/>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0" name="Rounded Rectangle 9"/>
          <p:cNvSpPr/>
          <p:nvPr/>
        </p:nvSpPr>
        <p:spPr>
          <a:xfrm>
            <a:off x="5130928" y="601649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11" name="Rounded Rectangle 10"/>
          <p:cNvSpPr/>
          <p:nvPr/>
        </p:nvSpPr>
        <p:spPr>
          <a:xfrm>
            <a:off x="6561544" y="6197637"/>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7884369" y="6201627"/>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sp>
        <p:nvSpPr>
          <p:cNvPr id="13" name="Rounded Rectangle 12"/>
          <p:cNvSpPr/>
          <p:nvPr/>
        </p:nvSpPr>
        <p:spPr>
          <a:xfrm>
            <a:off x="6754819" y="5864769"/>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4" name="Rounded Rectangle 13"/>
          <p:cNvSpPr/>
          <p:nvPr/>
        </p:nvSpPr>
        <p:spPr>
          <a:xfrm>
            <a:off x="1403649" y="5817368"/>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3255236" y="581736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29848"/>
            <a:ext cx="8813306" cy="4406653"/>
          </a:xfrm>
          <a:prstGeom prst="rect">
            <a:avLst/>
          </a:prstGeom>
        </p:spPr>
      </p:pic>
      <p:sp>
        <p:nvSpPr>
          <p:cNvPr id="22" name="TextBox 21"/>
          <p:cNvSpPr txBox="1"/>
          <p:nvPr/>
        </p:nvSpPr>
        <p:spPr>
          <a:xfrm>
            <a:off x="110444" y="2465276"/>
            <a:ext cx="1656184" cy="707886"/>
          </a:xfrm>
          <a:prstGeom prst="rect">
            <a:avLst/>
          </a:prstGeom>
          <a:noFill/>
        </p:spPr>
        <p:txBody>
          <a:bodyPr wrap="square" rtlCol="0">
            <a:spAutoFit/>
          </a:bodyPr>
          <a:lstStyle/>
          <a:p>
            <a:r>
              <a:rPr lang="en-GB" sz="4000" b="1" dirty="0">
                <a:ln>
                  <a:solidFill>
                    <a:schemeClr val="bg1"/>
                  </a:solidFill>
                </a:ln>
                <a:solidFill>
                  <a:srgbClr val="2BB8C9"/>
                </a:solidFill>
              </a:rPr>
              <a:t>Plates</a:t>
            </a:r>
          </a:p>
        </p:txBody>
      </p:sp>
      <p:sp>
        <p:nvSpPr>
          <p:cNvPr id="23" name="TextBox 22"/>
          <p:cNvSpPr txBox="1"/>
          <p:nvPr/>
        </p:nvSpPr>
        <p:spPr>
          <a:xfrm>
            <a:off x="4211959" y="1692009"/>
            <a:ext cx="3816425" cy="707886"/>
          </a:xfrm>
          <a:prstGeom prst="rect">
            <a:avLst/>
          </a:prstGeom>
          <a:noFill/>
          <a:effectLst>
            <a:glow rad="101600">
              <a:schemeClr val="bg1">
                <a:alpha val="60000"/>
              </a:schemeClr>
            </a:glow>
          </a:effectLst>
        </p:spPr>
        <p:txBody>
          <a:bodyPr wrap="square" rtlCol="0">
            <a:spAutoFit/>
          </a:bodyPr>
          <a:lstStyle/>
          <a:p>
            <a:r>
              <a:rPr lang="en-GB" sz="4000" b="1" dirty="0">
                <a:ln>
                  <a:solidFill>
                    <a:schemeClr val="bg1"/>
                  </a:solidFill>
                </a:ln>
                <a:solidFill>
                  <a:srgbClr val="D35241"/>
                </a:solidFill>
              </a:rPr>
              <a:t>Plate boundaries</a:t>
            </a:r>
          </a:p>
        </p:txBody>
      </p:sp>
      <p:cxnSp>
        <p:nvCxnSpPr>
          <p:cNvPr id="24" name="Straight Arrow Connector 23"/>
          <p:cNvCxnSpPr>
            <a:stCxn id="22" idx="2"/>
          </p:cNvCxnSpPr>
          <p:nvPr/>
        </p:nvCxnSpPr>
        <p:spPr>
          <a:xfrm>
            <a:off x="938536" y="3173162"/>
            <a:ext cx="66092" cy="632651"/>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87624" y="3068960"/>
            <a:ext cx="883804" cy="8011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538028" y="2465276"/>
            <a:ext cx="854825" cy="353943"/>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52056" y="2987895"/>
            <a:ext cx="2947937" cy="272639"/>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56454" y="3068960"/>
            <a:ext cx="1882783" cy="1105974"/>
          </a:xfrm>
          <a:prstGeom prst="straightConnector1">
            <a:avLst/>
          </a:prstGeom>
          <a:ln w="63500">
            <a:solidFill>
              <a:schemeClr val="bg1"/>
            </a:solidFill>
            <a:tailEnd type="triangle"/>
          </a:ln>
          <a:effectLst>
            <a:glow rad="12700">
              <a:schemeClr val="accent1"/>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652120" y="2273940"/>
            <a:ext cx="288032" cy="21736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995936" y="2282384"/>
            <a:ext cx="432048" cy="117511"/>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06888" y="2282384"/>
            <a:ext cx="945432" cy="1523429"/>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938937" y="2259801"/>
            <a:ext cx="1089447" cy="1000733"/>
          </a:xfrm>
          <a:prstGeom prst="straightConnector1">
            <a:avLst/>
          </a:prstGeom>
          <a:ln w="635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43" y="7677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39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20" y="3227784"/>
            <a:ext cx="4062630"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ounded Rectangle 7"/>
          <p:cNvSpPr/>
          <p:nvPr/>
        </p:nvSpPr>
        <p:spPr>
          <a:xfrm>
            <a:off x="251520" y="3961656"/>
            <a:ext cx="406263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Rounded Rectangle 8"/>
          <p:cNvSpPr/>
          <p:nvPr/>
        </p:nvSpPr>
        <p:spPr>
          <a:xfrm>
            <a:off x="270056" y="4714650"/>
            <a:ext cx="406263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 name="TextBox 4"/>
          <p:cNvSpPr txBox="1"/>
          <p:nvPr/>
        </p:nvSpPr>
        <p:spPr>
          <a:xfrm>
            <a:off x="539552" y="1988840"/>
            <a:ext cx="8136904" cy="1077218"/>
          </a:xfrm>
          <a:prstGeom prst="rect">
            <a:avLst/>
          </a:prstGeom>
          <a:noFill/>
        </p:spPr>
        <p:txBody>
          <a:bodyPr wrap="square" rtlCol="0">
            <a:spAutoFit/>
          </a:bodyPr>
          <a:lstStyle/>
          <a:p>
            <a:r>
              <a:rPr lang="en-GB" sz="3200" b="1" dirty="0"/>
              <a:t>The point where an earthquake happens is called the … </a:t>
            </a:r>
          </a:p>
        </p:txBody>
      </p:sp>
      <p:sp>
        <p:nvSpPr>
          <p:cNvPr id="2" name="TextBox 1"/>
          <p:cNvSpPr txBox="1"/>
          <p:nvPr/>
        </p:nvSpPr>
        <p:spPr>
          <a:xfrm>
            <a:off x="248929" y="3282806"/>
            <a:ext cx="4083757" cy="584775"/>
          </a:xfrm>
          <a:prstGeom prst="rect">
            <a:avLst/>
          </a:prstGeom>
          <a:noFill/>
        </p:spPr>
        <p:txBody>
          <a:bodyPr wrap="square" rtlCol="0">
            <a:spAutoFit/>
          </a:bodyPr>
          <a:lstStyle/>
          <a:p>
            <a:pPr algn="ctr"/>
            <a:r>
              <a:rPr lang="en-GB" sz="3200" b="1" dirty="0">
                <a:solidFill>
                  <a:schemeClr val="bg1"/>
                </a:solidFill>
              </a:rPr>
              <a:t>Epicentre</a:t>
            </a:r>
          </a:p>
        </p:txBody>
      </p:sp>
      <p:sp>
        <p:nvSpPr>
          <p:cNvPr id="6" name="TextBox 5"/>
          <p:cNvSpPr txBox="1"/>
          <p:nvPr/>
        </p:nvSpPr>
        <p:spPr>
          <a:xfrm>
            <a:off x="498586" y="4016678"/>
            <a:ext cx="3638989" cy="584775"/>
          </a:xfrm>
          <a:prstGeom prst="rect">
            <a:avLst/>
          </a:prstGeom>
          <a:noFill/>
        </p:spPr>
        <p:txBody>
          <a:bodyPr wrap="square" rtlCol="0">
            <a:spAutoFit/>
          </a:bodyPr>
          <a:lstStyle/>
          <a:p>
            <a:pPr algn="ctr"/>
            <a:r>
              <a:rPr lang="en-GB" sz="3200" b="1" dirty="0">
                <a:solidFill>
                  <a:schemeClr val="bg1"/>
                </a:solidFill>
              </a:rPr>
              <a:t>Focus</a:t>
            </a:r>
          </a:p>
        </p:txBody>
      </p:sp>
      <p:sp>
        <p:nvSpPr>
          <p:cNvPr id="7" name="TextBox 6"/>
          <p:cNvSpPr txBox="1"/>
          <p:nvPr/>
        </p:nvSpPr>
        <p:spPr>
          <a:xfrm>
            <a:off x="1206468" y="4738894"/>
            <a:ext cx="2223224" cy="584775"/>
          </a:xfrm>
          <a:prstGeom prst="rect">
            <a:avLst/>
          </a:prstGeom>
          <a:noFill/>
        </p:spPr>
        <p:txBody>
          <a:bodyPr wrap="square" rtlCol="0">
            <a:spAutoFit/>
          </a:bodyPr>
          <a:lstStyle/>
          <a:p>
            <a:pPr algn="ctr"/>
            <a:r>
              <a:rPr lang="en-GB" sz="3200" b="1" dirty="0">
                <a:solidFill>
                  <a:schemeClr val="bg1"/>
                </a:solidFill>
              </a:rPr>
              <a:t>Inner core</a:t>
            </a:r>
          </a:p>
        </p:txBody>
      </p:sp>
      <p:sp>
        <p:nvSpPr>
          <p:cNvPr id="12" name="Rounded Rectangle 11"/>
          <p:cNvSpPr/>
          <p:nvPr/>
        </p:nvSpPr>
        <p:spPr>
          <a:xfrm>
            <a:off x="270056" y="5542055"/>
            <a:ext cx="4062630"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Aftershock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431" y="3282806"/>
            <a:ext cx="4024989" cy="2667042"/>
          </a:xfrm>
          <a:prstGeom prst="rect">
            <a:avLst/>
          </a:prstGeom>
        </p:spPr>
      </p:pic>
      <p:sp>
        <p:nvSpPr>
          <p:cNvPr id="10" name="Title 9">
            <a:extLst>
              <a:ext uri="{FF2B5EF4-FFF2-40B4-BE49-F238E27FC236}">
                <a16:creationId xmlns:a16="http://schemas.microsoft.com/office/drawing/2014/main" id="{C37E6875-0101-4FFA-B44F-2A5D6E4883AE}"/>
              </a:ext>
            </a:extLst>
          </p:cNvPr>
          <p:cNvSpPr>
            <a:spLocks noGrp="1"/>
          </p:cNvSpPr>
          <p:nvPr>
            <p:ph type="title"/>
          </p:nvPr>
        </p:nvSpPr>
        <p:spPr/>
        <p:txBody>
          <a:bodyPr/>
          <a:lstStyle/>
          <a:p>
            <a:endParaRPr lang="en-GB"/>
          </a:p>
        </p:txBody>
      </p:sp>
      <p:pic>
        <p:nvPicPr>
          <p:cNvPr id="11" name="Picture 10">
            <a:extLst>
              <a:ext uri="{FF2B5EF4-FFF2-40B4-BE49-F238E27FC236}">
                <a16:creationId xmlns:a16="http://schemas.microsoft.com/office/drawing/2014/main" id="{1E048D53-EDC2-48E6-A51F-E0AB9F00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2" y="143733"/>
            <a:ext cx="6602540" cy="1780186"/>
          </a:xfrm>
          <a:prstGeom prst="rect">
            <a:avLst/>
          </a:prstGeom>
        </p:spPr>
      </p:pic>
    </p:spTree>
    <p:extLst>
      <p:ext uri="{BB962C8B-B14F-4D97-AF65-F5344CB8AC3E}">
        <p14:creationId xmlns:p14="http://schemas.microsoft.com/office/powerpoint/2010/main" val="319020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561" y="1916832"/>
            <a:ext cx="8136904" cy="707886"/>
          </a:xfrm>
          <a:prstGeom prst="rect">
            <a:avLst/>
          </a:prstGeom>
          <a:noFill/>
        </p:spPr>
        <p:txBody>
          <a:bodyPr wrap="square" rtlCol="0">
            <a:spAutoFit/>
          </a:bodyPr>
          <a:lstStyle/>
          <a:p>
            <a:r>
              <a:rPr lang="en-GB" sz="4000" b="1" dirty="0"/>
              <a:t>What does a seismograph measure?</a:t>
            </a:r>
          </a:p>
        </p:txBody>
      </p:sp>
      <p:sp>
        <p:nvSpPr>
          <p:cNvPr id="6" name="Rounded Rectangle 5"/>
          <p:cNvSpPr/>
          <p:nvPr/>
        </p:nvSpPr>
        <p:spPr>
          <a:xfrm>
            <a:off x="678205" y="2738156"/>
            <a:ext cx="3852924" cy="109061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91415" y="5157192"/>
            <a:ext cx="3852924" cy="109061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48401" y="3933056"/>
            <a:ext cx="3839714" cy="109061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The height of a tsunami</a:t>
            </a:r>
          </a:p>
        </p:txBody>
      </p:sp>
      <p:sp>
        <p:nvSpPr>
          <p:cNvPr id="9" name="TextBox 8"/>
          <p:cNvSpPr txBox="1"/>
          <p:nvPr/>
        </p:nvSpPr>
        <p:spPr>
          <a:xfrm>
            <a:off x="691415" y="2738156"/>
            <a:ext cx="3751984" cy="1077218"/>
          </a:xfrm>
          <a:prstGeom prst="rect">
            <a:avLst/>
          </a:prstGeom>
          <a:noFill/>
        </p:spPr>
        <p:txBody>
          <a:bodyPr wrap="square" rtlCol="0">
            <a:spAutoFit/>
          </a:bodyPr>
          <a:lstStyle/>
          <a:p>
            <a:pPr algn="ctr"/>
            <a:r>
              <a:rPr lang="en-GB" sz="3200" b="1" dirty="0">
                <a:solidFill>
                  <a:schemeClr val="bg1"/>
                </a:solidFill>
              </a:rPr>
              <a:t>Damage caused by an earthquake</a:t>
            </a:r>
          </a:p>
        </p:txBody>
      </p:sp>
      <p:sp>
        <p:nvSpPr>
          <p:cNvPr id="10" name="TextBox 9"/>
          <p:cNvSpPr txBox="1"/>
          <p:nvPr/>
        </p:nvSpPr>
        <p:spPr>
          <a:xfrm>
            <a:off x="771536" y="5157192"/>
            <a:ext cx="3839714" cy="1077218"/>
          </a:xfrm>
          <a:prstGeom prst="rect">
            <a:avLst/>
          </a:prstGeom>
          <a:noFill/>
        </p:spPr>
        <p:txBody>
          <a:bodyPr wrap="square" rtlCol="0">
            <a:spAutoFit/>
          </a:bodyPr>
          <a:lstStyle/>
          <a:p>
            <a:pPr algn="ctr"/>
            <a:r>
              <a:rPr lang="en-GB" sz="3200" b="1" dirty="0">
                <a:solidFill>
                  <a:schemeClr val="bg1"/>
                </a:solidFill>
              </a:rPr>
              <a:t>The vibrations from an earthquake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250" y="3501008"/>
            <a:ext cx="4175047" cy="2356379"/>
          </a:xfrm>
          <a:prstGeom prst="rect">
            <a:avLst/>
          </a:prstGeom>
        </p:spPr>
      </p:pic>
      <p:sp>
        <p:nvSpPr>
          <p:cNvPr id="2" name="Title 1">
            <a:extLst>
              <a:ext uri="{FF2B5EF4-FFF2-40B4-BE49-F238E27FC236}">
                <a16:creationId xmlns:a16="http://schemas.microsoft.com/office/drawing/2014/main" id="{437730CA-3FB5-4FBD-AF7F-E49A3FA23F51}"/>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C0FAEF6-5C00-434A-BB6D-2624D3592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147313"/>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4503" y="1988840"/>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first</a:t>
            </a:r>
            <a:r>
              <a:rPr lang="en-GB" sz="3200" b="1" dirty="0"/>
              <a:t>?</a:t>
            </a:r>
          </a:p>
        </p:txBody>
      </p:sp>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7FA48F3-FC54-4919-90DE-C655B44685B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ACF17BF5-1CAD-43B0-80B1-E43361AFC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178826"/>
            <a:ext cx="6602540" cy="1780186"/>
          </a:xfrm>
          <a:prstGeom prst="rect">
            <a:avLst/>
          </a:prstGeom>
        </p:spPr>
      </p:pic>
    </p:spTree>
    <p:extLst>
      <p:ext uri="{BB962C8B-B14F-4D97-AF65-F5344CB8AC3E}">
        <p14:creationId xmlns:p14="http://schemas.microsoft.com/office/powerpoint/2010/main" val="305258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2028258"/>
            <a:ext cx="8136904" cy="584775"/>
          </a:xfrm>
          <a:prstGeom prst="rect">
            <a:avLst/>
          </a:prstGeom>
          <a:noFill/>
        </p:spPr>
        <p:txBody>
          <a:bodyPr wrap="square" rtlCol="0">
            <a:spAutoFit/>
          </a:bodyPr>
          <a:lstStyle/>
          <a:p>
            <a:r>
              <a:rPr lang="en-GB" sz="3200" b="1" dirty="0"/>
              <a:t>Which type of earthquake wave arrives </a:t>
            </a:r>
            <a:r>
              <a:rPr lang="en-GB" sz="3200" b="1" u="sng" dirty="0">
                <a:solidFill>
                  <a:srgbClr val="2BB8C9"/>
                </a:solidFill>
              </a:rPr>
              <a:t>last</a:t>
            </a:r>
            <a:r>
              <a:rPr lang="en-GB" sz="3200" b="1" dirty="0"/>
              <a: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238129" y="5012160"/>
            <a:ext cx="1981943"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39366" y="5012160"/>
            <a:ext cx="2476450"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482660" y="5004677"/>
            <a:ext cx="3049780"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390982" y="4937538"/>
            <a:ext cx="2091678" cy="707886"/>
          </a:xfrm>
          <a:prstGeom prst="rect">
            <a:avLst/>
          </a:prstGeom>
          <a:noFill/>
        </p:spPr>
        <p:txBody>
          <a:bodyPr wrap="square" rtlCol="0">
            <a:spAutoFit/>
          </a:bodyPr>
          <a:lstStyle/>
          <a:p>
            <a:r>
              <a:rPr lang="en-GB" sz="4000" b="1" dirty="0">
                <a:solidFill>
                  <a:schemeClr val="bg1"/>
                </a:solidFill>
              </a:rPr>
              <a:t>P wave</a:t>
            </a:r>
          </a:p>
        </p:txBody>
      </p:sp>
      <p:sp>
        <p:nvSpPr>
          <p:cNvPr id="11" name="TextBox 10"/>
          <p:cNvSpPr txBox="1"/>
          <p:nvPr/>
        </p:nvSpPr>
        <p:spPr>
          <a:xfrm>
            <a:off x="755576" y="4982646"/>
            <a:ext cx="1728192" cy="707886"/>
          </a:xfrm>
          <a:prstGeom prst="rect">
            <a:avLst/>
          </a:prstGeom>
          <a:noFill/>
        </p:spPr>
        <p:txBody>
          <a:bodyPr wrap="square" rtlCol="0">
            <a:spAutoFit/>
          </a:bodyPr>
          <a:lstStyle/>
          <a:p>
            <a:r>
              <a:rPr lang="en-GB" sz="4000" b="1" dirty="0">
                <a:solidFill>
                  <a:schemeClr val="bg1"/>
                </a:solidFill>
              </a:rPr>
              <a:t>S wave</a:t>
            </a:r>
          </a:p>
        </p:txBody>
      </p:sp>
      <p:sp>
        <p:nvSpPr>
          <p:cNvPr id="12" name="TextBox 11"/>
          <p:cNvSpPr txBox="1"/>
          <p:nvPr/>
        </p:nvSpPr>
        <p:spPr>
          <a:xfrm>
            <a:off x="5482660" y="4967366"/>
            <a:ext cx="3297988" cy="707886"/>
          </a:xfrm>
          <a:prstGeom prst="rect">
            <a:avLst/>
          </a:prstGeom>
          <a:noFill/>
        </p:spPr>
        <p:txBody>
          <a:bodyPr wrap="square" rtlCol="0">
            <a:spAutoFit/>
          </a:bodyPr>
          <a:lstStyle/>
          <a:p>
            <a:r>
              <a:rPr lang="en-GB" sz="4000" b="1" dirty="0">
                <a:solidFill>
                  <a:schemeClr val="bg1"/>
                </a:solidFill>
              </a:rPr>
              <a:t>Surface wave</a:t>
            </a:r>
          </a:p>
        </p:txBody>
      </p:sp>
      <p:sp>
        <p:nvSpPr>
          <p:cNvPr id="2" name="Title 1">
            <a:extLst>
              <a:ext uri="{FF2B5EF4-FFF2-40B4-BE49-F238E27FC236}">
                <a16:creationId xmlns:a16="http://schemas.microsoft.com/office/drawing/2014/main" id="{E3DCDB96-EA43-440E-B43D-1929FA8F6CB8}"/>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5872614C-DCCA-46BA-A64D-A368FC88E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113771"/>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844824"/>
            <a:ext cx="8064896" cy="769441"/>
          </a:xfrm>
          <a:prstGeom prst="rect">
            <a:avLst/>
          </a:prstGeom>
          <a:noFill/>
        </p:spPr>
        <p:txBody>
          <a:bodyPr wrap="square" rtlCol="0">
            <a:spAutoFit/>
          </a:bodyPr>
          <a:lstStyle/>
          <a:p>
            <a:r>
              <a:rPr lang="en-GB" sz="4400" b="1" dirty="0"/>
              <a:t>When might a tsunami occur?</a:t>
            </a:r>
          </a:p>
        </p:txBody>
      </p:sp>
      <p:sp>
        <p:nvSpPr>
          <p:cNvPr id="6" name="Rounded Rectangle 5"/>
          <p:cNvSpPr/>
          <p:nvPr/>
        </p:nvSpPr>
        <p:spPr>
          <a:xfrm>
            <a:off x="760473" y="3962102"/>
            <a:ext cx="3729148" cy="122413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38179" y="2619020"/>
            <a:ext cx="3729148" cy="112021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14103" y="5359636"/>
            <a:ext cx="3729148" cy="1084546"/>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38179" y="4158671"/>
            <a:ext cx="3773735" cy="830997"/>
          </a:xfrm>
          <a:prstGeom prst="rect">
            <a:avLst/>
          </a:prstGeom>
          <a:noFill/>
        </p:spPr>
        <p:txBody>
          <a:bodyPr wrap="square" rtlCol="0">
            <a:spAutoFit/>
          </a:bodyPr>
          <a:lstStyle/>
          <a:p>
            <a:r>
              <a:rPr lang="en-GB" sz="2400" b="1" dirty="0">
                <a:solidFill>
                  <a:schemeClr val="bg1"/>
                </a:solidFill>
              </a:rPr>
              <a:t>When an earthquake occurs in the middle of a continent</a:t>
            </a:r>
          </a:p>
        </p:txBody>
      </p:sp>
      <p:sp>
        <p:nvSpPr>
          <p:cNvPr id="12" name="TextBox 11"/>
          <p:cNvSpPr txBox="1"/>
          <p:nvPr/>
        </p:nvSpPr>
        <p:spPr>
          <a:xfrm>
            <a:off x="784551" y="2702071"/>
            <a:ext cx="3636404" cy="954107"/>
          </a:xfrm>
          <a:prstGeom prst="rect">
            <a:avLst/>
          </a:prstGeom>
          <a:noFill/>
        </p:spPr>
        <p:txBody>
          <a:bodyPr wrap="square" rtlCol="0">
            <a:spAutoFit/>
          </a:bodyPr>
          <a:lstStyle/>
          <a:p>
            <a:r>
              <a:rPr lang="en-GB" sz="2800" b="1" dirty="0">
                <a:solidFill>
                  <a:schemeClr val="bg1"/>
                </a:solidFill>
              </a:rPr>
              <a:t>When an earthquake happens under the sea</a:t>
            </a:r>
          </a:p>
        </p:txBody>
      </p:sp>
      <p:sp>
        <p:nvSpPr>
          <p:cNvPr id="13" name="TextBox 12"/>
          <p:cNvSpPr txBox="1"/>
          <p:nvPr/>
        </p:nvSpPr>
        <p:spPr>
          <a:xfrm>
            <a:off x="1036879" y="5424855"/>
            <a:ext cx="3176337" cy="954107"/>
          </a:xfrm>
          <a:prstGeom prst="rect">
            <a:avLst/>
          </a:prstGeom>
          <a:noFill/>
        </p:spPr>
        <p:txBody>
          <a:bodyPr wrap="square" rtlCol="0">
            <a:spAutoFit/>
          </a:bodyPr>
          <a:lstStyle/>
          <a:p>
            <a:r>
              <a:rPr lang="en-GB" sz="2800" b="1" dirty="0">
                <a:solidFill>
                  <a:schemeClr val="bg1"/>
                </a:solidFill>
              </a:rPr>
              <a:t>When the moon is closest to the Earth</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997759"/>
            <a:ext cx="3786442" cy="3060370"/>
          </a:xfrm>
          <a:prstGeom prst="rect">
            <a:avLst/>
          </a:prstGeom>
        </p:spPr>
      </p:pic>
      <p:sp>
        <p:nvSpPr>
          <p:cNvPr id="2" name="Title 1">
            <a:extLst>
              <a:ext uri="{FF2B5EF4-FFF2-40B4-BE49-F238E27FC236}">
                <a16:creationId xmlns:a16="http://schemas.microsoft.com/office/drawing/2014/main" id="{D6977252-B719-42E7-A659-5D5BA5CB839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1E7FA688-E392-45E7-AFD5-47A3ED1F6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17760"/>
            <a:ext cx="6602540" cy="1780186"/>
          </a:xfrm>
          <a:prstGeom prst="rect">
            <a:avLst/>
          </a:prstGeom>
        </p:spPr>
      </p:pic>
    </p:spTree>
    <p:extLst>
      <p:ext uri="{BB962C8B-B14F-4D97-AF65-F5344CB8AC3E}">
        <p14:creationId xmlns:p14="http://schemas.microsoft.com/office/powerpoint/2010/main" val="229181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437" y="1988840"/>
            <a:ext cx="8136904" cy="1077218"/>
          </a:xfrm>
          <a:prstGeom prst="rect">
            <a:avLst/>
          </a:prstGeom>
          <a:noFill/>
        </p:spPr>
        <p:txBody>
          <a:bodyPr wrap="square" rtlCol="0">
            <a:spAutoFit/>
          </a:bodyPr>
          <a:lstStyle/>
          <a:p>
            <a:r>
              <a:rPr lang="en-GB" sz="3200" b="1" dirty="0"/>
              <a:t>Which of these methods </a:t>
            </a:r>
            <a:r>
              <a:rPr lang="en-GB" sz="3200" b="1" u="sng" dirty="0"/>
              <a:t>does not </a:t>
            </a:r>
            <a:r>
              <a:rPr lang="en-GB" sz="3200" b="1" dirty="0"/>
              <a:t>help protect coastal regions and people from tsunamis?</a:t>
            </a:r>
          </a:p>
        </p:txBody>
      </p:sp>
      <p:sp>
        <p:nvSpPr>
          <p:cNvPr id="7" name="Rounded Rectangle 6"/>
          <p:cNvSpPr/>
          <p:nvPr/>
        </p:nvSpPr>
        <p:spPr>
          <a:xfrm>
            <a:off x="773981" y="3232653"/>
            <a:ext cx="5670168" cy="633264"/>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Planting more trees along the coast</a:t>
            </a:r>
          </a:p>
        </p:txBody>
      </p:sp>
      <p:sp>
        <p:nvSpPr>
          <p:cNvPr id="8" name="Rounded Rectangle 7"/>
          <p:cNvSpPr/>
          <p:nvPr/>
        </p:nvSpPr>
        <p:spPr>
          <a:xfrm>
            <a:off x="749754" y="3961656"/>
            <a:ext cx="5693794" cy="633264"/>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Constructing buildings on stilts</a:t>
            </a:r>
          </a:p>
        </p:txBody>
      </p:sp>
      <p:sp>
        <p:nvSpPr>
          <p:cNvPr id="9" name="Rounded Rectangle 8"/>
          <p:cNvSpPr/>
          <p:nvPr/>
        </p:nvSpPr>
        <p:spPr>
          <a:xfrm>
            <a:off x="732225" y="4714650"/>
            <a:ext cx="5693794" cy="633264"/>
          </a:xfrm>
          <a:prstGeom prst="roundRect">
            <a:avLst/>
          </a:prstGeom>
          <a:solidFill>
            <a:srgbClr val="EF9A3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Ignoring tsunami warnings</a:t>
            </a:r>
          </a:p>
        </p:txBody>
      </p:sp>
      <p:sp>
        <p:nvSpPr>
          <p:cNvPr id="13" name="Rounded Rectangle 12"/>
          <p:cNvSpPr/>
          <p:nvPr/>
        </p:nvSpPr>
        <p:spPr>
          <a:xfrm>
            <a:off x="776370" y="5574967"/>
            <a:ext cx="5667838" cy="63326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Educating the public about tsunamis</a:t>
            </a:r>
          </a:p>
        </p:txBody>
      </p:sp>
      <p:sp>
        <p:nvSpPr>
          <p:cNvPr id="2" name="AutoShape 2" descr="Image result for twitter wave emo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54928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53217" y="3244334"/>
            <a:ext cx="237566" cy="369332"/>
          </a:xfrm>
          <a:prstGeom prst="rect">
            <a:avLst/>
          </a:prstGeom>
        </p:spPr>
        <p:txBody>
          <a:bodyPr wrap="none">
            <a:spAutoFit/>
          </a:bodyPr>
          <a:lstStyle/>
          <a:p>
            <a:r>
              <a:rPr lang="en-GB" b="1" dirty="0"/>
              <a:t> </a:t>
            </a:r>
            <a:endParaRPr lang="en-GB" dirty="0"/>
          </a:p>
        </p:txBody>
      </p:sp>
      <p:sp>
        <p:nvSpPr>
          <p:cNvPr id="6" name="Title 5">
            <a:extLst>
              <a:ext uri="{FF2B5EF4-FFF2-40B4-BE49-F238E27FC236}">
                <a16:creationId xmlns:a16="http://schemas.microsoft.com/office/drawing/2014/main" id="{B3B2ADF2-CB06-4464-9269-868B94446846}"/>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57658A1D-9723-49F5-BA69-021BEDEEF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60" y="160338"/>
            <a:ext cx="6602540" cy="1780186"/>
          </a:xfrm>
          <a:prstGeom prst="rect">
            <a:avLst/>
          </a:prstGeom>
        </p:spPr>
      </p:pic>
    </p:spTree>
    <p:extLst>
      <p:ext uri="{BB962C8B-B14F-4D97-AF65-F5344CB8AC3E}">
        <p14:creationId xmlns:p14="http://schemas.microsoft.com/office/powerpoint/2010/main" val="1276028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7" y="1969074"/>
            <a:ext cx="8352929" cy="1077218"/>
          </a:xfrm>
          <a:prstGeom prst="rect">
            <a:avLst/>
          </a:prstGeom>
          <a:noFill/>
        </p:spPr>
        <p:txBody>
          <a:bodyPr wrap="square" rtlCol="0">
            <a:spAutoFit/>
          </a:bodyPr>
          <a:lstStyle/>
          <a:p>
            <a:pPr algn="ctr"/>
            <a:r>
              <a:rPr lang="en-GB" sz="3200" b="1" dirty="0"/>
              <a:t>Why did the </a:t>
            </a:r>
            <a:r>
              <a:rPr lang="en-GB" sz="3200" b="1" dirty="0" err="1"/>
              <a:t>Fukishima</a:t>
            </a:r>
            <a:r>
              <a:rPr lang="en-GB" sz="3200" b="1" dirty="0"/>
              <a:t> nuclear power station shut down in 2011?</a:t>
            </a:r>
          </a:p>
        </p:txBody>
      </p:sp>
      <p:sp>
        <p:nvSpPr>
          <p:cNvPr id="7" name="Rounded Rectangle 6"/>
          <p:cNvSpPr/>
          <p:nvPr/>
        </p:nvSpPr>
        <p:spPr>
          <a:xfrm>
            <a:off x="310278" y="3278098"/>
            <a:ext cx="4199158" cy="1440160"/>
          </a:xfrm>
          <a:prstGeom prst="roundRect">
            <a:avLst/>
          </a:prstGeom>
          <a:solidFill>
            <a:srgbClr val="D3524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shaking from the earthquake caused the power station to collapse</a:t>
            </a:r>
          </a:p>
        </p:txBody>
      </p:sp>
      <p:sp>
        <p:nvSpPr>
          <p:cNvPr id="8" name="Rounded Rectangle 7"/>
          <p:cNvSpPr/>
          <p:nvPr/>
        </p:nvSpPr>
        <p:spPr>
          <a:xfrm>
            <a:off x="323529" y="4828232"/>
            <a:ext cx="4185908" cy="1368152"/>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 tsunami flooded the power station and shut off the power </a:t>
            </a:r>
          </a:p>
        </p:txBody>
      </p:sp>
      <p:pic>
        <p:nvPicPr>
          <p:cNvPr id="4098" name="Picture 2" descr="Image result for fukushima power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474209"/>
            <a:ext cx="2843541" cy="24880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D75FA0-9691-4A0C-ACD9-CEF5A3FCE87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BCE558D1-9D60-4947-B646-E7E548E84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33901"/>
            <a:ext cx="6602540" cy="1780186"/>
          </a:xfrm>
          <a:prstGeom prst="rect">
            <a:avLst/>
          </a:prstGeom>
        </p:spPr>
      </p:pic>
    </p:spTree>
    <p:extLst>
      <p:ext uri="{BB962C8B-B14F-4D97-AF65-F5344CB8AC3E}">
        <p14:creationId xmlns:p14="http://schemas.microsoft.com/office/powerpoint/2010/main" val="381240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0" y="1361749"/>
            <a:ext cx="8813306" cy="4406653"/>
          </a:xfrm>
          <a:prstGeom prst="rect">
            <a:avLst/>
          </a:prstGeom>
        </p:spPr>
      </p:pic>
      <p:sp>
        <p:nvSpPr>
          <p:cNvPr id="6" name="Rounded Rectangle 5"/>
          <p:cNvSpPr/>
          <p:nvPr/>
        </p:nvSpPr>
        <p:spPr>
          <a:xfrm>
            <a:off x="4846547" y="1772816"/>
            <a:ext cx="1008112" cy="535402"/>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Eurasian plate</a:t>
            </a:r>
          </a:p>
        </p:txBody>
      </p:sp>
      <p:sp>
        <p:nvSpPr>
          <p:cNvPr id="14" name="Rounded Rectangle 13"/>
          <p:cNvSpPr/>
          <p:nvPr/>
        </p:nvSpPr>
        <p:spPr>
          <a:xfrm>
            <a:off x="2176534" y="2924944"/>
            <a:ext cx="1545771"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Caribbean plate </a:t>
            </a:r>
          </a:p>
        </p:txBody>
      </p:sp>
      <p:sp>
        <p:nvSpPr>
          <p:cNvPr id="15" name="Rounded Rectangle 14"/>
          <p:cNvSpPr/>
          <p:nvPr/>
        </p:nvSpPr>
        <p:spPr>
          <a:xfrm>
            <a:off x="1331640" y="3861048"/>
            <a:ext cx="1244757"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Nazca plate</a:t>
            </a:r>
          </a:p>
        </p:txBody>
      </p:sp>
      <p:sp>
        <p:nvSpPr>
          <p:cNvPr id="7" name="Rounded Rectangle 6"/>
          <p:cNvSpPr/>
          <p:nvPr/>
        </p:nvSpPr>
        <p:spPr>
          <a:xfrm>
            <a:off x="1619968" y="1916832"/>
            <a:ext cx="1545771" cy="506117"/>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North American  plate</a:t>
            </a:r>
          </a:p>
        </p:txBody>
      </p:sp>
      <p:sp>
        <p:nvSpPr>
          <p:cNvPr id="5" name="Rounded Rectangle 4"/>
          <p:cNvSpPr/>
          <p:nvPr/>
        </p:nvSpPr>
        <p:spPr>
          <a:xfrm>
            <a:off x="179512" y="3181459"/>
            <a:ext cx="1276942" cy="34422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Pacific plate</a:t>
            </a:r>
          </a:p>
        </p:txBody>
      </p:sp>
      <p:sp>
        <p:nvSpPr>
          <p:cNvPr id="8" name="Rounded Rectangle 7"/>
          <p:cNvSpPr/>
          <p:nvPr/>
        </p:nvSpPr>
        <p:spPr>
          <a:xfrm>
            <a:off x="2771800" y="4013190"/>
            <a:ext cx="1525760" cy="498953"/>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South American plate</a:t>
            </a:r>
          </a:p>
        </p:txBody>
      </p:sp>
      <p:sp>
        <p:nvSpPr>
          <p:cNvPr id="10" name="Rounded Rectangle 9"/>
          <p:cNvSpPr/>
          <p:nvPr/>
        </p:nvSpPr>
        <p:spPr>
          <a:xfrm>
            <a:off x="5856770" y="3098168"/>
            <a:ext cx="1276942" cy="25540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Indian plate</a:t>
            </a:r>
          </a:p>
        </p:txBody>
      </p:sp>
      <p:sp>
        <p:nvSpPr>
          <p:cNvPr id="9" name="Rounded Rectangle 8"/>
          <p:cNvSpPr/>
          <p:nvPr/>
        </p:nvSpPr>
        <p:spPr>
          <a:xfrm>
            <a:off x="4478618" y="3565075"/>
            <a:ext cx="1276942" cy="31061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African plate</a:t>
            </a:r>
          </a:p>
        </p:txBody>
      </p:sp>
      <p:sp>
        <p:nvSpPr>
          <p:cNvPr id="13" name="Rounded Rectangle 12"/>
          <p:cNvSpPr/>
          <p:nvPr/>
        </p:nvSpPr>
        <p:spPr>
          <a:xfrm>
            <a:off x="4465760" y="5373216"/>
            <a:ext cx="1664362" cy="275838"/>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Antarctic plate</a:t>
            </a:r>
          </a:p>
        </p:txBody>
      </p:sp>
      <p:sp>
        <p:nvSpPr>
          <p:cNvPr id="11" name="Rounded Rectangle 10"/>
          <p:cNvSpPr/>
          <p:nvPr/>
        </p:nvSpPr>
        <p:spPr>
          <a:xfrm>
            <a:off x="7294256" y="3960468"/>
            <a:ext cx="1144337"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Australian plate</a:t>
            </a:r>
          </a:p>
        </p:txBody>
      </p:sp>
      <p:sp>
        <p:nvSpPr>
          <p:cNvPr id="12" name="Rounded Rectangle 11"/>
          <p:cNvSpPr/>
          <p:nvPr/>
        </p:nvSpPr>
        <p:spPr>
          <a:xfrm>
            <a:off x="5023310" y="2546493"/>
            <a:ext cx="1108449" cy="551675"/>
          </a:xfrm>
          <a:prstGeom prst="roundRect">
            <a:avLst>
              <a:gd name="adj" fmla="val 43022"/>
            </a:avLst>
          </a:prstGeom>
          <a:solidFill>
            <a:srgbClr val="71518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Arabian plate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75" y="169441"/>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25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376772"/>
            <a:ext cx="8856984" cy="4428492"/>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5" y="116632"/>
            <a:ext cx="5797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09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1902" y="1758482"/>
            <a:ext cx="5265551" cy="3905672"/>
            <a:chOff x="2821902" y="1758482"/>
            <a:chExt cx="5265551" cy="390567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902" y="1758482"/>
              <a:ext cx="4863280" cy="3905672"/>
            </a:xfrm>
            <a:prstGeom prst="rect">
              <a:avLst/>
            </a:prstGeom>
          </p:spPr>
        </p:pic>
        <p:sp>
          <p:nvSpPr>
            <p:cNvPr id="15" name="Left Arrow 14"/>
            <p:cNvSpPr/>
            <p:nvPr/>
          </p:nvSpPr>
          <p:spPr>
            <a:xfrm rot="12809235">
              <a:off x="6249874" y="3565211"/>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695332" y="2675539"/>
            <a:ext cx="5441516" cy="4147167"/>
            <a:chOff x="695332" y="2675539"/>
            <a:chExt cx="5441516" cy="41471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917034"/>
              <a:ext cx="4949224" cy="3905672"/>
            </a:xfrm>
            <a:prstGeom prst="rect">
              <a:avLst/>
            </a:prstGeom>
          </p:spPr>
        </p:pic>
        <p:sp>
          <p:nvSpPr>
            <p:cNvPr id="14" name="Left Arrow 13"/>
            <p:cNvSpPr/>
            <p:nvPr/>
          </p:nvSpPr>
          <p:spPr>
            <a:xfrm rot="2240667">
              <a:off x="695332" y="2675539"/>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6911752" y="1511916"/>
            <a:ext cx="2232248" cy="1446550"/>
          </a:xfrm>
          <a:prstGeom prst="rect">
            <a:avLst/>
          </a:prstGeom>
          <a:noFill/>
        </p:spPr>
        <p:txBody>
          <a:bodyPr wrap="square" rtlCol="0">
            <a:spAutoFit/>
          </a:bodyPr>
          <a:lstStyle/>
          <a:p>
            <a:r>
              <a:rPr lang="en-GB" sz="4400" b="1" dirty="0"/>
              <a:t>Lots of friction!</a:t>
            </a:r>
          </a:p>
        </p:txBody>
      </p:sp>
      <p:sp>
        <p:nvSpPr>
          <p:cNvPr id="6" name="Title 5">
            <a:extLst>
              <a:ext uri="{FF2B5EF4-FFF2-40B4-BE49-F238E27FC236}">
                <a16:creationId xmlns:a16="http://schemas.microsoft.com/office/drawing/2014/main" id="{D178868F-1EBE-4B6D-827B-25E8A1F74127}"/>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11084CEA-AB62-4B69-8202-BF97F6FCF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59" y="251518"/>
            <a:ext cx="8510754" cy="1316850"/>
          </a:xfrm>
          <a:prstGeom prst="rect">
            <a:avLst/>
          </a:prstGeom>
        </p:spPr>
      </p:pic>
    </p:spTree>
    <p:extLst>
      <p:ext uri="{BB962C8B-B14F-4D97-AF65-F5344CB8AC3E}">
        <p14:creationId xmlns:p14="http://schemas.microsoft.com/office/powerpoint/2010/main" val="1302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6 3.7037E-7 L 0.0026 -0.01528 L -0.00417 -0.01181 L -0.00313 -0.02083 L -0.01042 -0.01204 L -0.00729 -0.02292 L -0.01372 -0.01829 L -0.01129 -0.02593 L -0.01841 -0.02083 L -0.01684 -0.03241 L -0.02448 -0.02801 L -0.02292 -0.03889 L -0.02813 -0.02917 L -0.02622 -0.04352 L -0.03299 -0.03449 L -0.0316 -0.04907 L -0.0375 -0.04097 L -0.0375 -0.05 L -0.04358 -0.04722 L -0.04167 -0.05625 L -0.04757 -0.05 L -0.0467 -0.06273 L -0.05434 -0.06088 L -0.06007 -0.06412 L -0.05886 -0.07407 L -0.06424 -0.07083 L -0.06198 -0.07824 L -0.06962 -0.07732 L -0.075 -0.07407 L -0.075 -0.08727 L -0.0783 -0.08333 " pathEditMode="relative" rAng="0" ptsTypes="AAAAAAAAAAAAAAAAAAAAAAAAAAAAAAA">
                                      <p:cBhvr>
                                        <p:cTn id="6" dur="3000" fill="hold"/>
                                        <p:tgtEl>
                                          <p:spTgt spid="3"/>
                                        </p:tgtEl>
                                        <p:attrNameLst>
                                          <p:attrName>ppt_x</p:attrName>
                                          <p:attrName>ppt_y</p:attrName>
                                        </p:attrNameLst>
                                      </p:cBhvr>
                                      <p:rCtr x="-3785" y="-4375"/>
                                    </p:animMotion>
                                  </p:childTnLst>
                                </p:cTn>
                              </p:par>
                              <p:par>
                                <p:cTn id="7" presetID="0" presetClass="path" presetSubtype="0" accel="50000" decel="50000" fill="hold" nodeType="withEffect">
                                  <p:stCondLst>
                                    <p:cond delay="0"/>
                                  </p:stCondLst>
                                  <p:childTnLst>
                                    <p:animMotion origin="layout" path="M -0.08073 -0.06018 L -0.07674 -0.06226 L -0.075 -0.05092 L -0.06736 -0.05463 L -0.06163 -0.0456 L -0.05469 -0.04652 L -0.0559 -0.03842 L -0.0467 -0.03958 L -0.03976 -0.03657 L -0.03889 -0.02824 L -0.03316 -0.03148 L -0.03368 -0.02338 L -0.0283 -0.02338 L -0.01997 -0.01782 L -0.02084 -0.00787 L -0.01736 -0.00162 L -0.00469 -0.0037 L -0.00469 0.00764 L -0.00209 0.00162 L 0.00208 0.00857 L 0.00764 0.00973 L 0.00469 0.02176 L 0.01371 0.01574 " pathEditMode="relative" rAng="0" ptsTypes="AAAAAAAAAAAAAAAAAAAAAAA">
                                      <p:cBhvr>
                                        <p:cTn id="8" dur="3000" fill="hold"/>
                                        <p:tgtEl>
                                          <p:spTgt spid="4"/>
                                        </p:tgtEl>
                                        <p:attrNameLst>
                                          <p:attrName>ppt_x</p:attrName>
                                          <p:attrName>ppt_y</p:attrName>
                                        </p:attrNameLst>
                                      </p:cBhvr>
                                      <p:rCtr x="472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777" y="1844824"/>
            <a:ext cx="4863280" cy="3905672"/>
          </a:xfrm>
          <a:prstGeom prst="rect">
            <a:avLst/>
          </a:prstGeom>
        </p:spPr>
      </p:pic>
      <p:sp>
        <p:nvSpPr>
          <p:cNvPr id="19" name="Left Arrow 18"/>
          <p:cNvSpPr/>
          <p:nvPr/>
        </p:nvSpPr>
        <p:spPr>
          <a:xfrm rot="12809235">
            <a:off x="6510345" y="3667672"/>
            <a:ext cx="1516964" cy="802660"/>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4" y="2403648"/>
            <a:ext cx="4949224" cy="3905672"/>
          </a:xfrm>
          <a:prstGeom prst="rect">
            <a:avLst/>
          </a:prstGeom>
        </p:spPr>
      </p:pic>
      <p:sp>
        <p:nvSpPr>
          <p:cNvPr id="18" name="Left Arrow 17"/>
          <p:cNvSpPr/>
          <p:nvPr/>
        </p:nvSpPr>
        <p:spPr>
          <a:xfrm rot="2240667">
            <a:off x="526709" y="2497071"/>
            <a:ext cx="1521745" cy="805190"/>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66094" y="2801446"/>
            <a:ext cx="2220233" cy="1330937"/>
            <a:chOff x="3066094" y="2801446"/>
            <a:chExt cx="2220233" cy="1330937"/>
          </a:xfrm>
        </p:grpSpPr>
        <p:sp>
          <p:nvSpPr>
            <p:cNvPr id="6" name="TextBox 5"/>
            <p:cNvSpPr txBox="1"/>
            <p:nvPr/>
          </p:nvSpPr>
          <p:spPr>
            <a:xfrm>
              <a:off x="3563888" y="3151329"/>
              <a:ext cx="1606082" cy="646331"/>
            </a:xfrm>
            <a:prstGeom prst="rect">
              <a:avLst/>
            </a:prstGeom>
            <a:noFill/>
          </p:spPr>
          <p:txBody>
            <a:bodyPr wrap="square" rtlCol="0">
              <a:spAutoFit/>
            </a:bodyPr>
            <a:lstStyle/>
            <a:p>
              <a:r>
                <a:rPr lang="en-GB" sz="3600" b="1" dirty="0">
                  <a:solidFill>
                    <a:schemeClr val="bg1"/>
                  </a:solidFill>
                </a:rPr>
                <a:t>Stress</a:t>
              </a:r>
            </a:p>
          </p:txBody>
        </p:sp>
        <p:sp>
          <p:nvSpPr>
            <p:cNvPr id="7" name="Isosceles Triangle 6"/>
            <p:cNvSpPr/>
            <p:nvPr/>
          </p:nvSpPr>
          <p:spPr>
            <a:xfrm rot="9352534">
              <a:off x="3431303" y="2873454"/>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1923736">
              <a:off x="4564047" y="28698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rot="10953555">
              <a:off x="4064340" y="28014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2642968">
              <a:off x="3342866" y="359639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rot="14764426">
              <a:off x="4974748" y="3163700"/>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21205997">
              <a:off x="4193303" y="3690871"/>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580942">
              <a:off x="3827529" y="367325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20271221">
              <a:off x="4564047" y="3701665"/>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rot="19175869">
              <a:off x="4904662" y="3565358"/>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156830">
              <a:off x="3185233" y="327268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FDA01351-7E72-4DD7-B0FD-5DC1E6E70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558" y="328232"/>
            <a:ext cx="8510754" cy="1316850"/>
          </a:xfrm>
          <a:prstGeom prst="rect">
            <a:avLst/>
          </a:prstGeom>
        </p:spPr>
      </p:pic>
    </p:spTree>
    <p:extLst>
      <p:ext uri="{BB962C8B-B14F-4D97-AF65-F5344CB8AC3E}">
        <p14:creationId xmlns:p14="http://schemas.microsoft.com/office/powerpoint/2010/main" val="19343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1000"/>
                                  </p:stCondLst>
                                  <p:childTnLst>
                                    <p:animRot by="120000">
                                      <p:cBhvr>
                                        <p:cTn id="6" dur="120" fill="hold">
                                          <p:stCondLst>
                                            <p:cond delay="0"/>
                                          </p:stCondLst>
                                        </p:cTn>
                                        <p:tgtEl>
                                          <p:spTgt spid="18"/>
                                        </p:tgtEl>
                                        <p:attrNameLst>
                                          <p:attrName>r</p:attrName>
                                        </p:attrNameLst>
                                      </p:cBhvr>
                                    </p:animRot>
                                    <p:animRot by="-240000">
                                      <p:cBhvr>
                                        <p:cTn id="7" dur="240" fill="hold">
                                          <p:stCondLst>
                                            <p:cond delay="240"/>
                                          </p:stCondLst>
                                        </p:cTn>
                                        <p:tgtEl>
                                          <p:spTgt spid="18"/>
                                        </p:tgtEl>
                                        <p:attrNameLst>
                                          <p:attrName>r</p:attrName>
                                        </p:attrNameLst>
                                      </p:cBhvr>
                                    </p:animRot>
                                    <p:animRot by="240000">
                                      <p:cBhvr>
                                        <p:cTn id="8" dur="240" fill="hold">
                                          <p:stCondLst>
                                            <p:cond delay="480"/>
                                          </p:stCondLst>
                                        </p:cTn>
                                        <p:tgtEl>
                                          <p:spTgt spid="18"/>
                                        </p:tgtEl>
                                        <p:attrNameLst>
                                          <p:attrName>r</p:attrName>
                                        </p:attrNameLst>
                                      </p:cBhvr>
                                    </p:animRot>
                                    <p:animRot by="-240000">
                                      <p:cBhvr>
                                        <p:cTn id="9" dur="240" fill="hold">
                                          <p:stCondLst>
                                            <p:cond delay="720"/>
                                          </p:stCondLst>
                                        </p:cTn>
                                        <p:tgtEl>
                                          <p:spTgt spid="18"/>
                                        </p:tgtEl>
                                        <p:attrNameLst>
                                          <p:attrName>r</p:attrName>
                                        </p:attrNameLst>
                                      </p:cBhvr>
                                    </p:animRot>
                                    <p:animRot by="120000">
                                      <p:cBhvr>
                                        <p:cTn id="10" dur="240" fill="hold">
                                          <p:stCondLst>
                                            <p:cond delay="960"/>
                                          </p:stCondLst>
                                        </p:cTn>
                                        <p:tgtEl>
                                          <p:spTgt spid="18"/>
                                        </p:tgtEl>
                                        <p:attrNameLst>
                                          <p:attrName>r</p:attrName>
                                        </p:attrNameLst>
                                      </p:cBhvr>
                                    </p:animRot>
                                  </p:childTnLst>
                                </p:cTn>
                              </p:par>
                              <p:par>
                                <p:cTn id="11" presetID="32" presetClass="emph" presetSubtype="0" fill="hold" grpId="0" nodeType="withEffect">
                                  <p:stCondLst>
                                    <p:cond delay="1000"/>
                                  </p:stCondLst>
                                  <p:childTnLst>
                                    <p:animRot by="120000">
                                      <p:cBhvr>
                                        <p:cTn id="12" dur="120" fill="hold">
                                          <p:stCondLst>
                                            <p:cond delay="0"/>
                                          </p:stCondLst>
                                        </p:cTn>
                                        <p:tgtEl>
                                          <p:spTgt spid="19"/>
                                        </p:tgtEl>
                                        <p:attrNameLst>
                                          <p:attrName>r</p:attrName>
                                        </p:attrNameLst>
                                      </p:cBhvr>
                                    </p:animRot>
                                    <p:animRot by="-240000">
                                      <p:cBhvr>
                                        <p:cTn id="13" dur="240" fill="hold">
                                          <p:stCondLst>
                                            <p:cond delay="240"/>
                                          </p:stCondLst>
                                        </p:cTn>
                                        <p:tgtEl>
                                          <p:spTgt spid="19"/>
                                        </p:tgtEl>
                                        <p:attrNameLst>
                                          <p:attrName>r</p:attrName>
                                        </p:attrNameLst>
                                      </p:cBhvr>
                                    </p:animRot>
                                    <p:animRot by="240000">
                                      <p:cBhvr>
                                        <p:cTn id="14" dur="240" fill="hold">
                                          <p:stCondLst>
                                            <p:cond delay="480"/>
                                          </p:stCondLst>
                                        </p:cTn>
                                        <p:tgtEl>
                                          <p:spTgt spid="19"/>
                                        </p:tgtEl>
                                        <p:attrNameLst>
                                          <p:attrName>r</p:attrName>
                                        </p:attrNameLst>
                                      </p:cBhvr>
                                    </p:animRot>
                                    <p:animRot by="-240000">
                                      <p:cBhvr>
                                        <p:cTn id="15" dur="240" fill="hold">
                                          <p:stCondLst>
                                            <p:cond delay="720"/>
                                          </p:stCondLst>
                                        </p:cTn>
                                        <p:tgtEl>
                                          <p:spTgt spid="19"/>
                                        </p:tgtEl>
                                        <p:attrNameLst>
                                          <p:attrName>r</p:attrName>
                                        </p:attrNameLst>
                                      </p:cBhvr>
                                    </p:animRot>
                                    <p:animRot by="120000">
                                      <p:cBhvr>
                                        <p:cTn id="16" dur="240" fill="hold">
                                          <p:stCondLst>
                                            <p:cond delay="960"/>
                                          </p:stCondLst>
                                        </p:cTn>
                                        <p:tgtEl>
                                          <p:spTgt spid="19"/>
                                        </p:tgtEl>
                                        <p:attrNameLst>
                                          <p:attrName>r</p:attrName>
                                        </p:attrNameLst>
                                      </p:cBhvr>
                                    </p:animRot>
                                  </p:childTnLst>
                                </p:cTn>
                              </p:par>
                            </p:childTnLst>
                          </p:cTn>
                        </p:par>
                        <p:par>
                          <p:cTn id="17" fill="hold">
                            <p:stCondLst>
                              <p:cond delay="2200"/>
                            </p:stCondLst>
                            <p:childTnLst>
                              <p:par>
                                <p:cTn id="18" presetID="32" presetClass="emph" presetSubtype="0" fill="hold" grpId="1" nodeType="afterEffect">
                                  <p:stCondLst>
                                    <p:cond delay="0"/>
                                  </p:stCondLst>
                                  <p:childTnLst>
                                    <p:animRot by="120000">
                                      <p:cBhvr>
                                        <p:cTn id="19" dur="100" fill="hold">
                                          <p:stCondLst>
                                            <p:cond delay="0"/>
                                          </p:stCondLst>
                                        </p:cTn>
                                        <p:tgtEl>
                                          <p:spTgt spid="18"/>
                                        </p:tgtEl>
                                        <p:attrNameLst>
                                          <p:attrName>r</p:attrName>
                                        </p:attrNameLst>
                                      </p:cBhvr>
                                    </p:animRot>
                                    <p:animRot by="-240000">
                                      <p:cBhvr>
                                        <p:cTn id="20" dur="200" fill="hold">
                                          <p:stCondLst>
                                            <p:cond delay="200"/>
                                          </p:stCondLst>
                                        </p:cTn>
                                        <p:tgtEl>
                                          <p:spTgt spid="18"/>
                                        </p:tgtEl>
                                        <p:attrNameLst>
                                          <p:attrName>r</p:attrName>
                                        </p:attrNameLst>
                                      </p:cBhvr>
                                    </p:animRot>
                                    <p:animRot by="240000">
                                      <p:cBhvr>
                                        <p:cTn id="21" dur="200" fill="hold">
                                          <p:stCondLst>
                                            <p:cond delay="400"/>
                                          </p:stCondLst>
                                        </p:cTn>
                                        <p:tgtEl>
                                          <p:spTgt spid="18"/>
                                        </p:tgtEl>
                                        <p:attrNameLst>
                                          <p:attrName>r</p:attrName>
                                        </p:attrNameLst>
                                      </p:cBhvr>
                                    </p:animRot>
                                    <p:animRot by="-240000">
                                      <p:cBhvr>
                                        <p:cTn id="22" dur="200" fill="hold">
                                          <p:stCondLst>
                                            <p:cond delay="600"/>
                                          </p:stCondLst>
                                        </p:cTn>
                                        <p:tgtEl>
                                          <p:spTgt spid="18"/>
                                        </p:tgtEl>
                                        <p:attrNameLst>
                                          <p:attrName>r</p:attrName>
                                        </p:attrNameLst>
                                      </p:cBhvr>
                                    </p:animRot>
                                    <p:animRot by="120000">
                                      <p:cBhvr>
                                        <p:cTn id="23" dur="200" fill="hold">
                                          <p:stCondLst>
                                            <p:cond delay="800"/>
                                          </p:stCondLst>
                                        </p:cTn>
                                        <p:tgtEl>
                                          <p:spTgt spid="18"/>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par>
                          <p:cTn id="30" fill="hold">
                            <p:stCondLst>
                              <p:cond delay="3200"/>
                            </p:stCondLst>
                            <p:childTnLst>
                              <p:par>
                                <p:cTn id="31" presetID="32" presetClass="emph" presetSubtype="0" fill="hold" grpId="2"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32" presetClass="emph" presetSubtype="0" fill="hold" grpId="2" nodeType="withEffect">
                                  <p:stCondLst>
                                    <p:cond delay="0"/>
                                  </p:stCondLst>
                                  <p:childTnLst>
                                    <p:animRot by="120000">
                                      <p:cBhvr>
                                        <p:cTn id="38" dur="100" fill="hold">
                                          <p:stCondLst>
                                            <p:cond delay="0"/>
                                          </p:stCondLst>
                                        </p:cTn>
                                        <p:tgtEl>
                                          <p:spTgt spid="19"/>
                                        </p:tgtEl>
                                        <p:attrNameLst>
                                          <p:attrName>r</p:attrName>
                                        </p:attrNameLst>
                                      </p:cBhvr>
                                    </p:animRot>
                                    <p:animRot by="-240000">
                                      <p:cBhvr>
                                        <p:cTn id="39" dur="200" fill="hold">
                                          <p:stCondLst>
                                            <p:cond delay="200"/>
                                          </p:stCondLst>
                                        </p:cTn>
                                        <p:tgtEl>
                                          <p:spTgt spid="19"/>
                                        </p:tgtEl>
                                        <p:attrNameLst>
                                          <p:attrName>r</p:attrName>
                                        </p:attrNameLst>
                                      </p:cBhvr>
                                    </p:animRot>
                                    <p:animRot by="240000">
                                      <p:cBhvr>
                                        <p:cTn id="40" dur="200" fill="hold">
                                          <p:stCondLst>
                                            <p:cond delay="400"/>
                                          </p:stCondLst>
                                        </p:cTn>
                                        <p:tgtEl>
                                          <p:spTgt spid="19"/>
                                        </p:tgtEl>
                                        <p:attrNameLst>
                                          <p:attrName>r</p:attrName>
                                        </p:attrNameLst>
                                      </p:cBhvr>
                                    </p:animRot>
                                    <p:animRot by="-240000">
                                      <p:cBhvr>
                                        <p:cTn id="41" dur="200" fill="hold">
                                          <p:stCondLst>
                                            <p:cond delay="600"/>
                                          </p:stCondLst>
                                        </p:cTn>
                                        <p:tgtEl>
                                          <p:spTgt spid="19"/>
                                        </p:tgtEl>
                                        <p:attrNameLst>
                                          <p:attrName>r</p:attrName>
                                        </p:attrNameLst>
                                      </p:cBhvr>
                                    </p:animRot>
                                    <p:animRot by="120000">
                                      <p:cBhvr>
                                        <p:cTn id="42" dur="200" fill="hold">
                                          <p:stCondLst>
                                            <p:cond delay="800"/>
                                          </p:stCondLst>
                                        </p:cTn>
                                        <p:tgtEl>
                                          <p:spTgt spid="19"/>
                                        </p:tgtEl>
                                        <p:attrNameLst>
                                          <p:attrName>r</p:attrName>
                                        </p:attrNameLst>
                                      </p:cBhvr>
                                    </p:animRot>
                                  </p:childTnLst>
                                </p:cTn>
                              </p:par>
                            </p:childTnLst>
                          </p:cTn>
                        </p:par>
                        <p:par>
                          <p:cTn id="43" fill="hold">
                            <p:stCondLst>
                              <p:cond delay="4200"/>
                            </p:stCondLst>
                            <p:childTnLst>
                              <p:par>
                                <p:cTn id="44" presetID="32" presetClass="emph" presetSubtype="0" fill="hold" grpId="3" nodeType="afterEffect">
                                  <p:stCondLst>
                                    <p:cond delay="0"/>
                                  </p:stCondLst>
                                  <p:childTnLst>
                                    <p:animRot by="120000">
                                      <p:cBhvr>
                                        <p:cTn id="45" dur="100" fill="hold">
                                          <p:stCondLst>
                                            <p:cond delay="0"/>
                                          </p:stCondLst>
                                        </p:cTn>
                                        <p:tgtEl>
                                          <p:spTgt spid="18"/>
                                        </p:tgtEl>
                                        <p:attrNameLst>
                                          <p:attrName>r</p:attrName>
                                        </p:attrNameLst>
                                      </p:cBhvr>
                                    </p:animRot>
                                    <p:animRot by="-240000">
                                      <p:cBhvr>
                                        <p:cTn id="46" dur="200" fill="hold">
                                          <p:stCondLst>
                                            <p:cond delay="200"/>
                                          </p:stCondLst>
                                        </p:cTn>
                                        <p:tgtEl>
                                          <p:spTgt spid="18"/>
                                        </p:tgtEl>
                                        <p:attrNameLst>
                                          <p:attrName>r</p:attrName>
                                        </p:attrNameLst>
                                      </p:cBhvr>
                                    </p:animRot>
                                    <p:animRot by="240000">
                                      <p:cBhvr>
                                        <p:cTn id="47" dur="200" fill="hold">
                                          <p:stCondLst>
                                            <p:cond delay="400"/>
                                          </p:stCondLst>
                                        </p:cTn>
                                        <p:tgtEl>
                                          <p:spTgt spid="18"/>
                                        </p:tgtEl>
                                        <p:attrNameLst>
                                          <p:attrName>r</p:attrName>
                                        </p:attrNameLst>
                                      </p:cBhvr>
                                    </p:animRot>
                                    <p:animRot by="-240000">
                                      <p:cBhvr>
                                        <p:cTn id="48" dur="200" fill="hold">
                                          <p:stCondLst>
                                            <p:cond delay="600"/>
                                          </p:stCondLst>
                                        </p:cTn>
                                        <p:tgtEl>
                                          <p:spTgt spid="18"/>
                                        </p:tgtEl>
                                        <p:attrNameLst>
                                          <p:attrName>r</p:attrName>
                                        </p:attrNameLst>
                                      </p:cBhvr>
                                    </p:animRot>
                                    <p:animRot by="120000">
                                      <p:cBhvr>
                                        <p:cTn id="49" dur="200" fill="hold">
                                          <p:stCondLst>
                                            <p:cond delay="800"/>
                                          </p:stCondLst>
                                        </p:cTn>
                                        <p:tgtEl>
                                          <p:spTgt spid="18"/>
                                        </p:tgtEl>
                                        <p:attrNameLst>
                                          <p:attrName>r</p:attrName>
                                        </p:attrNameLst>
                                      </p:cBhvr>
                                    </p:animRot>
                                  </p:childTnLst>
                                </p:cTn>
                              </p:par>
                              <p:par>
                                <p:cTn id="50" presetID="32" presetClass="emph" presetSubtype="0" fill="hold" grpId="3" nodeType="withEffect">
                                  <p:stCondLst>
                                    <p:cond delay="0"/>
                                  </p:stCondLst>
                                  <p:childTnLst>
                                    <p:animRot by="120000">
                                      <p:cBhvr>
                                        <p:cTn id="51" dur="100" fill="hold">
                                          <p:stCondLst>
                                            <p:cond delay="0"/>
                                          </p:stCondLst>
                                        </p:cTn>
                                        <p:tgtEl>
                                          <p:spTgt spid="19"/>
                                        </p:tgtEl>
                                        <p:attrNameLst>
                                          <p:attrName>r</p:attrName>
                                        </p:attrNameLst>
                                      </p:cBhvr>
                                    </p:animRot>
                                    <p:animRot by="-240000">
                                      <p:cBhvr>
                                        <p:cTn id="52" dur="200" fill="hold">
                                          <p:stCondLst>
                                            <p:cond delay="200"/>
                                          </p:stCondLst>
                                        </p:cTn>
                                        <p:tgtEl>
                                          <p:spTgt spid="19"/>
                                        </p:tgtEl>
                                        <p:attrNameLst>
                                          <p:attrName>r</p:attrName>
                                        </p:attrNameLst>
                                      </p:cBhvr>
                                    </p:animRot>
                                    <p:animRot by="240000">
                                      <p:cBhvr>
                                        <p:cTn id="53" dur="200" fill="hold">
                                          <p:stCondLst>
                                            <p:cond delay="400"/>
                                          </p:stCondLst>
                                        </p:cTn>
                                        <p:tgtEl>
                                          <p:spTgt spid="19"/>
                                        </p:tgtEl>
                                        <p:attrNameLst>
                                          <p:attrName>r</p:attrName>
                                        </p:attrNameLst>
                                      </p:cBhvr>
                                    </p:animRot>
                                    <p:animRot by="-240000">
                                      <p:cBhvr>
                                        <p:cTn id="54" dur="200" fill="hold">
                                          <p:stCondLst>
                                            <p:cond delay="600"/>
                                          </p:stCondLst>
                                        </p:cTn>
                                        <p:tgtEl>
                                          <p:spTgt spid="19"/>
                                        </p:tgtEl>
                                        <p:attrNameLst>
                                          <p:attrName>r</p:attrName>
                                        </p:attrNameLst>
                                      </p:cBhvr>
                                    </p:animRot>
                                    <p:animRot by="120000">
                                      <p:cBhvr>
                                        <p:cTn id="55" dur="200" fill="hold">
                                          <p:stCondLst>
                                            <p:cond delay="800"/>
                                          </p:stCondLst>
                                        </p:cTn>
                                        <p:tgtEl>
                                          <p:spTgt spid="19"/>
                                        </p:tgtEl>
                                        <p:attrNameLst>
                                          <p:attrName>r</p:attrName>
                                        </p:attrNameLst>
                                      </p:cBhvr>
                                    </p:animRot>
                                  </p:childTnLst>
                                </p:cTn>
                              </p:par>
                              <p:par>
                                <p:cTn id="56" presetID="6" presetClass="emph" presetSubtype="0" fill="hold" nodeType="withEffect">
                                  <p:stCondLst>
                                    <p:cond delay="0"/>
                                  </p:stCondLst>
                                  <p:childTnLst>
                                    <p:animScale>
                                      <p:cBhvr>
                                        <p:cTn id="57" dur="21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9" grpId="3" animBg="1"/>
      <p:bldP spid="18" grpId="0" animBg="1"/>
      <p:bldP spid="18" grpId="1" animBg="1"/>
      <p:bldP spid="18" grpId="2" animBg="1"/>
      <p:bldP spid="18"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844822"/>
            <a:ext cx="4863280" cy="3905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61" y="2396304"/>
            <a:ext cx="4949224" cy="39056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0064"/>
            <a:ext cx="1558153" cy="1558153"/>
          </a:xfrm>
          <a:prstGeom prst="rect">
            <a:avLst/>
          </a:prstGeom>
        </p:spPr>
      </p:pic>
      <p:sp>
        <p:nvSpPr>
          <p:cNvPr id="10" name="Left Arrow 9"/>
          <p:cNvSpPr/>
          <p:nvPr/>
        </p:nvSpPr>
        <p:spPr>
          <a:xfrm rot="2240667">
            <a:off x="119487" y="2285170"/>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12809235">
            <a:off x="6631940" y="3743556"/>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5271DAD-70EA-4352-87FC-186B8F20C133}"/>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3E3CA750-7C84-4D7A-8A1E-962B0DF42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528" y="274638"/>
            <a:ext cx="8510754" cy="1316850"/>
          </a:xfrm>
          <a:prstGeom prst="rect">
            <a:avLst/>
          </a:prstGeom>
        </p:spPr>
      </p:pic>
    </p:spTree>
    <p:extLst>
      <p:ext uri="{BB962C8B-B14F-4D97-AF65-F5344CB8AC3E}">
        <p14:creationId xmlns:p14="http://schemas.microsoft.com/office/powerpoint/2010/main" val="79201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000"/>
                                  </p:stCondLst>
                                  <p:childTnLst>
                                    <p:animMotion origin="layout" path="M 3.05556E-6 3.33333E-6 L -0.06841 -0.06412 " pathEditMode="relative" rAng="0" ptsTypes="AA">
                                      <p:cBhvr>
                                        <p:cTn id="6" dur="300" fill="hold"/>
                                        <p:tgtEl>
                                          <p:spTgt spid="12"/>
                                        </p:tgtEl>
                                        <p:attrNameLst>
                                          <p:attrName>ppt_x</p:attrName>
                                          <p:attrName>ppt_y</p:attrName>
                                        </p:attrNameLst>
                                      </p:cBhvr>
                                      <p:rCtr x="-3420" y="-3218"/>
                                    </p:animMotion>
                                  </p:childTnLst>
                                </p:cTn>
                              </p:par>
                              <p:par>
                                <p:cTn id="7" presetID="42" presetClass="path" presetSubtype="0" accel="50000" decel="50000" fill="hold" nodeType="withEffect">
                                  <p:stCondLst>
                                    <p:cond delay="1000"/>
                                  </p:stCondLst>
                                  <p:childTnLst>
                                    <p:animMotion origin="layout" path="M 1.38889E-6 -3.7037E-6 L 0.08264 0.06181 " pathEditMode="relative" rAng="0" ptsTypes="AA">
                                      <p:cBhvr>
                                        <p:cTn id="8" dur="300" fill="hold"/>
                                        <p:tgtEl>
                                          <p:spTgt spid="13"/>
                                        </p:tgtEl>
                                        <p:attrNameLst>
                                          <p:attrName>ppt_x</p:attrName>
                                          <p:attrName>ppt_y</p:attrName>
                                        </p:attrNameLst>
                                      </p:cBhvr>
                                      <p:rCtr x="4132" y="3079"/>
                                    </p:animMotion>
                                  </p:childTnLst>
                                </p:cTn>
                              </p:par>
                            </p:childTnLst>
                          </p:cTn>
                        </p:par>
                        <p:par>
                          <p:cTn id="9" fill="hold">
                            <p:stCondLst>
                              <p:cond delay="13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300"/>
                            </p:stCondLst>
                            <p:childTnLst>
                              <p:par>
                                <p:cTn id="13" presetID="26" presetClass="emph" presetSubtype="0" fill="hold" nodeType="after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18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2300"/>
                            </p:stCondLst>
                            <p:childTnLst>
                              <p:par>
                                <p:cTn id="21" presetID="26" presetClass="emph" presetSubtype="0" fill="hold" nodeType="after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2800"/>
                            </p:stCondLst>
                            <p:childTnLst>
                              <p:par>
                                <p:cTn id="25" presetID="26" presetClass="emph" presetSubtype="0" fill="hold" nodeType="afterEffect">
                                  <p:stCondLst>
                                    <p:cond delay="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par>
                          <p:cTn id="28" fill="hold">
                            <p:stCondLst>
                              <p:cond delay="3300"/>
                            </p:stCondLst>
                            <p:childTnLst>
                              <p:par>
                                <p:cTn id="29" presetID="26" presetClass="emph" presetSubtype="0" fill="hold"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3800"/>
                            </p:stCondLst>
                            <p:childTnLst>
                              <p:par>
                                <p:cTn id="33" presetID="26" presetClass="emph" presetSubtype="0" fill="hold" nodeType="after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par>
                          <p:cTn id="36" fill="hold">
                            <p:stCondLst>
                              <p:cond delay="4300"/>
                            </p:stCondLst>
                            <p:childTnLst>
                              <p:par>
                                <p:cTn id="37" presetID="26" presetClass="emph" presetSubtype="0" fill="hold" nodeType="after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cTn>
                              </p:par>
                            </p:childTnLst>
                          </p:cTn>
                        </p:par>
                        <p:par>
                          <p:cTn id="40" fill="hold">
                            <p:stCondLst>
                              <p:cond delay="4800"/>
                            </p:stCondLst>
                            <p:childTnLst>
                              <p:par>
                                <p:cTn id="41" presetID="26" presetClass="emph" presetSubtype="0" fill="hold" nodeType="afterEffect">
                                  <p:stCondLst>
                                    <p:cond delay="0"/>
                                  </p:stCondLst>
                                  <p:childTnLst>
                                    <p:animEffect transition="out" filter="fade">
                                      <p:cBhvr>
                                        <p:cTn id="42" dur="500" tmFilter="0, 0; .2, .5; .8, .5; 1, 0"/>
                                        <p:tgtEl>
                                          <p:spTgt spid="3"/>
                                        </p:tgtEl>
                                      </p:cBhvr>
                                    </p:animEffect>
                                    <p:animScale>
                                      <p:cBhvr>
                                        <p:cTn id="4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2776"/>
            <a:ext cx="8064896" cy="5343968"/>
          </a:xfrm>
          <a:prstGeom prst="rect">
            <a:avLst/>
          </a:prstGeom>
        </p:spPr>
      </p:pic>
      <p:sp>
        <p:nvSpPr>
          <p:cNvPr id="5" name="TextBox 4"/>
          <p:cNvSpPr txBox="1"/>
          <p:nvPr/>
        </p:nvSpPr>
        <p:spPr>
          <a:xfrm>
            <a:off x="6516216" y="1772816"/>
            <a:ext cx="2520280" cy="707886"/>
          </a:xfrm>
          <a:prstGeom prst="rect">
            <a:avLst/>
          </a:prstGeom>
          <a:noFill/>
          <a:effectLst/>
        </p:spPr>
        <p:txBody>
          <a:bodyPr wrap="square" rtlCol="0">
            <a:spAutoFit/>
          </a:bodyPr>
          <a:lstStyle/>
          <a:p>
            <a:r>
              <a:rPr lang="en-GB" sz="4000" b="1" dirty="0">
                <a:solidFill>
                  <a:srgbClr val="2BB8C9"/>
                </a:solidFill>
                <a:effectLst/>
              </a:rPr>
              <a:t>Epicentre</a:t>
            </a:r>
          </a:p>
        </p:txBody>
      </p:sp>
      <p:sp>
        <p:nvSpPr>
          <p:cNvPr id="6" name="TextBox 5"/>
          <p:cNvSpPr txBox="1"/>
          <p:nvPr/>
        </p:nvSpPr>
        <p:spPr>
          <a:xfrm>
            <a:off x="5385961" y="4984521"/>
            <a:ext cx="2520280" cy="707886"/>
          </a:xfrm>
          <a:prstGeom prst="rect">
            <a:avLst/>
          </a:prstGeom>
          <a:noFill/>
          <a:effectLst/>
        </p:spPr>
        <p:txBody>
          <a:bodyPr wrap="square" rtlCol="0">
            <a:spAutoFit/>
          </a:bodyPr>
          <a:lstStyle/>
          <a:p>
            <a:r>
              <a:rPr lang="en-GB" sz="4000" b="1" dirty="0">
                <a:solidFill>
                  <a:srgbClr val="2BB8C9"/>
                </a:solidFill>
              </a:rPr>
              <a:t>Focus</a:t>
            </a:r>
          </a:p>
        </p:txBody>
      </p:sp>
      <p:cxnSp>
        <p:nvCxnSpPr>
          <p:cNvPr id="7" name="Straight Arrow Connector 6"/>
          <p:cNvCxnSpPr/>
          <p:nvPr/>
        </p:nvCxnSpPr>
        <p:spPr>
          <a:xfrm flipH="1">
            <a:off x="6156176" y="2372851"/>
            <a:ext cx="1137998" cy="1056149"/>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14053" y="4084760"/>
            <a:ext cx="1" cy="1061331"/>
          </a:xfrm>
          <a:prstGeom prst="straightConnector1">
            <a:avLst/>
          </a:prstGeom>
          <a:ln w="635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AD61E63-CD45-4782-8AB1-559DAE64BD29}"/>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117F98AA-BDC9-43B7-9AFA-2F930050F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6" y="281715"/>
            <a:ext cx="8510754" cy="1316850"/>
          </a:xfrm>
          <a:prstGeom prst="rect">
            <a:avLst/>
          </a:prstGeom>
        </p:spPr>
      </p:pic>
    </p:spTree>
    <p:extLst>
      <p:ext uri="{BB962C8B-B14F-4D97-AF65-F5344CB8AC3E}">
        <p14:creationId xmlns:p14="http://schemas.microsoft.com/office/powerpoint/2010/main" val="1322154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3219</TotalTime>
  <Words>3674</Words>
  <Application>Microsoft Office PowerPoint</Application>
  <PresentationFormat>On-screen Show (4:3)</PresentationFormat>
  <Paragraphs>359</Paragraphs>
  <Slides>36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112</cp:revision>
  <dcterms:created xsi:type="dcterms:W3CDTF">2018-01-18T10:14:54Z</dcterms:created>
  <dcterms:modified xsi:type="dcterms:W3CDTF">2025-03-10T14:31:17Z</dcterms:modified>
</cp:coreProperties>
</file>