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73" r:id="rId4"/>
    <p:sldId id="275" r:id="rId5"/>
    <p:sldId id="264" r:id="rId6"/>
    <p:sldId id="265" r:id="rId7"/>
    <p:sldId id="266" r:id="rId8"/>
    <p:sldId id="267" r:id="rId9"/>
    <p:sldId id="269" r:id="rId10"/>
    <p:sldId id="268" r:id="rId11"/>
    <p:sldId id="270" r:id="rId12"/>
    <p:sldId id="258" r:id="rId13"/>
    <p:sldId id="263" r:id="rId14"/>
    <p:sldId id="262" r:id="rId15"/>
    <p:sldId id="271" r:id="rId16"/>
    <p:sldId id="260" r:id="rId17"/>
    <p:sldId id="272"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28" autoAdjust="0"/>
    <p:restoredTop sz="77397" autoAdjust="0"/>
  </p:normalViewPr>
  <p:slideViewPr>
    <p:cSldViewPr>
      <p:cViewPr varScale="1">
        <p:scale>
          <a:sx n="86" d="100"/>
          <a:sy n="86" d="100"/>
        </p:scale>
        <p:origin x="19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436F8-C0AF-4327-AE2A-02EDE25C8187}" type="datetimeFigureOut">
              <a:rPr lang="en-GB" smtClean="0"/>
              <a:t>10/03/2025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B7A1A-4D09-4F4C-9D71-C0CF2DD328F1}" type="slidenum">
              <a:rPr lang="en-GB" smtClean="0"/>
              <a:t>‹#›</a:t>
            </a:fld>
            <a:endParaRPr lang="en-GB"/>
          </a:p>
        </p:txBody>
      </p:sp>
    </p:spTree>
    <p:extLst>
      <p:ext uri="{BB962C8B-B14F-4D97-AF65-F5344CB8AC3E}">
        <p14:creationId xmlns:p14="http://schemas.microsoft.com/office/powerpoint/2010/main" val="18380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Teacher and presenter guidance</a:t>
            </a:r>
          </a:p>
          <a:p>
            <a:pPr marL="0" indent="0">
              <a:buNone/>
            </a:pPr>
            <a:endParaRPr lang="en-GB" sz="1200" b="1" dirty="0"/>
          </a:p>
          <a:p>
            <a:pPr marL="0" indent="0">
              <a:buNone/>
            </a:pPr>
            <a:r>
              <a:rPr lang="en-GB" sz="1200" b="0" dirty="0"/>
              <a:t>This</a:t>
            </a:r>
            <a:r>
              <a:rPr lang="en-GB" sz="1200" b="0" baseline="0" dirty="0"/>
              <a:t> p</a:t>
            </a:r>
            <a:r>
              <a:rPr lang="en-GB" sz="1200" b="0" dirty="0"/>
              <a:t>resentation</a:t>
            </a:r>
            <a:r>
              <a:rPr lang="en-GB" sz="1200" b="0" baseline="0" dirty="0"/>
              <a:t> is broken down into 5 main sections with the final section being an activity idea.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a:p>
          <a:p>
            <a:pPr marL="0" indent="0">
              <a:buNone/>
            </a:pPr>
            <a:r>
              <a:rPr lang="en-GB" sz="1200" b="0" baseline="0" dirty="0"/>
              <a:t>Factsheet and activity sheet on fossils suitable for KS2 pupils available at www.geolsoc.org.uk/factsheets</a:t>
            </a:r>
          </a:p>
          <a:p>
            <a:endParaRPr lang="en-GB" dirty="0"/>
          </a:p>
          <a:p>
            <a:pPr marL="228600" indent="-228600">
              <a:buAutoNum type="arabicPeriod"/>
            </a:pPr>
            <a:r>
              <a:rPr lang="en-GB" b="1" dirty="0"/>
              <a:t>What is a fossil?</a:t>
            </a:r>
          </a:p>
          <a:p>
            <a:pPr marL="171450" indent="-171450">
              <a:buFontTx/>
              <a:buChar char="-"/>
            </a:pPr>
            <a:r>
              <a:rPr lang="en-GB" dirty="0"/>
              <a:t>Fossils</a:t>
            </a:r>
            <a:r>
              <a:rPr lang="en-GB" baseline="0" dirty="0"/>
              <a:t> and palaeontologists</a:t>
            </a:r>
          </a:p>
          <a:p>
            <a:pPr marL="171450" indent="-171450">
              <a:buFontTx/>
              <a:buChar char="-"/>
            </a:pPr>
            <a:r>
              <a:rPr lang="en-GB" baseline="0" dirty="0"/>
              <a:t>Trace fossils</a:t>
            </a:r>
          </a:p>
          <a:p>
            <a:pPr marL="171450" indent="-171450">
              <a:buFontTx/>
              <a:buChar char="-"/>
            </a:pPr>
            <a:r>
              <a:rPr lang="en-GB" baseline="0" dirty="0"/>
              <a:t>Moulds and casts</a:t>
            </a:r>
          </a:p>
          <a:p>
            <a:pPr marL="0" indent="0">
              <a:buFontTx/>
              <a:buNone/>
            </a:pPr>
            <a:r>
              <a:rPr lang="en-GB" b="1" baseline="0" dirty="0"/>
              <a:t>2.  </a:t>
            </a:r>
            <a:r>
              <a:rPr lang="en-GB" b="1" dirty="0"/>
              <a:t>How are fossils formed?</a:t>
            </a:r>
          </a:p>
          <a:p>
            <a:pPr marL="171450" indent="-171450">
              <a:buFontTx/>
              <a:buChar char="-"/>
            </a:pPr>
            <a:r>
              <a:rPr lang="en-GB" dirty="0"/>
              <a:t>Burial</a:t>
            </a:r>
            <a:r>
              <a:rPr lang="en-GB" baseline="0" dirty="0"/>
              <a:t> in soft sediment (most common way of forming fossils)</a:t>
            </a:r>
          </a:p>
          <a:p>
            <a:pPr marL="171450" indent="-171450">
              <a:buFontTx/>
              <a:buChar char="-"/>
            </a:pPr>
            <a:r>
              <a:rPr lang="en-GB" baseline="0" dirty="0"/>
              <a:t>Amber</a:t>
            </a:r>
          </a:p>
          <a:p>
            <a:pPr marL="171450" indent="-171450">
              <a:buFontTx/>
              <a:buChar char="-"/>
            </a:pPr>
            <a:r>
              <a:rPr lang="en-GB" baseline="0" dirty="0" err="1"/>
              <a:t>Tarpits</a:t>
            </a:r>
            <a:endParaRPr lang="en-GB" baseline="0" dirty="0"/>
          </a:p>
          <a:p>
            <a:pPr marL="171450" indent="-171450">
              <a:buFontTx/>
              <a:buChar char="-"/>
            </a:pPr>
            <a:r>
              <a:rPr lang="en-GB" baseline="0" dirty="0"/>
              <a:t>Freezing</a:t>
            </a:r>
          </a:p>
          <a:p>
            <a:pPr marL="0" indent="0">
              <a:buFontTx/>
              <a:buNone/>
            </a:pPr>
            <a:r>
              <a:rPr lang="en-GB" b="1" baseline="0" dirty="0"/>
              <a:t>3. Exceptional </a:t>
            </a:r>
            <a:r>
              <a:rPr lang="en-GB" b="1" baseline="0" dirty="0" err="1"/>
              <a:t>preervation</a:t>
            </a:r>
            <a:r>
              <a:rPr lang="en-GB" b="1" baseline="0" dirty="0"/>
              <a:t> and fossil colours</a:t>
            </a:r>
          </a:p>
          <a:p>
            <a:pPr marL="0" indent="0">
              <a:buFontTx/>
              <a:buNone/>
            </a:pPr>
            <a:r>
              <a:rPr lang="en-GB" b="1" baseline="0" dirty="0"/>
              <a:t>4. Famous palaeontologists from history</a:t>
            </a:r>
          </a:p>
          <a:p>
            <a:pPr marL="171450" indent="-171450">
              <a:buFontTx/>
              <a:buChar char="-"/>
            </a:pPr>
            <a:r>
              <a:rPr lang="en-GB" b="0" baseline="0" dirty="0"/>
              <a:t>Mary </a:t>
            </a:r>
            <a:r>
              <a:rPr lang="en-GB" b="0" baseline="0" dirty="0" err="1"/>
              <a:t>Anning</a:t>
            </a:r>
            <a:endParaRPr lang="en-GB" b="0" baseline="0" dirty="0"/>
          </a:p>
          <a:p>
            <a:pPr marL="171450" indent="-171450">
              <a:buFontTx/>
              <a:buChar char="-"/>
            </a:pPr>
            <a:r>
              <a:rPr lang="en-GB" b="0" baseline="0" dirty="0"/>
              <a:t>Charles Darwin</a:t>
            </a:r>
          </a:p>
          <a:p>
            <a:pPr marL="0" indent="0">
              <a:buFontTx/>
              <a:buNone/>
            </a:pP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 millions of years, sections of the Earth’s crust called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tectonic plates </a:t>
            </a:r>
            <a:r>
              <a:rPr lang="en-GB" sz="1200" kern="1200" dirty="0">
                <a:solidFill>
                  <a:schemeClr val="tx1"/>
                </a:solidFill>
                <a:effectLst/>
                <a:latin typeface="+mn-lt"/>
                <a:ea typeface="+mn-ea"/>
                <a:cs typeface="+mn-cs"/>
              </a:rPr>
              <a:t>move around. </a:t>
            </a:r>
            <a:r>
              <a:rPr lang="en-GB" sz="1200" b="0" kern="1200" dirty="0">
                <a:solidFill>
                  <a:schemeClr val="tx1"/>
                </a:solidFill>
                <a:effectLst/>
                <a:latin typeface="+mn-lt"/>
                <a:ea typeface="+mn-ea"/>
                <a:cs typeface="+mn-cs"/>
              </a:rPr>
              <a:t>Continents can </a:t>
            </a:r>
            <a:r>
              <a:rPr lang="en-GB" sz="1200" kern="1200" dirty="0">
                <a:solidFill>
                  <a:schemeClr val="tx1"/>
                </a:solidFill>
                <a:effectLst/>
                <a:latin typeface="+mn-lt"/>
                <a:ea typeface="+mn-ea"/>
                <a:cs typeface="+mn-cs"/>
              </a:rPr>
              <a:t>crash into each other and shove rocks upwards</a:t>
            </a:r>
            <a:r>
              <a:rPr lang="en-GB" sz="1200" kern="1200" baseline="0" dirty="0">
                <a:solidFill>
                  <a:schemeClr val="tx1"/>
                </a:solidFill>
                <a:effectLst/>
                <a:latin typeface="+mn-lt"/>
                <a:ea typeface="+mn-ea"/>
                <a:cs typeface="+mn-cs"/>
              </a:rPr>
              <a:t> during mountain building, earthquakes and other processes. S</a:t>
            </a:r>
            <a:r>
              <a:rPr lang="en-GB" sz="1200" kern="1200" dirty="0">
                <a:solidFill>
                  <a:schemeClr val="tx1"/>
                </a:solidFill>
                <a:effectLst/>
                <a:latin typeface="+mn-lt"/>
                <a:ea typeface="+mn-ea"/>
                <a:cs typeface="+mn-cs"/>
              </a:rPr>
              <a:t>ea levels can also rise and fall over time exposing or covering up new areas of rock. Over time rocks that were previously at the bottom of the ocean can be uplifted onto land.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rocks at the top of Mount Everest in the Himalayas contain lots of marine fossils meaning that although now they over 8km above sea level, these rocks were actually formed under the sea.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10</a:t>
            </a:fld>
            <a:endParaRPr lang="en-GB"/>
          </a:p>
        </p:txBody>
      </p:sp>
    </p:spTree>
    <p:extLst>
      <p:ext uri="{BB962C8B-B14F-4D97-AF65-F5344CB8AC3E}">
        <p14:creationId xmlns:p14="http://schemas.microsoft.com/office/powerpoint/2010/main" val="58831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a:t>
            </a:r>
            <a:r>
              <a:rPr lang="en-GB" sz="1200" kern="1200" baseline="0" dirty="0">
                <a:solidFill>
                  <a:schemeClr val="tx1"/>
                </a:solidFill>
                <a:effectLst/>
                <a:latin typeface="+mn-lt"/>
                <a:ea typeface="+mn-ea"/>
                <a:cs typeface="+mn-cs"/>
              </a:rPr>
              <a:t> millions of year </a:t>
            </a:r>
            <a:r>
              <a:rPr lang="en-GB" sz="1200" kern="1200" dirty="0">
                <a:solidFill>
                  <a:schemeClr val="tx1"/>
                </a:solidFill>
                <a:effectLst/>
                <a:latin typeface="+mn-lt"/>
                <a:ea typeface="+mn-ea"/>
                <a:cs typeface="+mn-cs"/>
              </a:rPr>
              <a:t>the rock layers on the Earth’s surface are gradually stripped away by </a:t>
            </a:r>
            <a:r>
              <a:rPr lang="en-GB" sz="1200" b="1" kern="1200" dirty="0">
                <a:solidFill>
                  <a:schemeClr val="tx1"/>
                </a:solidFill>
                <a:effectLst/>
                <a:latin typeface="+mn-lt"/>
                <a:ea typeface="+mn-ea"/>
                <a:cs typeface="+mn-cs"/>
              </a:rPr>
              <a:t>weathering</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erosion</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wind, water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ice</a:t>
            </a:r>
            <a:r>
              <a:rPr lang="en-GB" sz="1200" kern="1200" baseline="0" dirty="0">
                <a:solidFill>
                  <a:schemeClr val="tx1"/>
                </a:solidFill>
                <a:effectLst/>
                <a:latin typeface="+mn-lt"/>
                <a:ea typeface="+mn-ea"/>
                <a:cs typeface="+mn-cs"/>
              </a:rPr>
              <a:t> break down the rock into smaller fragments and they are then transported away by river, glaciers and wind</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Part of the plesiosaur skeleton has now been revealed at the surface and can be discovered by a lucky fossil hunter!</a:t>
            </a:r>
            <a:endParaRPr lang="en-GB" dirty="0"/>
          </a:p>
          <a:p>
            <a:endParaRPr lang="en-GB" dirty="0"/>
          </a:p>
          <a:p>
            <a:r>
              <a:rPr lang="en-GB" dirty="0"/>
              <a:t>It is very rare to find full</a:t>
            </a:r>
            <a:r>
              <a:rPr lang="en-GB" baseline="0" dirty="0"/>
              <a:t> skeletons as fossils, in reality it is much more likely that you would find a small piece of bone or tooth.</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11</a:t>
            </a:fld>
            <a:endParaRPr lang="en-GB"/>
          </a:p>
        </p:txBody>
      </p:sp>
    </p:spTree>
    <p:extLst>
      <p:ext uri="{BB962C8B-B14F-4D97-AF65-F5344CB8AC3E}">
        <p14:creationId xmlns:p14="http://schemas.microsoft.com/office/powerpoint/2010/main" val="180381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Another way fossils can form is by getting trapped in amber.</a:t>
            </a:r>
          </a:p>
          <a:p>
            <a:endParaRPr lang="en-GB" baseline="0" dirty="0"/>
          </a:p>
          <a:p>
            <a:r>
              <a:rPr lang="en-GB" dirty="0"/>
              <a:t>Amber is fossilized tree</a:t>
            </a:r>
            <a:r>
              <a:rPr lang="en-GB" baseline="0" dirty="0"/>
              <a:t> </a:t>
            </a:r>
            <a:r>
              <a:rPr lang="en-GB" dirty="0"/>
              <a:t>resin,</a:t>
            </a:r>
            <a:r>
              <a:rPr lang="en-GB" baseline="0" dirty="0"/>
              <a:t> </a:t>
            </a:r>
            <a:r>
              <a:rPr lang="en-GB" sz="1200" b="0" i="0" kern="1200" dirty="0">
                <a:solidFill>
                  <a:schemeClr val="tx1"/>
                </a:solidFill>
                <a:effectLst/>
                <a:latin typeface="+mn-lt"/>
                <a:ea typeface="+mn-ea"/>
                <a:cs typeface="+mn-cs"/>
              </a:rPr>
              <a:t>a sticky substance produced by plants in order to protect them from pests and predators. Small</a:t>
            </a:r>
            <a:r>
              <a:rPr lang="en-GB" sz="1200" b="0" i="0" kern="1200" baseline="0" dirty="0">
                <a:solidFill>
                  <a:schemeClr val="tx1"/>
                </a:solidFill>
                <a:effectLst/>
                <a:latin typeface="+mn-lt"/>
                <a:ea typeface="+mn-ea"/>
                <a:cs typeface="+mn-cs"/>
              </a:rPr>
              <a:t> a</a:t>
            </a:r>
            <a:r>
              <a:rPr lang="en-GB" sz="1200" b="0" i="0" kern="1200" dirty="0">
                <a:solidFill>
                  <a:schemeClr val="tx1"/>
                </a:solidFill>
                <a:effectLst/>
                <a:latin typeface="+mn-lt"/>
                <a:ea typeface="+mn-ea"/>
                <a:cs typeface="+mn-cs"/>
              </a:rPr>
              <a:t>nimals</a:t>
            </a:r>
            <a:r>
              <a:rPr lang="en-GB" sz="1200" b="0" i="0" kern="1200" baseline="0" dirty="0">
                <a:solidFill>
                  <a:schemeClr val="tx1"/>
                </a:solidFill>
                <a:effectLst/>
                <a:latin typeface="+mn-lt"/>
                <a:ea typeface="+mn-ea"/>
                <a:cs typeface="+mn-cs"/>
              </a:rPr>
              <a:t> such as </a:t>
            </a:r>
            <a:r>
              <a:rPr lang="en-GB" baseline="0" dirty="0"/>
              <a:t>insects, spiders and even lizards can get stuck in this resin and be preserved almost perfectly for millions of years. Because amber preserves animals so well it allows palaeontologists to study tiny fragile structures that ordinarily would not be preserved. </a:t>
            </a:r>
          </a:p>
          <a:p>
            <a:endParaRPr lang="en-GB" baseline="0" dirty="0"/>
          </a:p>
          <a:p>
            <a:r>
              <a:rPr lang="en-GB" baseline="0" dirty="0"/>
              <a:t>In 2011 palaeontologists managed to find 80 million year old dinosaur feathers preserved in amber from Canada. The feathers are preserved in 3D and grey, white, brown and red colours could even be seen. </a:t>
            </a:r>
            <a:r>
              <a:rPr lang="en-GB" sz="1200" b="0" i="0" kern="1200" dirty="0">
                <a:solidFill>
                  <a:schemeClr val="tx1"/>
                </a:solidFill>
                <a:effectLst/>
                <a:latin typeface="+mn-lt"/>
                <a:ea typeface="+mn-ea"/>
                <a:cs typeface="+mn-cs"/>
              </a:rPr>
              <a:t>These feathers are thought to be some of the earlier forms of feathers that dinosaurs, which are extremely rare in the fossil record.</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37EB7A1A-4D09-4F4C-9D71-C0CF2DD328F1}" type="slidenum">
              <a:rPr lang="en-GB" smtClean="0"/>
              <a:t>12</a:t>
            </a:fld>
            <a:endParaRPr lang="en-GB"/>
          </a:p>
        </p:txBody>
      </p:sp>
    </p:spTree>
    <p:extLst>
      <p:ext uri="{BB962C8B-B14F-4D97-AF65-F5344CB8AC3E}">
        <p14:creationId xmlns:p14="http://schemas.microsoft.com/office/powerpoint/2010/main" val="377067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Fossils can also form when animals and plants become trapped in tar, or asphalt. </a:t>
            </a:r>
          </a:p>
          <a:p>
            <a:endParaRPr lang="en-GB" baseline="0" dirty="0"/>
          </a:p>
          <a:p>
            <a:r>
              <a:rPr lang="en-GB" baseline="0" dirty="0"/>
              <a:t>Tar is a thick, black, sticky liquid that is often used to make roads and school playgrounds. However naturally, it occurs in rocks deep within the Earth’s crust. It can sometimes bubble up through cracks in the crust to form large pools on the surface. A good example of this can be seen in the </a:t>
            </a:r>
            <a:r>
              <a:rPr lang="en-GB" b="1" baseline="0" dirty="0"/>
              <a:t>La Brae tar pits </a:t>
            </a:r>
            <a:r>
              <a:rPr lang="en-GB" baseline="0" dirty="0"/>
              <a:t>in California.</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Fossils of large mammals such as mammoths, giant sloths, sabre tooth cats, dire wolves</a:t>
            </a:r>
            <a:r>
              <a:rPr lang="en-GB" sz="1200" b="0" i="0" kern="1200" baseline="0" dirty="0">
                <a:solidFill>
                  <a:schemeClr val="tx1"/>
                </a:solidFill>
                <a:effectLst/>
                <a:latin typeface="+mn-lt"/>
                <a:ea typeface="+mn-ea"/>
                <a:cs typeface="+mn-cs"/>
              </a:rPr>
              <a:t> and short faced bears </a:t>
            </a:r>
            <a:r>
              <a:rPr lang="en-GB" sz="1200" b="0" i="0" kern="1200" dirty="0">
                <a:solidFill>
                  <a:schemeClr val="tx1"/>
                </a:solidFill>
                <a:effectLst/>
                <a:latin typeface="+mn-lt"/>
                <a:ea typeface="+mn-ea"/>
                <a:cs typeface="+mn-cs"/>
              </a:rPr>
              <a:t>have been found in the La</a:t>
            </a:r>
            <a:r>
              <a:rPr lang="en-GB" sz="1200" b="0" i="0" kern="1200" baseline="0" dirty="0">
                <a:solidFill>
                  <a:schemeClr val="tx1"/>
                </a:solidFill>
                <a:effectLst/>
                <a:latin typeface="+mn-lt"/>
                <a:ea typeface="+mn-ea"/>
                <a:cs typeface="+mn-cs"/>
              </a:rPr>
              <a:t> Brae tar pits</a:t>
            </a:r>
            <a:r>
              <a:rPr lang="en-GB" sz="1200" b="0" i="0" kern="1200" dirty="0">
                <a:solidFill>
                  <a:schemeClr val="tx1"/>
                </a:solidFill>
                <a:effectLst/>
                <a:latin typeface="+mn-lt"/>
                <a:ea typeface="+mn-ea"/>
                <a:cs typeface="+mn-cs"/>
              </a:rPr>
              <a:t>, but the tar</a:t>
            </a:r>
            <a:r>
              <a:rPr lang="en-GB" sz="1200" b="0" i="0" kern="1200" baseline="0" dirty="0">
                <a:solidFill>
                  <a:schemeClr val="tx1"/>
                </a:solidFill>
                <a:effectLst/>
                <a:latin typeface="+mn-lt"/>
                <a:ea typeface="+mn-ea"/>
                <a:cs typeface="+mn-cs"/>
              </a:rPr>
              <a:t> can</a:t>
            </a:r>
            <a:r>
              <a:rPr lang="en-GB" sz="1200" b="0" i="0" kern="1200" dirty="0">
                <a:solidFill>
                  <a:schemeClr val="tx1"/>
                </a:solidFill>
                <a:effectLst/>
                <a:latin typeface="+mn-lt"/>
                <a:ea typeface="+mn-ea"/>
                <a:cs typeface="+mn-cs"/>
              </a:rPr>
              <a:t> also preserves</a:t>
            </a:r>
            <a:r>
              <a:rPr lang="en-GB" sz="1200" b="0" i="0" kern="1200" baseline="0" dirty="0">
                <a:solidFill>
                  <a:schemeClr val="tx1"/>
                </a:solidFill>
                <a:effectLst/>
                <a:latin typeface="+mn-lt"/>
                <a:ea typeface="+mn-ea"/>
                <a:cs typeface="+mn-cs"/>
              </a:rPr>
              <a:t> things like </a:t>
            </a:r>
            <a:r>
              <a:rPr lang="en-GB" sz="1200" b="0" i="0" kern="1200" dirty="0">
                <a:solidFill>
                  <a:schemeClr val="tx1"/>
                </a:solidFill>
                <a:effectLst/>
                <a:latin typeface="+mn-lt"/>
                <a:ea typeface="+mn-ea"/>
                <a:cs typeface="+mn-cs"/>
              </a:rPr>
              <a:t>wood and plant remnants, rodent bones, insects, molluscs, seeds, leaves, and even tiny pollen grains. </a:t>
            </a:r>
            <a:endParaRPr lang="en-GB" sz="1200" b="0" i="0" kern="1200" baseline="0" dirty="0">
              <a:solidFill>
                <a:schemeClr val="tx1"/>
              </a:solidFill>
              <a:effectLst/>
              <a:latin typeface="+mn-lt"/>
              <a:ea typeface="+mn-ea"/>
              <a:cs typeface="+mn-cs"/>
            </a:endParaRP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Palaeontologists think that the reason tar pits preserve so many fossil is because the surface of the tar would become covered in dust, leaves and water so would not be an obvious danger to animals. </a:t>
            </a:r>
            <a:r>
              <a:rPr lang="en-GB" sz="1200" b="0" i="0" kern="1200" dirty="0">
                <a:solidFill>
                  <a:schemeClr val="tx1"/>
                </a:solidFill>
                <a:effectLst/>
                <a:latin typeface="+mn-lt"/>
                <a:ea typeface="+mn-ea"/>
                <a:cs typeface="+mn-cs"/>
              </a:rPr>
              <a:t>Animals</a:t>
            </a:r>
            <a:r>
              <a:rPr lang="en-GB" sz="1200" b="0" i="0" kern="1200" baseline="0" dirty="0">
                <a:solidFill>
                  <a:schemeClr val="tx1"/>
                </a:solidFill>
                <a:effectLst/>
                <a:latin typeface="+mn-lt"/>
                <a:ea typeface="+mn-ea"/>
                <a:cs typeface="+mn-cs"/>
              </a:rPr>
              <a:t> such as mammoths would </a:t>
            </a:r>
            <a:r>
              <a:rPr lang="en-GB" sz="1200" b="0" i="0" kern="1200" dirty="0">
                <a:solidFill>
                  <a:schemeClr val="tx1"/>
                </a:solidFill>
                <a:effectLst/>
                <a:latin typeface="+mn-lt"/>
                <a:ea typeface="+mn-ea"/>
                <a:cs typeface="+mn-cs"/>
              </a:rPr>
              <a:t>then wander in, become trapped, and eventually die. Predators such as dire wolves and sabre</a:t>
            </a:r>
            <a:r>
              <a:rPr lang="en-GB" sz="1200" b="0" i="0" kern="1200" baseline="0" dirty="0">
                <a:solidFill>
                  <a:schemeClr val="tx1"/>
                </a:solidFill>
                <a:effectLst/>
                <a:latin typeface="+mn-lt"/>
                <a:ea typeface="+mn-ea"/>
                <a:cs typeface="+mn-cs"/>
              </a:rPr>
              <a:t> tooth cats </a:t>
            </a:r>
            <a:r>
              <a:rPr lang="en-GB" sz="1200" b="0" i="0" kern="1200" dirty="0">
                <a:solidFill>
                  <a:schemeClr val="tx1"/>
                </a:solidFill>
                <a:effectLst/>
                <a:latin typeface="+mn-lt"/>
                <a:ea typeface="+mn-ea"/>
                <a:cs typeface="+mn-cs"/>
              </a:rPr>
              <a:t>would then enter the tar pit</a:t>
            </a:r>
            <a:r>
              <a:rPr lang="en-GB" sz="1200" b="0" i="0" kern="1200" baseline="0" dirty="0">
                <a:solidFill>
                  <a:schemeClr val="tx1"/>
                </a:solidFill>
                <a:effectLst/>
                <a:latin typeface="+mn-lt"/>
                <a:ea typeface="+mn-ea"/>
                <a:cs typeface="+mn-cs"/>
              </a:rPr>
              <a:t>s </a:t>
            </a:r>
            <a:r>
              <a:rPr lang="en-GB" sz="1200" b="0" i="0" kern="1200" dirty="0">
                <a:solidFill>
                  <a:schemeClr val="tx1"/>
                </a:solidFill>
                <a:effectLst/>
                <a:latin typeface="+mn-lt"/>
                <a:ea typeface="+mn-ea"/>
                <a:cs typeface="+mn-cs"/>
              </a:rPr>
              <a:t>to try and eat the trapped animals and would become stuck themselves!</a:t>
            </a:r>
          </a:p>
          <a:p>
            <a:endParaRPr lang="en-GB" sz="1200" b="0" i="0" kern="1200" baseline="0" dirty="0">
              <a:solidFill>
                <a:schemeClr val="tx1"/>
              </a:solidFill>
              <a:effectLst/>
              <a:latin typeface="+mn-lt"/>
              <a:ea typeface="+mn-ea"/>
              <a:cs typeface="+mn-cs"/>
            </a:endParaRPr>
          </a:p>
          <a:p>
            <a:r>
              <a:rPr lang="en-GB" baseline="0" dirty="0"/>
              <a:t>The painting shows what the La Brae tar pits may have been like 10,000 years ago. </a:t>
            </a:r>
            <a:r>
              <a:rPr lang="en-GB" b="1" baseline="0" dirty="0"/>
              <a:t>What different living things can you see in the painting?</a:t>
            </a:r>
          </a:p>
          <a:p>
            <a:endParaRPr lang="en-GB" baseline="0" dirty="0"/>
          </a:p>
          <a:p>
            <a:r>
              <a:rPr lang="en-GB" baseline="0" dirty="0"/>
              <a:t>Giant sloths, sabre tooth tiger, condors (vultures), mammoths (in background) and cypress tree.</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37EB7A1A-4D09-4F4C-9D71-C0CF2DD328F1}" type="slidenum">
              <a:rPr lang="en-GB" smtClean="0"/>
              <a:t>13</a:t>
            </a:fld>
            <a:endParaRPr lang="en-GB"/>
          </a:p>
        </p:txBody>
      </p:sp>
    </p:spTree>
    <p:extLst>
      <p:ext uri="{BB962C8B-B14F-4D97-AF65-F5344CB8AC3E}">
        <p14:creationId xmlns:p14="http://schemas.microsoft.com/office/powerpoint/2010/main" val="122790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Ice can also preserve animal and plant remains</a:t>
            </a:r>
            <a:r>
              <a:rPr lang="en-GB" baseline="0" dirty="0"/>
              <a:t>. When they are frozen, animal bodies tend to dry out and shrink to become mummified.</a:t>
            </a:r>
          </a:p>
          <a:p>
            <a:endParaRPr lang="en-GB" baseline="0" dirty="0"/>
          </a:p>
          <a:p>
            <a:r>
              <a:rPr lang="en-GB" b="1" baseline="0" dirty="0"/>
              <a:t>What animal do you think this would have been?</a:t>
            </a:r>
          </a:p>
          <a:p>
            <a:endParaRPr lang="en-GB" baseline="0" dirty="0"/>
          </a:p>
          <a:p>
            <a:r>
              <a:rPr lang="en-GB" baseline="0" dirty="0"/>
              <a:t>This fossil is a female mammoth calf found in the Russian arctic peninsula in 2007. It was given the name </a:t>
            </a:r>
            <a:r>
              <a:rPr lang="en-GB" baseline="0" dirty="0" err="1"/>
              <a:t>Lyuba</a:t>
            </a:r>
            <a:r>
              <a:rPr lang="en-GB" baseline="0" dirty="0"/>
              <a:t> which means ‘love’ in Russian. </a:t>
            </a:r>
            <a:r>
              <a:rPr lang="en-GB" sz="1200" b="0" i="0" kern="1200" dirty="0" err="1">
                <a:solidFill>
                  <a:schemeClr val="tx1"/>
                </a:solidFill>
                <a:effectLst/>
                <a:latin typeface="+mn-lt"/>
                <a:ea typeface="+mn-ea"/>
                <a:cs typeface="+mn-cs"/>
              </a:rPr>
              <a:t>Lyuba</a:t>
            </a:r>
            <a:r>
              <a:rPr lang="en-GB" sz="1200" b="0" i="0" kern="1200" dirty="0">
                <a:solidFill>
                  <a:schemeClr val="tx1"/>
                </a:solidFill>
                <a:effectLst/>
                <a:latin typeface="+mn-lt"/>
                <a:ea typeface="+mn-ea"/>
                <a:cs typeface="+mn-cs"/>
              </a:rPr>
              <a:t> lived 42,000 years ago and was</a:t>
            </a:r>
            <a:r>
              <a:rPr lang="en-GB" sz="1200" b="0" i="0" kern="1200" baseline="0" dirty="0">
                <a:solidFill>
                  <a:schemeClr val="tx1"/>
                </a:solidFill>
                <a:effectLst/>
                <a:latin typeface="+mn-lt"/>
                <a:ea typeface="+mn-ea"/>
                <a:cs typeface="+mn-cs"/>
              </a:rPr>
              <a:t> about </a:t>
            </a:r>
            <a:r>
              <a:rPr lang="en-GB" sz="1200" b="0" i="0" kern="1200" dirty="0">
                <a:solidFill>
                  <a:schemeClr val="tx1"/>
                </a:solidFill>
                <a:effectLst/>
                <a:latin typeface="+mn-lt"/>
                <a:ea typeface="+mn-ea"/>
                <a:cs typeface="+mn-cs"/>
              </a:rPr>
              <a:t>the size of a large dog when she died at one month old. Palaeontologists</a:t>
            </a:r>
            <a:r>
              <a:rPr lang="en-GB" sz="1200" b="0" i="0" kern="1200" baseline="0" dirty="0">
                <a:solidFill>
                  <a:schemeClr val="tx1"/>
                </a:solidFill>
                <a:effectLst/>
                <a:latin typeface="+mn-lt"/>
                <a:ea typeface="+mn-ea"/>
                <a:cs typeface="+mn-cs"/>
              </a:rPr>
              <a:t> studying </a:t>
            </a:r>
            <a:r>
              <a:rPr lang="en-GB" sz="1200" b="0" i="0" kern="1200" baseline="0" dirty="0" err="1">
                <a:solidFill>
                  <a:schemeClr val="tx1"/>
                </a:solidFill>
                <a:effectLst/>
                <a:latin typeface="+mn-lt"/>
                <a:ea typeface="+mn-ea"/>
                <a:cs typeface="+mn-cs"/>
              </a:rPr>
              <a:t>Lyuba</a:t>
            </a:r>
            <a:r>
              <a:rPr lang="en-GB" sz="1200" b="0" i="0" kern="1200" baseline="0" dirty="0">
                <a:solidFill>
                  <a:schemeClr val="tx1"/>
                </a:solidFill>
                <a:effectLst/>
                <a:latin typeface="+mn-lt"/>
                <a:ea typeface="+mn-ea"/>
                <a:cs typeface="+mn-cs"/>
              </a:rPr>
              <a:t> have found that her truck is full of mud. They think that she died in a mud pool which then</a:t>
            </a:r>
            <a:r>
              <a:rPr lang="en-GB" sz="1200" b="0" i="0" kern="1200" dirty="0">
                <a:solidFill>
                  <a:schemeClr val="tx1"/>
                </a:solidFill>
                <a:effectLst/>
                <a:latin typeface="+mn-lt"/>
                <a:ea typeface="+mn-ea"/>
                <a:cs typeface="+mn-cs"/>
              </a:rPr>
              <a:t> froze and preserved her body</a:t>
            </a:r>
            <a:r>
              <a:rPr lang="en-GB" sz="1200" b="0" i="0" kern="1200" baseline="0" dirty="0">
                <a:solidFill>
                  <a:schemeClr val="tx1"/>
                </a:solidFill>
                <a:effectLst/>
                <a:latin typeface="+mn-lt"/>
                <a:ea typeface="+mn-ea"/>
                <a:cs typeface="+mn-cs"/>
              </a:rPr>
              <a:t> for thousands of years.</a:t>
            </a:r>
            <a:endParaRPr lang="en-GB" baseline="0" dirty="0"/>
          </a:p>
        </p:txBody>
      </p:sp>
      <p:sp>
        <p:nvSpPr>
          <p:cNvPr id="4" name="Slide Number Placeholder 3"/>
          <p:cNvSpPr>
            <a:spLocks noGrp="1"/>
          </p:cNvSpPr>
          <p:nvPr>
            <p:ph type="sldNum" sz="quarter" idx="10"/>
          </p:nvPr>
        </p:nvSpPr>
        <p:spPr/>
        <p:txBody>
          <a:bodyPr/>
          <a:lstStyle/>
          <a:p>
            <a:fld id="{37EB7A1A-4D09-4F4C-9D71-C0CF2DD328F1}" type="slidenum">
              <a:rPr lang="en-GB" smtClean="0"/>
              <a:t>14</a:t>
            </a:fld>
            <a:endParaRPr lang="en-GB"/>
          </a:p>
        </p:txBody>
      </p:sp>
    </p:spTree>
    <p:extLst>
      <p:ext uri="{BB962C8B-B14F-4D97-AF65-F5344CB8AC3E}">
        <p14:creationId xmlns:p14="http://schemas.microsoft.com/office/powerpoint/2010/main" val="191618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Exceptional</a:t>
            </a:r>
            <a:r>
              <a:rPr lang="en-US" sz="1200" b="1" kern="1200" baseline="0" dirty="0">
                <a:solidFill>
                  <a:schemeClr val="tx1"/>
                </a:solidFill>
                <a:effectLst/>
                <a:latin typeface="+mn-lt"/>
                <a:ea typeface="+mn-ea"/>
                <a:cs typeface="+mn-cs"/>
              </a:rPr>
              <a:t> fossil preservation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conditions are perfect, the soft parts of animals such as muscles, feathers, skin can sometimes be preserved as fossils. Sometimes even entire animals made of </a:t>
            </a:r>
            <a:r>
              <a:rPr lang="en-US" sz="1200" b="0" kern="1200" dirty="0">
                <a:solidFill>
                  <a:schemeClr val="tx1"/>
                </a:solidFill>
                <a:effectLst/>
                <a:latin typeface="+mn-lt"/>
                <a:ea typeface="+mn-ea"/>
                <a:cs typeface="+mn-cs"/>
              </a:rPr>
              <a:t>soft tissue, </a:t>
            </a:r>
            <a:r>
              <a:rPr lang="en-US" sz="1200" kern="1200" dirty="0">
                <a:solidFill>
                  <a:schemeClr val="tx1"/>
                </a:solidFill>
                <a:effectLst/>
                <a:latin typeface="+mn-lt"/>
                <a:ea typeface="+mn-ea"/>
                <a:cs typeface="+mn-cs"/>
              </a:rPr>
              <a:t>like jellyfish and worms, can</a:t>
            </a:r>
            <a:r>
              <a:rPr lang="en-US" sz="1200" kern="1200" baseline="0" dirty="0">
                <a:solidFill>
                  <a:schemeClr val="tx1"/>
                </a:solidFill>
                <a:effectLst/>
                <a:latin typeface="+mn-lt"/>
                <a:ea typeface="+mn-ea"/>
                <a:cs typeface="+mn-cs"/>
              </a:rPr>
              <a:t> be</a:t>
            </a:r>
            <a:r>
              <a:rPr lang="en-US" sz="1200" kern="1200" dirty="0">
                <a:solidFill>
                  <a:schemeClr val="tx1"/>
                </a:solidFill>
                <a:effectLst/>
                <a:latin typeface="+mn-lt"/>
                <a:ea typeface="+mn-ea"/>
                <a:cs typeface="+mn-cs"/>
              </a:rPr>
              <a:t> preserved. </a:t>
            </a:r>
            <a:r>
              <a:rPr lang="en-US" sz="1200" kern="1200" dirty="0" err="1">
                <a:solidFill>
                  <a:schemeClr val="tx1"/>
                </a:solidFill>
                <a:effectLst/>
                <a:latin typeface="+mn-lt"/>
                <a:ea typeface="+mn-ea"/>
                <a:cs typeface="+mn-cs"/>
              </a:rPr>
              <a:t>Palaeontologists</a:t>
            </a:r>
            <a:r>
              <a:rPr lang="en-US" sz="1200" kern="1200" dirty="0">
                <a:solidFill>
                  <a:schemeClr val="tx1"/>
                </a:solidFill>
                <a:effectLst/>
                <a:latin typeface="+mn-lt"/>
                <a:ea typeface="+mn-ea"/>
                <a:cs typeface="+mn-cs"/>
              </a:rPr>
              <a:t> call </a:t>
            </a:r>
            <a:r>
              <a:rPr lang="en-US" sz="1200" b="0" kern="1200" dirty="0">
                <a:solidFill>
                  <a:schemeClr val="tx1"/>
                </a:solidFill>
                <a:effectLst/>
                <a:latin typeface="+mn-lt"/>
                <a:ea typeface="+mn-ea"/>
                <a:cs typeface="+mn-cs"/>
              </a:rPr>
              <a:t>this exceptional preservation</a:t>
            </a:r>
            <a:r>
              <a:rPr lang="en-US" sz="1200" b="0" kern="1200" baseline="0" dirty="0">
                <a:solidFill>
                  <a:schemeClr val="tx1"/>
                </a:solidFill>
                <a:effectLst/>
                <a:latin typeface="+mn-lt"/>
                <a:ea typeface="+mn-ea"/>
                <a:cs typeface="+mn-cs"/>
              </a:rPr>
              <a:t> because it is so rare to find fossils preserved in such detail. </a:t>
            </a:r>
            <a:endParaRPr lang="en-GB" sz="1200" b="0" kern="1200" dirty="0">
              <a:solidFill>
                <a:schemeClr val="tx1"/>
              </a:solidFill>
              <a:effectLst/>
              <a:latin typeface="+mn-lt"/>
              <a:ea typeface="+mn-ea"/>
              <a:cs typeface="+mn-cs"/>
            </a:endParaRP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Exceptional preservation can sometimes even show us prehistoric animal </a:t>
            </a:r>
            <a:r>
              <a:rPr lang="en-GB" sz="1200" b="0" kern="1200" dirty="0">
                <a:solidFill>
                  <a:schemeClr val="tx1"/>
                </a:solidFill>
                <a:effectLst/>
                <a:latin typeface="+mn-lt"/>
                <a:ea typeface="+mn-ea"/>
                <a:cs typeface="+mn-cs"/>
              </a:rPr>
              <a:t>colours.</a:t>
            </a:r>
            <a:r>
              <a:rPr lang="en-GB" sz="1200" kern="1200" dirty="0">
                <a:solidFill>
                  <a:schemeClr val="tx1"/>
                </a:solidFill>
                <a:effectLst/>
                <a:latin typeface="+mn-lt"/>
                <a:ea typeface="+mn-ea"/>
                <a:cs typeface="+mn-cs"/>
              </a:rPr>
              <a:t> Feathers, scales and hair all contain </a:t>
            </a:r>
            <a:r>
              <a:rPr lang="en-GB" sz="1200" b="0" kern="1200" dirty="0">
                <a:solidFill>
                  <a:schemeClr val="tx1"/>
                </a:solidFill>
                <a:effectLst/>
                <a:latin typeface="+mn-lt"/>
                <a:ea typeface="+mn-ea"/>
                <a:cs typeface="+mn-cs"/>
              </a:rPr>
              <a:t>tiny microscopic structures </a:t>
            </a:r>
            <a:r>
              <a:rPr lang="en-GB" sz="1200" kern="1200" dirty="0">
                <a:solidFill>
                  <a:schemeClr val="tx1"/>
                </a:solidFill>
                <a:effectLst/>
                <a:latin typeface="+mn-lt"/>
                <a:ea typeface="+mn-ea"/>
                <a:cs typeface="+mn-cs"/>
              </a:rPr>
              <a:t>called </a:t>
            </a:r>
            <a:r>
              <a:rPr lang="en-GB" sz="1200" b="0" kern="1200" dirty="0">
                <a:solidFill>
                  <a:schemeClr val="tx1"/>
                </a:solidFill>
                <a:effectLst/>
                <a:latin typeface="+mn-lt"/>
                <a:ea typeface="+mn-ea"/>
                <a:cs typeface="+mn-cs"/>
              </a:rPr>
              <a:t>melanosomes. Humans </a:t>
            </a:r>
            <a:r>
              <a:rPr lang="en-GB" sz="1200" kern="1200" dirty="0">
                <a:solidFill>
                  <a:schemeClr val="tx1"/>
                </a:solidFill>
                <a:effectLst/>
                <a:latin typeface="+mn-lt"/>
                <a:ea typeface="+mn-ea"/>
                <a:cs typeface="+mn-cs"/>
              </a:rPr>
              <a:t>have melanosomes in their hair and skin.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These melanosomes have different shapes depending on their colour.</a:t>
            </a:r>
            <a:r>
              <a:rPr lang="en-GB" sz="1200" kern="1200" baseline="0" dirty="0">
                <a:solidFill>
                  <a:schemeClr val="tx1"/>
                </a:solidFill>
                <a:effectLst/>
                <a:latin typeface="+mn-lt"/>
                <a:ea typeface="+mn-ea"/>
                <a:cs typeface="+mn-cs"/>
              </a:rPr>
              <a:t> Melanosomes can be sausage shaped or round. Sausage shaped melanosomes give black, brown and yellowy colours whereas round melanosomes are a reddish orange colour.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extremely rare cases melanosomes can be preserved in fossils</a:t>
            </a:r>
            <a:r>
              <a:rPr lang="en-GB" sz="1200" kern="1200" baseline="0" dirty="0">
                <a:solidFill>
                  <a:schemeClr val="tx1"/>
                </a:solidFill>
                <a:effectLst/>
                <a:latin typeface="+mn-lt"/>
                <a:ea typeface="+mn-ea"/>
                <a:cs typeface="+mn-cs"/>
              </a:rPr>
              <a:t> and by u</a:t>
            </a:r>
            <a:r>
              <a:rPr lang="en-GB" sz="1200" kern="1200" dirty="0">
                <a:solidFill>
                  <a:schemeClr val="tx1"/>
                </a:solidFill>
                <a:effectLst/>
                <a:latin typeface="+mn-lt"/>
                <a:ea typeface="+mn-ea"/>
                <a:cs typeface="+mn-cs"/>
              </a:rPr>
              <a:t>sing </a:t>
            </a:r>
            <a:r>
              <a:rPr lang="en-GB" sz="1200" b="0" kern="1200" dirty="0">
                <a:solidFill>
                  <a:schemeClr val="tx1"/>
                </a:solidFill>
                <a:effectLst/>
                <a:latin typeface="+mn-lt"/>
                <a:ea typeface="+mn-ea"/>
                <a:cs typeface="+mn-cs"/>
              </a:rPr>
              <a:t>powerful microscopes, </a:t>
            </a:r>
            <a:r>
              <a:rPr lang="en-GB" sz="1200" kern="1200" dirty="0">
                <a:solidFill>
                  <a:schemeClr val="tx1"/>
                </a:solidFill>
                <a:effectLst/>
                <a:latin typeface="+mn-lt"/>
                <a:ea typeface="+mn-ea"/>
                <a:cs typeface="+mn-cs"/>
              </a:rPr>
              <a:t>palaeontologists can work out some of the colours of fossil feathers and scales.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Palaeontologists</a:t>
            </a:r>
            <a:r>
              <a:rPr lang="en-GB" sz="1200"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recently been studying the melanosomes in the feathers of a fossil dinosaur called </a:t>
            </a:r>
            <a:r>
              <a:rPr lang="en-GB" sz="1200" i="1" kern="1200" dirty="0" err="1">
                <a:solidFill>
                  <a:schemeClr val="tx1"/>
                </a:solidFill>
                <a:effectLst/>
                <a:latin typeface="+mn-lt"/>
                <a:ea typeface="+mn-ea"/>
                <a:cs typeface="+mn-cs"/>
              </a:rPr>
              <a:t>Sinosauropteryx</a:t>
            </a:r>
            <a:r>
              <a:rPr lang="en-GB" sz="1200" i="1" kern="1200" baseline="0" dirty="0">
                <a:solidFill>
                  <a:schemeClr val="tx1"/>
                </a:solidFill>
                <a:effectLst/>
                <a:latin typeface="+mn-lt"/>
                <a:ea typeface="+mn-ea"/>
                <a:cs typeface="+mn-cs"/>
              </a:rPr>
              <a:t> </a:t>
            </a:r>
            <a:r>
              <a:rPr lang="en-GB" sz="1200" i="0" kern="1200" baseline="0" dirty="0">
                <a:solidFill>
                  <a:schemeClr val="tx1"/>
                </a:solidFill>
                <a:effectLst/>
                <a:latin typeface="+mn-lt"/>
                <a:ea typeface="+mn-ea"/>
                <a:cs typeface="+mn-cs"/>
              </a:rPr>
              <a:t>(bottom image). </a:t>
            </a:r>
            <a:r>
              <a:rPr lang="en-GB" sz="1200" kern="1200" dirty="0">
                <a:solidFill>
                  <a:schemeClr val="tx1"/>
                </a:solidFill>
                <a:effectLst/>
                <a:latin typeface="+mn-lt"/>
                <a:ea typeface="+mn-ea"/>
                <a:cs typeface="+mn-cs"/>
              </a:rPr>
              <a:t>They think that</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would have been covered in orange feathers with a white and orange striped tail! If</a:t>
            </a:r>
            <a:r>
              <a:rPr lang="en-GB" sz="1200" kern="1200" baseline="0" dirty="0">
                <a:solidFill>
                  <a:schemeClr val="tx1"/>
                </a:solidFill>
                <a:effectLst/>
                <a:latin typeface="+mn-lt"/>
                <a:ea typeface="+mn-ea"/>
                <a:cs typeface="+mn-cs"/>
              </a:rPr>
              <a:t> you look closely at the fossil you can see feathers running all the way down its back and you can even see where the stripes would’ve been on its tail.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dinosaur called </a:t>
            </a:r>
            <a:r>
              <a:rPr lang="en-GB" sz="1200" b="0" i="1" kern="1200" dirty="0" err="1">
                <a:solidFill>
                  <a:schemeClr val="tx1"/>
                </a:solidFill>
                <a:effectLst/>
                <a:latin typeface="+mn-lt"/>
                <a:ea typeface="+mn-ea"/>
                <a:cs typeface="+mn-cs"/>
              </a:rPr>
              <a:t>Microraptor</a:t>
            </a:r>
            <a:r>
              <a:rPr lang="en-GB" sz="1200" b="0" i="1" kern="1200" dirty="0">
                <a:solidFill>
                  <a:schemeClr val="tx1"/>
                </a:solidFill>
                <a:effectLst/>
                <a:latin typeface="+mn-lt"/>
                <a:ea typeface="+mn-ea"/>
                <a:cs typeface="+mn-cs"/>
              </a:rPr>
              <a:t> </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(top image) also has extremely well preserved feathers. From studying the melanosomes in the </a:t>
            </a:r>
            <a:r>
              <a:rPr lang="en-GB" sz="1200" b="0" i="1" kern="1200" baseline="0" dirty="0" err="1">
                <a:solidFill>
                  <a:schemeClr val="tx1"/>
                </a:solidFill>
                <a:effectLst/>
                <a:latin typeface="+mn-lt"/>
                <a:ea typeface="+mn-ea"/>
                <a:cs typeface="+mn-cs"/>
              </a:rPr>
              <a:t>Microraptor</a:t>
            </a:r>
            <a:r>
              <a:rPr lang="en-GB" sz="1200" b="0" i="0" kern="1200" baseline="0" dirty="0">
                <a:solidFill>
                  <a:schemeClr val="tx1"/>
                </a:solidFill>
                <a:effectLst/>
                <a:latin typeface="+mn-lt"/>
                <a:ea typeface="+mn-ea"/>
                <a:cs typeface="+mn-cs"/>
              </a:rPr>
              <a:t> feathers, palaeontologists think that this dinosaur it would’ve been </a:t>
            </a:r>
            <a:r>
              <a:rPr lang="en-GB" sz="1200" kern="1200" dirty="0">
                <a:solidFill>
                  <a:schemeClr val="tx1"/>
                </a:solidFill>
                <a:effectLst/>
                <a:latin typeface="+mn-lt"/>
                <a:ea typeface="+mn-ea"/>
                <a:cs typeface="+mn-cs"/>
              </a:rPr>
              <a:t>covered in glossy black iridescent feathers like a starling.</a:t>
            </a:r>
          </a:p>
        </p:txBody>
      </p:sp>
      <p:sp>
        <p:nvSpPr>
          <p:cNvPr id="4" name="Slide Number Placeholder 3"/>
          <p:cNvSpPr>
            <a:spLocks noGrp="1"/>
          </p:cNvSpPr>
          <p:nvPr>
            <p:ph type="sldNum" sz="quarter" idx="10"/>
          </p:nvPr>
        </p:nvSpPr>
        <p:spPr/>
        <p:txBody>
          <a:bodyPr/>
          <a:lstStyle/>
          <a:p>
            <a:fld id="{37EB7A1A-4D09-4F4C-9D71-C0CF2DD328F1}" type="slidenum">
              <a:rPr lang="en-GB" smtClean="0"/>
              <a:t>15</a:t>
            </a:fld>
            <a:endParaRPr lang="en-GB"/>
          </a:p>
        </p:txBody>
      </p:sp>
    </p:spTree>
    <p:extLst>
      <p:ext uri="{BB962C8B-B14F-4D97-AF65-F5344CB8AC3E}">
        <p14:creationId xmlns:p14="http://schemas.microsoft.com/office/powerpoint/2010/main" val="18946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EXTRA</a:t>
            </a:r>
            <a:r>
              <a:rPr lang="en-GB" sz="1200" b="1" i="0" kern="1200" baseline="0" dirty="0">
                <a:solidFill>
                  <a:schemeClr val="tx1"/>
                </a:solidFill>
                <a:effectLst/>
                <a:latin typeface="+mn-lt"/>
                <a:ea typeface="+mn-ea"/>
                <a:cs typeface="+mn-cs"/>
              </a:rPr>
              <a:t> HISTORICAL INFORMATION – may be more suited to history lesson</a:t>
            </a:r>
          </a:p>
          <a:p>
            <a:endParaRPr lang="en-GB" sz="1200" b="1" i="0" kern="1200" baseline="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Does anyone know who this famous palaeontologist is? </a:t>
            </a:r>
            <a:r>
              <a:rPr lang="en-GB" sz="1200" b="0" i="0" u="sng" kern="1200" dirty="0">
                <a:solidFill>
                  <a:schemeClr val="tx1"/>
                </a:solidFill>
                <a:effectLst/>
                <a:latin typeface="+mn-lt"/>
                <a:ea typeface="+mn-ea"/>
                <a:cs typeface="+mn-cs"/>
              </a:rPr>
              <a:t>Click for Mary</a:t>
            </a:r>
            <a:r>
              <a:rPr lang="en-GB" sz="1200" b="0" i="0" u="sng" kern="1200" baseline="0" dirty="0">
                <a:solidFill>
                  <a:schemeClr val="tx1"/>
                </a:solidFill>
                <a:effectLst/>
                <a:latin typeface="+mn-lt"/>
                <a:ea typeface="+mn-ea"/>
                <a:cs typeface="+mn-cs"/>
              </a:rPr>
              <a:t> </a:t>
            </a:r>
            <a:r>
              <a:rPr lang="en-GB" sz="1200" b="0" i="0" u="sng" kern="1200" baseline="0" dirty="0" err="1">
                <a:solidFill>
                  <a:schemeClr val="tx1"/>
                </a:solidFill>
                <a:effectLst/>
                <a:latin typeface="+mn-lt"/>
                <a:ea typeface="+mn-ea"/>
                <a:cs typeface="+mn-cs"/>
              </a:rPr>
              <a:t>Anning</a:t>
            </a:r>
            <a:endParaRPr lang="en-GB" sz="1200" b="0" i="0" u="sng"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Mary </a:t>
            </a:r>
            <a:r>
              <a:rPr lang="en-GB" sz="1200" b="0" i="0" kern="1200" dirty="0" err="1">
                <a:solidFill>
                  <a:schemeClr val="tx1"/>
                </a:solidFill>
                <a:effectLst/>
                <a:latin typeface="+mn-lt"/>
                <a:ea typeface="+mn-ea"/>
                <a:cs typeface="+mn-cs"/>
              </a:rPr>
              <a:t>Anning</a:t>
            </a:r>
            <a:r>
              <a:rPr lang="en-GB" sz="1200" b="0" i="0" kern="1200" dirty="0">
                <a:solidFill>
                  <a:schemeClr val="tx1"/>
                </a:solidFill>
                <a:effectLst/>
                <a:latin typeface="+mn-lt"/>
                <a:ea typeface="+mn-ea"/>
                <a:cs typeface="+mn-cs"/>
              </a:rPr>
              <a:t> was born on 21 May 1799 in Lyme Regis</a:t>
            </a:r>
            <a:r>
              <a:rPr lang="en-GB" sz="1200" b="0" i="0" kern="1200" baseline="0" dirty="0">
                <a:solidFill>
                  <a:schemeClr val="tx1"/>
                </a:solidFill>
                <a:effectLst/>
                <a:latin typeface="+mn-lt"/>
                <a:ea typeface="+mn-ea"/>
                <a:cs typeface="+mn-cs"/>
              </a:rPr>
              <a:t> in </a:t>
            </a:r>
            <a:r>
              <a:rPr lang="en-GB" sz="1200" b="0" i="0" kern="1200" dirty="0">
                <a:solidFill>
                  <a:schemeClr val="tx1"/>
                </a:solidFill>
                <a:effectLst/>
                <a:latin typeface="+mn-lt"/>
                <a:ea typeface="+mn-ea"/>
                <a:cs typeface="+mn-cs"/>
              </a:rPr>
              <a:t>Dorset. At this time,</a:t>
            </a:r>
            <a:r>
              <a:rPr lang="en-GB" sz="1200" b="0" i="0" kern="1200" baseline="0" dirty="0">
                <a:solidFill>
                  <a:schemeClr val="tx1"/>
                </a:solidFill>
                <a:effectLst/>
                <a:latin typeface="+mn-lt"/>
                <a:ea typeface="+mn-ea"/>
                <a:cs typeface="+mn-cs"/>
              </a:rPr>
              <a:t> geology and palaeontology was a very new science. P</a:t>
            </a:r>
            <a:r>
              <a:rPr lang="en-GB" sz="1200" b="0" i="0" kern="1200" dirty="0">
                <a:solidFill>
                  <a:schemeClr val="tx1"/>
                </a:solidFill>
                <a:effectLst/>
                <a:latin typeface="+mn-lt"/>
                <a:ea typeface="+mn-ea"/>
                <a:cs typeface="+mn-cs"/>
              </a:rPr>
              <a:t>eople did not know how fossils were formed</a:t>
            </a:r>
            <a:r>
              <a:rPr lang="en-GB" sz="1200" b="0" i="0" kern="1200" baseline="0" dirty="0">
                <a:solidFill>
                  <a:schemeClr val="tx1"/>
                </a:solidFill>
                <a:effectLst/>
                <a:latin typeface="+mn-lt"/>
                <a:ea typeface="+mn-ea"/>
                <a:cs typeface="+mn-cs"/>
              </a:rPr>
              <a:t> and it was thought that the Earth was 6000 years old (when we now know that it is in fact 4.5 billion years old).</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Mary’s </a:t>
            </a:r>
            <a:r>
              <a:rPr lang="en-GB" sz="1200" b="0" i="0" kern="1200" dirty="0">
                <a:solidFill>
                  <a:schemeClr val="tx1"/>
                </a:solidFill>
                <a:effectLst/>
                <a:latin typeface="+mn-lt"/>
                <a:ea typeface="+mn-ea"/>
                <a:cs typeface="+mn-cs"/>
              </a:rPr>
              <a:t>father Richard </a:t>
            </a:r>
            <a:r>
              <a:rPr lang="en-GB" sz="1200" b="0" i="0" kern="1200" dirty="0" err="1">
                <a:solidFill>
                  <a:schemeClr val="tx1"/>
                </a:solidFill>
                <a:effectLst/>
                <a:latin typeface="+mn-lt"/>
                <a:ea typeface="+mn-ea"/>
                <a:cs typeface="+mn-cs"/>
              </a:rPr>
              <a:t>Anning</a:t>
            </a:r>
            <a:r>
              <a:rPr lang="en-GB" sz="1200" b="0" i="0" kern="1200" dirty="0">
                <a:solidFill>
                  <a:schemeClr val="tx1"/>
                </a:solidFill>
                <a:effectLst/>
                <a:latin typeface="+mn-lt"/>
                <a:ea typeface="+mn-ea"/>
                <a:cs typeface="+mn-cs"/>
              </a:rPr>
              <a:t> was a carpenter but</a:t>
            </a:r>
            <a:r>
              <a:rPr lang="en-GB" sz="1200" b="0" i="0" kern="1200" baseline="0" dirty="0">
                <a:solidFill>
                  <a:schemeClr val="tx1"/>
                </a:solidFill>
                <a:effectLst/>
                <a:latin typeface="+mn-lt"/>
                <a:ea typeface="+mn-ea"/>
                <a:cs typeface="+mn-cs"/>
              </a:rPr>
              <a:t> he spent a lot of his time</a:t>
            </a:r>
            <a:r>
              <a:rPr lang="en-GB" sz="1200" b="0" i="0" kern="1200" dirty="0">
                <a:solidFill>
                  <a:schemeClr val="tx1"/>
                </a:solidFill>
                <a:effectLst/>
                <a:latin typeface="+mn-lt"/>
                <a:ea typeface="+mn-ea"/>
                <a:cs typeface="+mn-cs"/>
              </a:rPr>
              <a:t> collecting fossils and often sold</a:t>
            </a:r>
            <a:r>
              <a:rPr lang="en-GB" sz="1200" b="0" i="0" kern="1200" baseline="0" dirty="0">
                <a:solidFill>
                  <a:schemeClr val="tx1"/>
                </a:solidFill>
                <a:effectLst/>
                <a:latin typeface="+mn-lt"/>
                <a:ea typeface="+mn-ea"/>
                <a:cs typeface="+mn-cs"/>
              </a:rPr>
              <a:t> these to </a:t>
            </a:r>
            <a:r>
              <a:rPr lang="en-GB" sz="1200" b="0" i="0" kern="1200" dirty="0">
                <a:solidFill>
                  <a:schemeClr val="tx1"/>
                </a:solidFill>
                <a:effectLst/>
                <a:latin typeface="+mn-lt"/>
                <a:ea typeface="+mn-ea"/>
                <a:cs typeface="+mn-cs"/>
              </a:rPr>
              <a:t>tourists who visited</a:t>
            </a:r>
            <a:r>
              <a:rPr lang="en-GB" sz="1200" b="0" i="0" kern="1200" baseline="0" dirty="0">
                <a:solidFill>
                  <a:schemeClr val="tx1"/>
                </a:solidFill>
                <a:effectLst/>
                <a:latin typeface="+mn-lt"/>
                <a:ea typeface="+mn-ea"/>
                <a:cs typeface="+mn-cs"/>
              </a:rPr>
              <a:t> Lyme Regis</a:t>
            </a:r>
            <a:r>
              <a:rPr lang="en-GB" sz="1200" b="0" i="0" kern="1200" dirty="0">
                <a:solidFill>
                  <a:schemeClr val="tx1"/>
                </a:solidFill>
                <a:effectLst/>
                <a:latin typeface="+mn-lt"/>
                <a:ea typeface="+mn-ea"/>
                <a:cs typeface="+mn-cs"/>
              </a:rPr>
              <a:t>. He would often take Mary</a:t>
            </a:r>
            <a:r>
              <a:rPr lang="en-GB" sz="1200" b="0" i="0" kern="1200" baseline="0" dirty="0">
                <a:solidFill>
                  <a:schemeClr val="tx1"/>
                </a:solidFill>
                <a:effectLst/>
                <a:latin typeface="+mn-lt"/>
                <a:ea typeface="+mn-ea"/>
                <a:cs typeface="+mn-cs"/>
              </a:rPr>
              <a:t> and her brother Joseph along the sea shore to search for fossils. </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Sadly</a:t>
            </a:r>
            <a:r>
              <a:rPr lang="en-GB" sz="1200" b="0" i="0" kern="1200" baseline="0" dirty="0">
                <a:solidFill>
                  <a:schemeClr val="tx1"/>
                </a:solidFill>
                <a:effectLst/>
                <a:latin typeface="+mn-lt"/>
                <a:ea typeface="+mn-ea"/>
                <a:cs typeface="+mn-cs"/>
              </a:rPr>
              <a:t> Mary’s father died </a:t>
            </a:r>
            <a:r>
              <a:rPr lang="en-GB" sz="1200" b="0" i="0" kern="1200" dirty="0">
                <a:solidFill>
                  <a:schemeClr val="tx1"/>
                </a:solidFill>
                <a:effectLst/>
                <a:latin typeface="+mn-lt"/>
                <a:ea typeface="+mn-ea"/>
                <a:cs typeface="+mn-cs"/>
              </a:rPr>
              <a:t>in November 1810 when Mary was 11 years old.</a:t>
            </a:r>
            <a:r>
              <a:rPr lang="en-GB" sz="1200" b="0" i="0" kern="1200" baseline="0" dirty="0">
                <a:solidFill>
                  <a:schemeClr val="tx1"/>
                </a:solidFill>
                <a:effectLst/>
                <a:latin typeface="+mn-lt"/>
                <a:ea typeface="+mn-ea"/>
                <a:cs typeface="+mn-cs"/>
              </a:rPr>
              <a:t> He </a:t>
            </a:r>
            <a:r>
              <a:rPr lang="en-GB" sz="1200" b="0" i="0" kern="1200" dirty="0">
                <a:solidFill>
                  <a:schemeClr val="tx1"/>
                </a:solidFill>
                <a:effectLst/>
                <a:latin typeface="+mn-lt"/>
                <a:ea typeface="+mn-ea"/>
                <a:cs typeface="+mn-cs"/>
              </a:rPr>
              <a:t>left his family with £120 of debts</a:t>
            </a:r>
            <a:r>
              <a:rPr lang="en-GB" sz="1200" b="0" i="0" kern="1200" baseline="0" dirty="0">
                <a:solidFill>
                  <a:schemeClr val="tx1"/>
                </a:solidFill>
                <a:effectLst/>
                <a:latin typeface="+mn-lt"/>
                <a:ea typeface="+mn-ea"/>
                <a:cs typeface="+mn-cs"/>
              </a:rPr>
              <a:t> which</a:t>
            </a:r>
            <a:r>
              <a:rPr lang="en-GB" sz="1200" b="0" i="0" kern="1200" dirty="0">
                <a:solidFill>
                  <a:schemeClr val="tx1"/>
                </a:solidFill>
                <a:effectLst/>
                <a:latin typeface="+mn-lt"/>
                <a:ea typeface="+mn-ea"/>
                <a:cs typeface="+mn-cs"/>
              </a:rPr>
              <a:t> was a huge amount of money in these</a:t>
            </a:r>
            <a:r>
              <a:rPr lang="en-GB" sz="1200" b="0" i="0" kern="1200" baseline="0" dirty="0">
                <a:solidFill>
                  <a:schemeClr val="tx1"/>
                </a:solidFill>
                <a:effectLst/>
                <a:latin typeface="+mn-lt"/>
                <a:ea typeface="+mn-ea"/>
                <a:cs typeface="+mn-cs"/>
              </a:rPr>
              <a:t> days.</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Mary </a:t>
            </a:r>
            <a:r>
              <a:rPr lang="en-GB" sz="1200" b="0" i="0" kern="1200" baseline="0" dirty="0" err="1">
                <a:solidFill>
                  <a:schemeClr val="tx1"/>
                </a:solidFill>
                <a:effectLst/>
                <a:latin typeface="+mn-lt"/>
                <a:ea typeface="+mn-ea"/>
                <a:cs typeface="+mn-cs"/>
              </a:rPr>
              <a:t>Anning</a:t>
            </a:r>
            <a:r>
              <a:rPr lang="en-GB" sz="1200" b="0" i="0" kern="1200" baseline="0" dirty="0">
                <a:solidFill>
                  <a:schemeClr val="tx1"/>
                </a:solidFill>
                <a:effectLst/>
                <a:latin typeface="+mn-lt"/>
                <a:ea typeface="+mn-ea"/>
                <a:cs typeface="+mn-cs"/>
              </a:rPr>
              <a:t> did not go to school because her family could not afford to pay for it. Instead she taught herself to read and write at home, and she became very interested in learning about geology and anatomy (the structure of human and other animal bodies). She would often hunt for fossils on the sea shore with her dog Tray,  and she particularly liked to go out after big storms when the wind and waves would break up the rocks and expose new fossils. </a:t>
            </a:r>
          </a:p>
          <a:p>
            <a:endParaRPr lang="en-GB" sz="1200" b="0" i="0" kern="1200" baseline="0" dirty="0">
              <a:solidFill>
                <a:schemeClr val="tx1"/>
              </a:solidFill>
              <a:effectLst/>
              <a:latin typeface="+mn-lt"/>
              <a:ea typeface="+mn-ea"/>
              <a:cs typeface="+mn-cs"/>
            </a:endParaRPr>
          </a:p>
          <a:p>
            <a:r>
              <a:rPr lang="en-GB" sz="1200" b="0" i="0" u="sng" kern="1200" dirty="0">
                <a:solidFill>
                  <a:schemeClr val="tx1"/>
                </a:solidFill>
                <a:effectLst/>
                <a:latin typeface="+mn-lt"/>
                <a:ea typeface="+mn-ea"/>
                <a:cs typeface="+mn-cs"/>
              </a:rPr>
              <a:t>Click for ichthyosaurus</a:t>
            </a:r>
          </a:p>
          <a:p>
            <a:r>
              <a:rPr lang="en-GB" sz="1200" b="0" i="0" kern="1200" dirty="0">
                <a:solidFill>
                  <a:schemeClr val="tx1"/>
                </a:solidFill>
                <a:effectLst/>
                <a:latin typeface="+mn-lt"/>
                <a:ea typeface="+mn-ea"/>
                <a:cs typeface="+mn-cs"/>
              </a:rPr>
              <a:t>In 1811 when Mary was 12 years old, her and her brother Joseph</a:t>
            </a:r>
            <a:r>
              <a:rPr lang="en-GB" sz="1200" b="0" i="0" kern="1200" baseline="0" dirty="0">
                <a:solidFill>
                  <a:schemeClr val="tx1"/>
                </a:solidFill>
                <a:effectLst/>
                <a:latin typeface="+mn-lt"/>
                <a:ea typeface="+mn-ea"/>
                <a:cs typeface="+mn-cs"/>
              </a:rPr>
              <a:t> were hunting fossils on the sea shore and they found something very interesting sticking out of the cliff. It looked a bit like a crocodile skull and with careful excavation they managed to extract the whole skeleton in two parts. It turned out to be a marine reptile called an Ichthyosaurus. This was the first complete skeleton of an Ichthyosaurus ever found and it had a lot of attention from scientists of the day. However because Mary and her brother were uneducated and from a poor family they did not receive any credit for finding the Ichthyosaurus. </a:t>
            </a:r>
          </a:p>
          <a:p>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Mary continued to hunt for fossils throughout her life and became famous for her knowledge and ideas about palaeontology. Scientists would often visit her in Lyme Regis to seek her opinions on their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Because she was female and working class,  Mary was not allowed to join any of the country’s prestigious scientific groups during her lifetime. At this time women were not allowed to vote or attend university. Working class women like Mary were supposed to work on farms, in a factories or as maids, but this was not what Mary wanted to do. Instead she opened a small shop in Lyme Regis to sell her fossils and make a small amount of money for her family.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r>
              <a:rPr lang="en-GB" sz="1200" b="0" i="0" u="sng" kern="1200" dirty="0">
                <a:solidFill>
                  <a:schemeClr val="tx1"/>
                </a:solidFill>
                <a:effectLst/>
                <a:latin typeface="+mn-lt"/>
                <a:ea typeface="+mn-ea"/>
                <a:cs typeface="+mn-cs"/>
              </a:rPr>
              <a:t>Click for plesiosaurus fossil</a:t>
            </a:r>
          </a:p>
          <a:p>
            <a:r>
              <a:rPr lang="en-GB" sz="1200" b="0" i="0" kern="1200" dirty="0">
                <a:solidFill>
                  <a:schemeClr val="tx1"/>
                </a:solidFill>
                <a:effectLst/>
                <a:latin typeface="+mn-lt"/>
                <a:ea typeface="+mn-ea"/>
                <a:cs typeface="+mn-cs"/>
              </a:rPr>
              <a:t>In 1821 Mary discovered another exciting fossil. It was a nine foot long animal, with a smallish head like a turtle but very long neck and paddle like limbs. </a:t>
            </a:r>
            <a:r>
              <a:rPr lang="en-GB" sz="1200" b="1" i="0" kern="1200" dirty="0">
                <a:solidFill>
                  <a:schemeClr val="tx1"/>
                </a:solidFill>
                <a:effectLst/>
                <a:latin typeface="+mn-lt"/>
                <a:ea typeface="+mn-ea"/>
                <a:cs typeface="+mn-cs"/>
              </a:rPr>
              <a:t>Does anyone know what this animal might be called? </a:t>
            </a:r>
          </a:p>
          <a:p>
            <a:endParaRPr lang="en-GB" sz="1200" b="0" i="0" u="sng" kern="1200" dirty="0">
              <a:solidFill>
                <a:schemeClr val="tx1"/>
              </a:solidFill>
              <a:effectLst/>
              <a:latin typeface="+mn-lt"/>
              <a:ea typeface="+mn-ea"/>
              <a:cs typeface="+mn-cs"/>
            </a:endParaRPr>
          </a:p>
          <a:p>
            <a:r>
              <a:rPr lang="en-GB" sz="1200" b="0" i="0" u="sng" kern="1200" dirty="0">
                <a:solidFill>
                  <a:schemeClr val="tx1"/>
                </a:solidFill>
                <a:effectLst/>
                <a:latin typeface="+mn-lt"/>
                <a:ea typeface="+mn-ea"/>
                <a:cs typeface="+mn-cs"/>
              </a:rPr>
              <a:t>Click for name </a:t>
            </a:r>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was the first ever fossil </a:t>
            </a:r>
            <a:r>
              <a:rPr lang="en-GB" sz="1200" b="0" i="1" kern="1200" baseline="0" dirty="0">
                <a:solidFill>
                  <a:schemeClr val="tx1"/>
                </a:solidFill>
                <a:effectLst/>
                <a:latin typeface="+mn-lt"/>
                <a:ea typeface="+mn-ea"/>
                <a:cs typeface="+mn-cs"/>
              </a:rPr>
              <a:t>P</a:t>
            </a:r>
            <a:r>
              <a:rPr lang="en-GB" sz="1200" b="0" i="1" kern="1200" dirty="0">
                <a:solidFill>
                  <a:schemeClr val="tx1"/>
                </a:solidFill>
                <a:effectLst/>
                <a:latin typeface="+mn-lt"/>
                <a:ea typeface="+mn-ea"/>
                <a:cs typeface="+mn-cs"/>
              </a:rPr>
              <a:t>lesiosaurus</a:t>
            </a:r>
            <a:r>
              <a:rPr lang="en-GB" sz="1200" b="0" i="0" kern="1200" dirty="0">
                <a:solidFill>
                  <a:schemeClr val="tx1"/>
                </a:solidFill>
                <a:effectLst/>
                <a:latin typeface="+mn-lt"/>
                <a:ea typeface="+mn-ea"/>
                <a:cs typeface="+mn-cs"/>
              </a:rPr>
              <a:t> which is now on display at the </a:t>
            </a:r>
            <a:r>
              <a:rPr lang="en-GB" sz="1200" b="0" i="0" kern="1200" baseline="0" dirty="0">
                <a:solidFill>
                  <a:schemeClr val="tx1"/>
                </a:solidFill>
                <a:effectLst/>
                <a:latin typeface="+mn-lt"/>
                <a:ea typeface="+mn-ea"/>
                <a:cs typeface="+mn-cs"/>
              </a:rPr>
              <a:t>Natural History Museum in London.</a:t>
            </a:r>
            <a:endParaRPr lang="en-GB" sz="1200" b="0" i="1" kern="1200" dirty="0">
              <a:solidFill>
                <a:schemeClr val="tx1"/>
              </a:solidFill>
              <a:effectLst/>
              <a:latin typeface="+mn-lt"/>
              <a:ea typeface="+mn-ea"/>
              <a:cs typeface="+mn-cs"/>
            </a:endParaRP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Mary </a:t>
            </a:r>
            <a:r>
              <a:rPr lang="en-GB" sz="1200" b="0" i="0" kern="1200" baseline="0" dirty="0" err="1">
                <a:solidFill>
                  <a:schemeClr val="tx1"/>
                </a:solidFill>
                <a:effectLst/>
                <a:latin typeface="+mn-lt"/>
                <a:ea typeface="+mn-ea"/>
                <a:cs typeface="+mn-cs"/>
              </a:rPr>
              <a:t>Anning</a:t>
            </a:r>
            <a:r>
              <a:rPr lang="en-GB" sz="1200" b="0" i="0" kern="1200" baseline="0" dirty="0">
                <a:solidFill>
                  <a:schemeClr val="tx1"/>
                </a:solidFill>
                <a:effectLst/>
                <a:latin typeface="+mn-lt"/>
                <a:ea typeface="+mn-ea"/>
                <a:cs typeface="+mn-cs"/>
              </a:rPr>
              <a:t> made lots of other important discoveries throughout her life she found the first complete pterosaur fossil, which is a flying reptile, found many important Jurassic fish fossils and she discovered that that squid-like animals called belemnites had ink sacs like modern squids.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Mary’s work was extremely important to palaeontology and by the time she died in 1847 she had gained a lot of respect from the scientific community. </a:t>
            </a:r>
          </a:p>
          <a:p>
            <a:endParaRPr lang="en-GB" sz="1200" b="0" i="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16</a:t>
            </a:fld>
            <a:endParaRPr lang="en-GB"/>
          </a:p>
        </p:txBody>
      </p:sp>
    </p:spTree>
    <p:extLst>
      <p:ext uri="{BB962C8B-B14F-4D97-AF65-F5344CB8AC3E}">
        <p14:creationId xmlns:p14="http://schemas.microsoft.com/office/powerpoint/2010/main" val="3428607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EXTRA</a:t>
            </a:r>
            <a:r>
              <a:rPr lang="en-GB" sz="1200" b="1" i="0" kern="1200" baseline="0" dirty="0">
                <a:solidFill>
                  <a:schemeClr val="tx1"/>
                </a:solidFill>
                <a:effectLst/>
                <a:latin typeface="+mn-lt"/>
                <a:ea typeface="+mn-ea"/>
                <a:cs typeface="+mn-cs"/>
              </a:rPr>
              <a:t> HISTORICAL INFORMATION – may be more suited to history lesson</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Does anyone know who this famous scientist is? </a:t>
            </a:r>
            <a:r>
              <a:rPr lang="en-GB" sz="1200" b="0" i="0" u="sng" kern="1200" dirty="0">
                <a:solidFill>
                  <a:schemeClr val="tx1"/>
                </a:solidFill>
                <a:effectLst/>
                <a:latin typeface="+mn-lt"/>
                <a:ea typeface="+mn-ea"/>
                <a:cs typeface="+mn-cs"/>
              </a:rPr>
              <a:t>Click for Charles</a:t>
            </a:r>
            <a:r>
              <a:rPr lang="en-GB" sz="1200" b="0" i="0" u="sng" kern="1200" baseline="0" dirty="0">
                <a:solidFill>
                  <a:schemeClr val="tx1"/>
                </a:solidFill>
                <a:effectLst/>
                <a:latin typeface="+mn-lt"/>
                <a:ea typeface="+mn-ea"/>
                <a:cs typeface="+mn-cs"/>
              </a:rPr>
              <a:t> Darwin</a:t>
            </a:r>
            <a:endParaRPr lang="en-GB" sz="1200" b="0" i="0" u="sng"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Charles</a:t>
            </a:r>
            <a:r>
              <a:rPr lang="en-GB" sz="1200" b="0" i="0" kern="1200" baseline="0" dirty="0">
                <a:solidFill>
                  <a:schemeClr val="tx1"/>
                </a:solidFill>
                <a:effectLst/>
                <a:latin typeface="+mn-lt"/>
                <a:ea typeface="+mn-ea"/>
                <a:cs typeface="+mn-cs"/>
              </a:rPr>
              <a:t> Darwin was a geologist, palaeontologist and biologist. He is most famous for developing the theory of evolution that showed that over many generations, animals and plants can change to become new species.</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(More in depth information)</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Darwin was born in 1809 in Shropshire a town in England. As a child he was very interested in the natural world he would spend a lot of his time bird watching and he liked to collect b</a:t>
            </a:r>
            <a:r>
              <a:rPr lang="en-GB" sz="1200" b="0" i="0" kern="1200" dirty="0">
                <a:solidFill>
                  <a:schemeClr val="tx1"/>
                </a:solidFill>
                <a:effectLst/>
                <a:latin typeface="+mn-lt"/>
                <a:ea typeface="+mn-ea"/>
                <a:cs typeface="+mn-cs"/>
              </a:rPr>
              <a:t>irds' eggs,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sea shells, beetles, moths and minerals. </a:t>
            </a:r>
            <a:r>
              <a:rPr lang="en-GB" sz="1200" b="0" i="0" kern="1200" baseline="0" dirty="0">
                <a:solidFill>
                  <a:schemeClr val="tx1"/>
                </a:solidFill>
                <a:effectLst/>
                <a:latin typeface="+mn-lt"/>
                <a:ea typeface="+mn-ea"/>
                <a:cs typeface="+mn-cs"/>
              </a:rPr>
              <a:t>After completing his school education, he went to the University of Edinburgh to become a doctor. However Darwin wasn’t a very good medical student, he found his lectures boring and he hated watching surgery - he spent most of his time learning about plants, animals and geology instead of learning about medicine.</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Darwin’s father wasn’t very pleased about this and moved him to the University of Cambridge where he was to study to become a church priest instead. Darwin didn’t mind this so much as it gave him a lot more free time, which he spent studying plants, animals and geology.</a:t>
            </a:r>
          </a:p>
          <a:p>
            <a:endParaRPr lang="en-GB" sz="1200" b="0" i="0" kern="1200" baseline="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1831 after he had completed</a:t>
            </a:r>
            <a:r>
              <a:rPr lang="en-GB" sz="1200" b="0" i="0" kern="1200" baseline="0" dirty="0">
                <a:solidFill>
                  <a:schemeClr val="tx1"/>
                </a:solidFill>
                <a:effectLst/>
                <a:latin typeface="+mn-lt"/>
                <a:ea typeface="+mn-ea"/>
                <a:cs typeface="+mn-cs"/>
              </a:rPr>
              <a:t> his studies,</a:t>
            </a:r>
            <a:r>
              <a:rPr lang="en-GB" sz="1200" b="0" i="0" kern="1200" dirty="0">
                <a:solidFill>
                  <a:schemeClr val="tx1"/>
                </a:solidFill>
                <a:effectLst/>
                <a:latin typeface="+mn-lt"/>
                <a:ea typeface="+mn-ea"/>
                <a:cs typeface="+mn-cs"/>
              </a:rPr>
              <a:t> Darwin set sail on the HMS Beagle, a naval survey ship</a:t>
            </a:r>
            <a:r>
              <a:rPr lang="en-GB" sz="1200" b="0" i="0" kern="1200" baseline="0" dirty="0">
                <a:solidFill>
                  <a:schemeClr val="tx1"/>
                </a:solidFill>
                <a:effectLst/>
                <a:latin typeface="+mn-lt"/>
                <a:ea typeface="+mn-ea"/>
                <a:cs typeface="+mn-cs"/>
              </a:rPr>
              <a:t> that voyaged around the coast of South America and Australia.</a:t>
            </a:r>
            <a:r>
              <a:rPr lang="en-GB" sz="1200" b="0" i="0" kern="1200" dirty="0">
                <a:solidFill>
                  <a:schemeClr val="tx1"/>
                </a:solidFill>
                <a:effectLst/>
                <a:latin typeface="+mn-lt"/>
                <a:ea typeface="+mn-ea"/>
                <a:cs typeface="+mn-cs"/>
              </a:rPr>
              <a:t> His main job on the voyage was to collect plant and animal specimens from all of the countries and islands the ship visited, but he also took a keen interest in the geology and fossils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of these different places.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When he came back to England, Darwin studied the specimens he had collected and started to notice some very interesting things about the finches, a type of bird, he collected from the Galapagos Islands. The finches on each island were very similar except that they had differently shaped beaks.</a:t>
            </a:r>
          </a:p>
          <a:p>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sng" kern="1200" baseline="0" dirty="0">
                <a:solidFill>
                  <a:schemeClr val="tx1"/>
                </a:solidFill>
                <a:effectLst/>
                <a:latin typeface="+mn-lt"/>
                <a:ea typeface="+mn-ea"/>
                <a:cs typeface="+mn-cs"/>
              </a:rPr>
              <a:t>Click for finch </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Darwin came up with a famous theory called ‘natural selection’. This theory says  that every living thing has slightly different characteristics to its parents. If these characteristics help it to survive, then it will be more likely to pass these on to its own young. Over many generations these successful characteristics may lead to the evolution of a new species. The finches Darwin had found on the Galapagos islands – were all different species, they had evolved over many generations to have different shaped beaks so that they could eat different types of food such as seeds, fruit, cacti, insects.</a:t>
            </a:r>
          </a:p>
          <a:p>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 late 1830  Darwin began to write up his ideas in a book on this theory called ‘On the origin of species by means of natural selection’,</a:t>
            </a:r>
            <a:r>
              <a:rPr lang="en-GB" sz="1200" b="0" i="0" kern="1200" baseline="0" dirty="0">
                <a:solidFill>
                  <a:schemeClr val="tx1"/>
                </a:solidFill>
                <a:effectLst/>
                <a:latin typeface="+mn-lt"/>
                <a:ea typeface="+mn-ea"/>
                <a:cs typeface="+mn-cs"/>
              </a:rPr>
              <a:t> however he did not publish it until 1859, over 20 years later. His book was extremely controversial at the time and a lot of people did not like his ideas. His theory</a:t>
            </a:r>
            <a:r>
              <a:rPr lang="en-GB" sz="1200" b="0" i="0" kern="1200" dirty="0">
                <a:solidFill>
                  <a:schemeClr val="tx1"/>
                </a:solidFill>
                <a:effectLst/>
                <a:latin typeface="+mn-lt"/>
                <a:ea typeface="+mn-ea"/>
                <a:cs typeface="+mn-cs"/>
              </a:rPr>
              <a:t> challenged the</a:t>
            </a:r>
            <a:r>
              <a:rPr lang="en-GB" sz="1200" b="0" i="0" kern="1200" baseline="0" dirty="0">
                <a:solidFill>
                  <a:schemeClr val="tx1"/>
                </a:solidFill>
                <a:effectLst/>
                <a:latin typeface="+mn-lt"/>
                <a:ea typeface="+mn-ea"/>
                <a:cs typeface="+mn-cs"/>
              </a:rPr>
              <a:t> Christian idea that all animals were placed on the Earth by God, and instead suggested that animals have evolved over time into new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Evolution is now accepted widely as a scientific fact and has been one of the most important discoveries ever made in palaeontology and biology.</a:t>
            </a:r>
          </a:p>
          <a:p>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EB7A1A-4D09-4F4C-9D71-C0CF2DD328F1}" type="slidenum">
              <a:rPr lang="en-GB" smtClean="0"/>
              <a:t>17</a:t>
            </a:fld>
            <a:endParaRPr lang="en-GB"/>
          </a:p>
        </p:txBody>
      </p:sp>
    </p:spTree>
    <p:extLst>
      <p:ext uri="{BB962C8B-B14F-4D97-AF65-F5344CB8AC3E}">
        <p14:creationId xmlns:p14="http://schemas.microsoft.com/office/powerpoint/2010/main" val="342860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Teacher and presenter guidance</a:t>
            </a:r>
          </a:p>
          <a:p>
            <a:pPr marL="0" indent="0">
              <a:buNone/>
            </a:pPr>
            <a:endParaRPr lang="en-GB" sz="1200" b="1" dirty="0"/>
          </a:p>
          <a:p>
            <a:pPr marL="0" indent="0">
              <a:buNone/>
            </a:pPr>
            <a:r>
              <a:rPr lang="en-GB" sz="1200" b="0" dirty="0"/>
              <a:t>This</a:t>
            </a:r>
            <a:r>
              <a:rPr lang="en-GB" sz="1200" b="0" baseline="0" dirty="0"/>
              <a:t> p</a:t>
            </a:r>
            <a:r>
              <a:rPr lang="en-GB" sz="1200" b="0" dirty="0"/>
              <a:t>resentation</a:t>
            </a:r>
            <a:r>
              <a:rPr lang="en-GB" sz="1200" b="0" baseline="0" dirty="0"/>
              <a:t> is broken down into 5 main sections with the final section being an activity idea.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a:p>
          <a:p>
            <a:pPr marL="0" indent="0">
              <a:buNone/>
            </a:pPr>
            <a:r>
              <a:rPr lang="en-GB" sz="1200" b="0" baseline="0" dirty="0"/>
              <a:t>Factsheet and activity sheet on fossils suitable for KS2 pupils available at www.geolsoc.org.uk/factsheets</a:t>
            </a:r>
          </a:p>
          <a:p>
            <a:endParaRPr lang="en-GB" dirty="0"/>
          </a:p>
          <a:p>
            <a:pPr marL="228600" indent="-228600">
              <a:buAutoNum type="arabicPeriod"/>
            </a:pPr>
            <a:r>
              <a:rPr lang="en-GB" b="1" dirty="0"/>
              <a:t>What is a fossil?</a:t>
            </a:r>
          </a:p>
          <a:p>
            <a:pPr marL="171450" indent="-171450">
              <a:buFontTx/>
              <a:buChar char="-"/>
            </a:pPr>
            <a:r>
              <a:rPr lang="en-GB" dirty="0"/>
              <a:t>Fossils</a:t>
            </a:r>
            <a:r>
              <a:rPr lang="en-GB" baseline="0" dirty="0"/>
              <a:t> and palaeontologists</a:t>
            </a:r>
          </a:p>
          <a:p>
            <a:pPr marL="171450" indent="-171450">
              <a:buFontTx/>
              <a:buChar char="-"/>
            </a:pPr>
            <a:r>
              <a:rPr lang="en-GB" baseline="0" dirty="0"/>
              <a:t>Trace fossils</a:t>
            </a:r>
          </a:p>
          <a:p>
            <a:pPr marL="171450" indent="-171450">
              <a:buFontTx/>
              <a:buChar char="-"/>
            </a:pPr>
            <a:r>
              <a:rPr lang="en-GB" baseline="0" dirty="0"/>
              <a:t>Moulds and casts</a:t>
            </a:r>
          </a:p>
          <a:p>
            <a:pPr marL="0" indent="0">
              <a:buFontTx/>
              <a:buNone/>
            </a:pPr>
            <a:r>
              <a:rPr lang="en-GB" b="1" baseline="0" dirty="0"/>
              <a:t>2.  </a:t>
            </a:r>
            <a:r>
              <a:rPr lang="en-GB" b="1" dirty="0"/>
              <a:t>How are fossils formed?</a:t>
            </a:r>
          </a:p>
          <a:p>
            <a:pPr marL="171450" indent="-171450">
              <a:buFontTx/>
              <a:buChar char="-"/>
            </a:pPr>
            <a:r>
              <a:rPr lang="en-GB" dirty="0"/>
              <a:t>Burial</a:t>
            </a:r>
            <a:r>
              <a:rPr lang="en-GB" baseline="0" dirty="0"/>
              <a:t> in soft sediment (most common way of forming fossils)</a:t>
            </a:r>
          </a:p>
          <a:p>
            <a:pPr marL="171450" indent="-171450">
              <a:buFontTx/>
              <a:buChar char="-"/>
            </a:pPr>
            <a:r>
              <a:rPr lang="en-GB" baseline="0" dirty="0"/>
              <a:t>Amber</a:t>
            </a:r>
          </a:p>
          <a:p>
            <a:pPr marL="171450" indent="-171450">
              <a:buFontTx/>
              <a:buChar char="-"/>
            </a:pPr>
            <a:r>
              <a:rPr lang="en-GB" baseline="0" dirty="0" err="1"/>
              <a:t>Tarpits</a:t>
            </a:r>
            <a:endParaRPr lang="en-GB" baseline="0" dirty="0"/>
          </a:p>
          <a:p>
            <a:pPr marL="171450" indent="-171450">
              <a:buFontTx/>
              <a:buChar char="-"/>
            </a:pPr>
            <a:r>
              <a:rPr lang="en-GB" baseline="0" dirty="0"/>
              <a:t>Freezing</a:t>
            </a:r>
          </a:p>
          <a:p>
            <a:pPr marL="0" indent="0">
              <a:buFontTx/>
              <a:buNone/>
            </a:pPr>
            <a:r>
              <a:rPr lang="en-GB" b="1" baseline="0" dirty="0"/>
              <a:t>3. Exceptional </a:t>
            </a:r>
            <a:r>
              <a:rPr lang="en-GB" b="1" baseline="0" dirty="0" err="1"/>
              <a:t>preervation</a:t>
            </a:r>
            <a:r>
              <a:rPr lang="en-GB" b="1" baseline="0" dirty="0"/>
              <a:t> and fossil colours</a:t>
            </a:r>
          </a:p>
          <a:p>
            <a:pPr marL="0" indent="0">
              <a:buFontTx/>
              <a:buNone/>
            </a:pPr>
            <a:r>
              <a:rPr lang="en-GB" b="1" baseline="0" dirty="0"/>
              <a:t>4. Famous palaeontologists from history</a:t>
            </a:r>
          </a:p>
          <a:p>
            <a:pPr marL="171450" indent="-171450">
              <a:buFontTx/>
              <a:buChar char="-"/>
            </a:pPr>
            <a:r>
              <a:rPr lang="en-GB" b="0" baseline="0" dirty="0"/>
              <a:t>Mary </a:t>
            </a:r>
            <a:r>
              <a:rPr lang="en-GB" b="0" baseline="0" dirty="0" err="1"/>
              <a:t>Anning</a:t>
            </a:r>
            <a:endParaRPr lang="en-GB" b="0" baseline="0" dirty="0"/>
          </a:p>
          <a:p>
            <a:pPr marL="171450" indent="-171450">
              <a:buFontTx/>
              <a:buChar char="-"/>
            </a:pPr>
            <a:r>
              <a:rPr lang="en-GB" b="0" baseline="0" dirty="0"/>
              <a:t>Charles Darwin</a:t>
            </a:r>
          </a:p>
          <a:p>
            <a:pPr marL="0" indent="0">
              <a:buFontTx/>
              <a:buNone/>
            </a:pP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18</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What</a:t>
            </a:r>
            <a:r>
              <a:rPr lang="en-GB" sz="1200" b="1" kern="1200" baseline="0" dirty="0">
                <a:solidFill>
                  <a:schemeClr val="tx1"/>
                </a:solidFill>
                <a:effectLst/>
                <a:latin typeface="+mn-lt"/>
                <a:ea typeface="+mn-ea"/>
                <a:cs typeface="+mn-cs"/>
              </a:rPr>
              <a:t> is a fossil?</a:t>
            </a:r>
            <a:r>
              <a:rPr lang="en-GB" sz="1200" b="0" kern="1200" baseline="0" dirty="0">
                <a:solidFill>
                  <a:schemeClr val="tx1"/>
                </a:solidFill>
                <a:effectLst/>
                <a:latin typeface="+mn-lt"/>
                <a:ea typeface="+mn-ea"/>
                <a:cs typeface="+mn-cs"/>
              </a:rPr>
              <a:t> Have children guess (may suggest things like shells, ancient animals, dinosaurs, bones, teeth, insects in amber, might know specific names such as tyrannosaurus rex, woolly mammoth, ammonites, trilobites etc. ) - </a:t>
            </a:r>
            <a:r>
              <a:rPr lang="en-GB" sz="1200" b="0" u="sng" kern="1200" baseline="0" dirty="0">
                <a:solidFill>
                  <a:schemeClr val="tx1"/>
                </a:solidFill>
                <a:effectLst/>
                <a:latin typeface="+mn-lt"/>
                <a:ea typeface="+mn-ea"/>
                <a:cs typeface="+mn-cs"/>
              </a:rPr>
              <a:t>click to get rid of question marks</a:t>
            </a:r>
            <a:endParaRPr lang="en-GB" sz="1200" b="1" u="sng"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u="sng" kern="1200" dirty="0">
                <a:solidFill>
                  <a:srgbClr val="FF0000"/>
                </a:solidFill>
                <a:effectLst/>
                <a:latin typeface="+mn-lt"/>
                <a:ea typeface="+mn-ea"/>
                <a:cs typeface="+mn-cs"/>
              </a:rPr>
              <a:t>Click to appear </a:t>
            </a:r>
            <a:r>
              <a:rPr lang="en-GB" sz="1200" b="1" kern="1200" dirty="0">
                <a:solidFill>
                  <a:schemeClr val="tx1"/>
                </a:solidFill>
                <a:effectLst/>
                <a:latin typeface="+mn-lt"/>
                <a:ea typeface="+mn-ea"/>
                <a:cs typeface="+mn-cs"/>
              </a:rPr>
              <a:t>- Fossils</a:t>
            </a:r>
            <a:r>
              <a:rPr lang="en-GB" sz="1200" kern="1200" dirty="0">
                <a:solidFill>
                  <a:schemeClr val="tx1"/>
                </a:solidFill>
                <a:effectLst/>
                <a:latin typeface="+mn-lt"/>
                <a:ea typeface="+mn-ea"/>
                <a:cs typeface="+mn-cs"/>
              </a:rPr>
              <a:t> are the </a:t>
            </a:r>
            <a:r>
              <a:rPr lang="en-GB" sz="1200" b="1" kern="1200" dirty="0">
                <a:solidFill>
                  <a:schemeClr val="tx1"/>
                </a:solidFill>
                <a:effectLst/>
                <a:latin typeface="+mn-lt"/>
                <a:ea typeface="+mn-ea"/>
                <a:cs typeface="+mn-cs"/>
              </a:rPr>
              <a:t>preserved remains</a:t>
            </a:r>
            <a:r>
              <a:rPr lang="en-GB" sz="1200" kern="1200" dirty="0">
                <a:solidFill>
                  <a:schemeClr val="tx1"/>
                </a:solidFill>
                <a:effectLst/>
                <a:latin typeface="+mn-lt"/>
                <a:ea typeface="+mn-ea"/>
                <a:cs typeface="+mn-cs"/>
              </a:rPr>
              <a:t> or </a:t>
            </a:r>
            <a:r>
              <a:rPr lang="en-GB" sz="1200" b="1" kern="1200" dirty="0">
                <a:solidFill>
                  <a:schemeClr val="tx1"/>
                </a:solidFill>
                <a:effectLst/>
                <a:latin typeface="+mn-lt"/>
                <a:ea typeface="+mn-ea"/>
                <a:cs typeface="+mn-cs"/>
              </a:rPr>
              <a:t>preserved traces </a:t>
            </a:r>
            <a:r>
              <a:rPr lang="en-GB" sz="1200" kern="1200" dirty="0">
                <a:solidFill>
                  <a:schemeClr val="tx1"/>
                </a:solidFill>
                <a:effectLst/>
                <a:latin typeface="+mn-lt"/>
                <a:ea typeface="+mn-ea"/>
                <a:cs typeface="+mn-cs"/>
              </a:rPr>
              <a:t>of plants and animals which once lived on Earth. Fossils come in all shapes and sizes. They can be whole animal skeletons, parts</a:t>
            </a:r>
            <a:r>
              <a:rPr lang="en-GB" sz="1200" kern="1200" baseline="0" dirty="0">
                <a:solidFill>
                  <a:schemeClr val="tx1"/>
                </a:solidFill>
                <a:effectLst/>
                <a:latin typeface="+mn-lt"/>
                <a:ea typeface="+mn-ea"/>
                <a:cs typeface="+mn-cs"/>
              </a:rPr>
              <a:t> of bones, shells, teeth, leaves, wood, bacteria, feathers, scales or they can be traces of animal activity such as burrows, footprints and even poo (known as coprolites). </a:t>
            </a:r>
            <a:r>
              <a:rPr lang="en-GB" sz="1200" kern="1200" dirty="0">
                <a:solidFill>
                  <a:schemeClr val="tx1"/>
                </a:solidFill>
                <a:effectLst/>
                <a:latin typeface="+mn-lt"/>
                <a:ea typeface="+mn-ea"/>
                <a:cs typeface="+mn-cs"/>
              </a:rPr>
              <a:t>Fossils can be huge like the skull of a T. rex </a:t>
            </a:r>
            <a:r>
              <a:rPr lang="en-GB" sz="1200" kern="1200" baseline="0" dirty="0">
                <a:solidFill>
                  <a:schemeClr val="tx1"/>
                </a:solidFill>
                <a:effectLst/>
                <a:latin typeface="+mn-lt"/>
                <a:ea typeface="+mn-ea"/>
                <a:cs typeface="+mn-cs"/>
              </a:rPr>
              <a:t>or so tiny that you can only see them by using very powerful microscopes in a laboratory. The only reason we know that animals such as dinosaurs, pterodactyls, sabre tooth cats, ammonites and trilobites ever existed is because their remains were preserved as fossils.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What</a:t>
            </a:r>
            <a:r>
              <a:rPr lang="en-GB" sz="1200" b="1" kern="1200" baseline="0" dirty="0">
                <a:solidFill>
                  <a:schemeClr val="tx1"/>
                </a:solidFill>
                <a:effectLst/>
                <a:latin typeface="+mn-lt"/>
                <a:ea typeface="+mn-ea"/>
                <a:cs typeface="+mn-cs"/>
              </a:rPr>
              <a:t> do we call scientists that study fossils? </a:t>
            </a:r>
            <a:r>
              <a:rPr lang="en-GB" sz="1200" b="0" kern="1200" baseline="0" dirty="0">
                <a:solidFill>
                  <a:schemeClr val="tx1"/>
                </a:solidFill>
                <a:effectLst/>
                <a:latin typeface="+mn-lt"/>
                <a:ea typeface="+mn-ea"/>
                <a:cs typeface="+mn-cs"/>
              </a:rPr>
              <a:t>palaeontology is the study of the history of life so scientists that study fossils are called palaeontologists </a:t>
            </a:r>
            <a:r>
              <a:rPr lang="en-GB" sz="1200" b="0" u="sng" kern="1200" baseline="0" dirty="0">
                <a:solidFill>
                  <a:schemeClr val="tx1"/>
                </a:solidFill>
                <a:effectLst/>
                <a:latin typeface="+mn-lt"/>
                <a:ea typeface="+mn-ea"/>
                <a:cs typeface="+mn-cs"/>
              </a:rPr>
              <a:t>– click to appear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u="sng"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Why do you think palaeontologists want to study fossils?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a:t>
            </a:r>
            <a:r>
              <a:rPr lang="en-GB" sz="1200" kern="1200" baseline="0" dirty="0">
                <a:solidFill>
                  <a:schemeClr val="tx1"/>
                </a:solidFill>
                <a:effectLst/>
                <a:latin typeface="+mn-lt"/>
                <a:ea typeface="+mn-ea"/>
                <a:cs typeface="+mn-cs"/>
              </a:rPr>
              <a:t> different answers, could include - t</a:t>
            </a:r>
            <a:r>
              <a:rPr lang="en-GB" sz="1200" kern="1200" dirty="0">
                <a:solidFill>
                  <a:schemeClr val="tx1"/>
                </a:solidFill>
                <a:effectLst/>
                <a:latin typeface="+mn-lt"/>
                <a:ea typeface="+mn-ea"/>
                <a:cs typeface="+mn-cs"/>
              </a:rPr>
              <a:t>o discover what animals and plants used to live on Earth, to study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how life has changed (or </a:t>
            </a:r>
            <a:r>
              <a:rPr lang="en-GB" sz="1200" b="0" kern="1200" dirty="0">
                <a:solidFill>
                  <a:schemeClr val="tx1"/>
                </a:solidFill>
                <a:effectLst/>
                <a:latin typeface="+mn-lt"/>
                <a:ea typeface="+mn-ea"/>
                <a:cs typeface="+mn-cs"/>
              </a:rPr>
              <a:t>evolved)</a:t>
            </a:r>
            <a:r>
              <a:rPr lang="en-GB" sz="1200" kern="1200" dirty="0">
                <a:solidFill>
                  <a:schemeClr val="tx1"/>
                </a:solidFill>
                <a:effectLst/>
                <a:latin typeface="+mn-lt"/>
                <a:ea typeface="+mn-ea"/>
                <a:cs typeface="+mn-cs"/>
              </a:rPr>
              <a:t> over time,</a:t>
            </a:r>
            <a:r>
              <a:rPr lang="en-GB" sz="1200" kern="1200" baseline="0" dirty="0">
                <a:solidFill>
                  <a:schemeClr val="tx1"/>
                </a:solidFill>
                <a:effectLst/>
                <a:latin typeface="+mn-lt"/>
                <a:ea typeface="+mn-ea"/>
                <a:cs typeface="+mn-cs"/>
              </a:rPr>
              <a:t> to study mass extinctions and past climates, to discover what ancient animals used to eat, where they lived and how they behaved etc. </a:t>
            </a:r>
            <a:endParaRPr lang="en-GB" sz="1200" kern="1200" dirty="0">
              <a:solidFill>
                <a:schemeClr val="tx1"/>
              </a:solidFill>
              <a:effectLst/>
              <a:latin typeface="+mn-lt"/>
              <a:ea typeface="+mn-ea"/>
              <a:cs typeface="+mn-cs"/>
            </a:endParaRPr>
          </a:p>
          <a:p>
            <a:endParaRPr lang="en-GB" dirty="0"/>
          </a:p>
          <a:p>
            <a:r>
              <a:rPr lang="en-GB" dirty="0"/>
              <a:t>There are many different types of palaeontologist because there are many different</a:t>
            </a:r>
            <a:r>
              <a:rPr lang="en-GB" baseline="0" dirty="0"/>
              <a:t> types of fossils. Palaeontologists</a:t>
            </a:r>
            <a:r>
              <a:rPr lang="en-GB" dirty="0"/>
              <a:t> don’t</a:t>
            </a:r>
            <a:r>
              <a:rPr lang="en-GB" baseline="0" dirty="0"/>
              <a:t> all study dinosaur bones. S</a:t>
            </a:r>
            <a:r>
              <a:rPr lang="en-GB" dirty="0"/>
              <a:t>ome might study fossil</a:t>
            </a:r>
            <a:r>
              <a:rPr lang="en-GB" baseline="0" dirty="0"/>
              <a:t> fish, fossil mammals, fossil plants, fossil invertebrates like insects and crustaceans, or microfossils - tiny fossils that can only be seen under the microscope.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Palaeontology is a combination of geology – the study of rocks, and biology – the study of life. Palaeontologists also use many other types of sciences to help them understand the past. For example to figure out how hard a Tyrannosaurus Rex could bite, palaeontologists used maths and engineering. To work out how warm or cold the oceans would’ve been millions of years ago, palaeontologists use chemistry to analyse the shells of tiny fossil microorganisms called foraminifera.</a:t>
            </a:r>
          </a:p>
        </p:txBody>
      </p:sp>
      <p:sp>
        <p:nvSpPr>
          <p:cNvPr id="4" name="Slide Number Placeholder 3"/>
          <p:cNvSpPr>
            <a:spLocks noGrp="1"/>
          </p:cNvSpPr>
          <p:nvPr>
            <p:ph type="sldNum" sz="quarter" idx="10"/>
          </p:nvPr>
        </p:nvSpPr>
        <p:spPr/>
        <p:txBody>
          <a:bodyPr/>
          <a:lstStyle/>
          <a:p>
            <a:fld id="{37EB7A1A-4D09-4F4C-9D71-C0CF2DD328F1}" type="slidenum">
              <a:rPr lang="en-GB" smtClean="0"/>
              <a:t>2</a:t>
            </a:fld>
            <a:endParaRPr lang="en-GB"/>
          </a:p>
        </p:txBody>
      </p:sp>
    </p:spTree>
    <p:extLst>
      <p:ext uri="{BB962C8B-B14F-4D97-AF65-F5344CB8AC3E}">
        <p14:creationId xmlns:p14="http://schemas.microsoft.com/office/powerpoint/2010/main" val="428906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Trace fossils</a:t>
            </a:r>
          </a:p>
          <a:p>
            <a:endParaRPr lang="en-GB" dirty="0"/>
          </a:p>
          <a:p>
            <a:r>
              <a:rPr lang="en-GB" dirty="0"/>
              <a:t>Fossils don’t</a:t>
            </a:r>
            <a:r>
              <a:rPr lang="en-GB" baseline="0" dirty="0"/>
              <a:t> always have to be parts of animals or plants. They can instead be evidence for their activity, these types of fossils are called trace fossils. Palaeontologists can use trace fossils as clues for how animals used to live.</a:t>
            </a:r>
          </a:p>
          <a:p>
            <a:endParaRPr lang="en-GB" baseline="0" dirty="0"/>
          </a:p>
          <a:p>
            <a:r>
              <a:rPr lang="en-GB" b="1" baseline="0" dirty="0"/>
              <a:t>What do you think these trace fossils are?</a:t>
            </a:r>
          </a:p>
          <a:p>
            <a:endParaRPr lang="en-GB" baseline="0" dirty="0"/>
          </a:p>
          <a:p>
            <a:r>
              <a:rPr lang="en-GB" baseline="0" dirty="0"/>
              <a:t>Dinosaur footprint</a:t>
            </a:r>
          </a:p>
          <a:p>
            <a:r>
              <a:rPr lang="en-GB" baseline="0" dirty="0"/>
              <a:t>Borings, when animals burrow into solid rock – boring can be made by animals called </a:t>
            </a:r>
            <a:r>
              <a:rPr lang="en-GB" baseline="0" dirty="0" err="1"/>
              <a:t>piddocks</a:t>
            </a:r>
            <a:r>
              <a:rPr lang="en-GB" baseline="0" dirty="0"/>
              <a:t> - you might have heard of cockles, mussels, scallops, clams and oysters – these are all related to </a:t>
            </a:r>
            <a:r>
              <a:rPr lang="en-GB" baseline="0" dirty="0" err="1"/>
              <a:t>piddocks</a:t>
            </a:r>
            <a:r>
              <a:rPr lang="en-GB" baseline="0" dirty="0"/>
              <a:t> (bivalves).</a:t>
            </a:r>
          </a:p>
          <a:p>
            <a:r>
              <a:rPr lang="en-GB" baseline="0" dirty="0"/>
              <a:t>Burrows – are usually made by fish, bivalves and crustaceans on the sea floor</a:t>
            </a:r>
          </a:p>
          <a:p>
            <a:r>
              <a:rPr lang="en-GB" baseline="0" dirty="0"/>
              <a:t>Coprolite – fossil poo thought to be from a Tyrannosaurus rex</a:t>
            </a:r>
          </a:p>
          <a:p>
            <a:endParaRPr lang="en-GB" baseline="0" dirty="0"/>
          </a:p>
          <a:p>
            <a:r>
              <a:rPr lang="en-GB" u="sng" baseline="0" dirty="0"/>
              <a:t>Click for names and example of modern borings in rock</a:t>
            </a:r>
            <a:endParaRPr lang="en-GB" u="sng" dirty="0"/>
          </a:p>
        </p:txBody>
      </p:sp>
      <p:sp>
        <p:nvSpPr>
          <p:cNvPr id="4" name="Slide Number Placeholder 3"/>
          <p:cNvSpPr>
            <a:spLocks noGrp="1"/>
          </p:cNvSpPr>
          <p:nvPr>
            <p:ph type="sldNum" sz="quarter" idx="10"/>
          </p:nvPr>
        </p:nvSpPr>
        <p:spPr/>
        <p:txBody>
          <a:bodyPr/>
          <a:lstStyle/>
          <a:p>
            <a:fld id="{37EB7A1A-4D09-4F4C-9D71-C0CF2DD328F1}" type="slidenum">
              <a:rPr lang="en-GB" smtClean="0"/>
              <a:t>3</a:t>
            </a:fld>
            <a:endParaRPr lang="en-GB"/>
          </a:p>
        </p:txBody>
      </p:sp>
    </p:spTree>
    <p:extLst>
      <p:ext uri="{BB962C8B-B14F-4D97-AF65-F5344CB8AC3E}">
        <p14:creationId xmlns:p14="http://schemas.microsoft.com/office/powerpoint/2010/main" val="242433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Mould</a:t>
            </a:r>
            <a:r>
              <a:rPr lang="en-GB" baseline="0" dirty="0"/>
              <a:t> and casts</a:t>
            </a:r>
          </a:p>
          <a:p>
            <a:endParaRPr lang="en-GB" baseline="0" dirty="0"/>
          </a:p>
          <a:p>
            <a:r>
              <a:rPr lang="en-GB" baseline="0" dirty="0"/>
              <a:t>Sometimes when fossils form, the actual animal or plant completely dissolves away leaving only an outline of its shape in the rock. This impression or hollow shape is called a mould.</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You could demonstrate forming a mould using playdough/</a:t>
            </a:r>
            <a:r>
              <a:rPr lang="en-GB" b="1" baseline="0" dirty="0" err="1"/>
              <a:t>plasticine</a:t>
            </a:r>
            <a:r>
              <a:rPr lang="en-GB" b="1" baseline="0" dirty="0"/>
              <a:t> and a cheap fossil/shell/toy dinosaur. </a:t>
            </a:r>
          </a:p>
          <a:p>
            <a:endParaRPr lang="en-GB" baseline="0" dirty="0"/>
          </a:p>
          <a:p>
            <a:r>
              <a:rPr lang="en-GB" baseline="0" dirty="0"/>
              <a:t>If this mould gets filled in with minerals it creates a replica of the organisms original shape. This replica is called a cast and does not contain any material from the original animal or plant. </a:t>
            </a:r>
          </a:p>
          <a:p>
            <a:endParaRPr lang="en-GB" baseline="0" dirty="0"/>
          </a:p>
          <a:p>
            <a:r>
              <a:rPr lang="en-GB" baseline="0" dirty="0"/>
              <a:t>Moulds and casts are not always trace fossils! Remember that trace fossils show evidence of animal behaviour like burrows and footprints whereas moulds and casts can just be imprints of the original animal or plant. </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4</a:t>
            </a:fld>
            <a:endParaRPr lang="en-GB"/>
          </a:p>
        </p:txBody>
      </p:sp>
    </p:spTree>
    <p:extLst>
      <p:ext uri="{BB962C8B-B14F-4D97-AF65-F5344CB8AC3E}">
        <p14:creationId xmlns:p14="http://schemas.microsoft.com/office/powerpoint/2010/main" val="270963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are fossils formed?</a:t>
            </a:r>
          </a:p>
          <a:p>
            <a:endParaRPr lang="en-GB" dirty="0"/>
          </a:p>
          <a:p>
            <a:r>
              <a:rPr lang="en-GB" dirty="0"/>
              <a:t>Most</a:t>
            </a:r>
            <a:r>
              <a:rPr lang="en-GB" baseline="0" dirty="0"/>
              <a:t> plants and animals that die do not become fossils. </a:t>
            </a:r>
            <a:r>
              <a:rPr lang="en-GB" b="1" baseline="0" dirty="0"/>
              <a:t>Why do you think most living things don’t become fossils?</a:t>
            </a:r>
          </a:p>
          <a:p>
            <a:endParaRPr lang="en-GB" baseline="0" dirty="0"/>
          </a:p>
          <a:p>
            <a:r>
              <a:rPr lang="en-GB" baseline="0" dirty="0"/>
              <a:t>When animals and plants die they are usually be eaten by scavenging animals, are broken up and weathered by wind, ice and waves, or they simply decay away. </a:t>
            </a:r>
          </a:p>
          <a:p>
            <a:endParaRPr lang="en-GB" baseline="0" dirty="0"/>
          </a:p>
          <a:p>
            <a:r>
              <a:rPr lang="en-GB" baseline="0" dirty="0"/>
              <a:t>However there are a number of different ways that fossils can form if the conditions are right. The most common way for a fossil to form is for it to be buried quickly in soft sediment like mud or sand in a calm watery environment such as the bottom of a lake or sea floor. </a:t>
            </a: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5</a:t>
            </a:fld>
            <a:endParaRPr lang="en-GB"/>
          </a:p>
        </p:txBody>
      </p:sp>
    </p:spTree>
    <p:extLst>
      <p:ext uri="{BB962C8B-B14F-4D97-AF65-F5344CB8AC3E}">
        <p14:creationId xmlns:p14="http://schemas.microsoft.com/office/powerpoint/2010/main" val="89984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example</a:t>
            </a:r>
            <a:r>
              <a:rPr lang="en-GB" baseline="0" dirty="0"/>
              <a:t> a</a:t>
            </a:r>
            <a:r>
              <a:rPr lang="en-GB" dirty="0"/>
              <a:t> marine reptile called a plesiosaur dies and its body falls to the sea floor. </a:t>
            </a:r>
          </a:p>
        </p:txBody>
      </p:sp>
      <p:sp>
        <p:nvSpPr>
          <p:cNvPr id="4" name="Slide Number Placeholder 3"/>
          <p:cNvSpPr>
            <a:spLocks noGrp="1"/>
          </p:cNvSpPr>
          <p:nvPr>
            <p:ph type="sldNum" sz="quarter" idx="10"/>
          </p:nvPr>
        </p:nvSpPr>
        <p:spPr/>
        <p:txBody>
          <a:bodyPr/>
          <a:lstStyle/>
          <a:p>
            <a:fld id="{37EB7A1A-4D09-4F4C-9D71-C0CF2DD328F1}" type="slidenum">
              <a:rPr lang="en-GB" smtClean="0"/>
              <a:t>6</a:t>
            </a:fld>
            <a:endParaRPr lang="en-GB"/>
          </a:p>
        </p:txBody>
      </p:sp>
    </p:spTree>
    <p:extLst>
      <p:ext uri="{BB962C8B-B14F-4D97-AF65-F5344CB8AC3E}">
        <p14:creationId xmlns:p14="http://schemas.microsoft.com/office/powerpoint/2010/main" val="89139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Normally</a:t>
            </a:r>
            <a:r>
              <a:rPr lang="en-GB" baseline="0" dirty="0"/>
              <a:t> other animals would eat the dead animal or it would rot away, however in this case a submarine landslide occurs nearby burying the plesiosaur in soft muddy sediment and protecting it from being gobbled up or damaged.</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7</a:t>
            </a:fld>
            <a:endParaRPr lang="en-GB"/>
          </a:p>
        </p:txBody>
      </p:sp>
    </p:spTree>
    <p:extLst>
      <p:ext uri="{BB962C8B-B14F-4D97-AF65-F5344CB8AC3E}">
        <p14:creationId xmlns:p14="http://schemas.microsoft.com/office/powerpoint/2010/main" val="15809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muscles, skin and other soft parts of the plesiosaur are then digested by bacteria in the sediments. Only the hardest parts such as the bones and teeth are left.</a:t>
            </a: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8</a:t>
            </a:fld>
            <a:endParaRPr lang="en-GB"/>
          </a:p>
        </p:txBody>
      </p:sp>
    </p:spTree>
    <p:extLst>
      <p:ext uri="{BB962C8B-B14F-4D97-AF65-F5344CB8AC3E}">
        <p14:creationId xmlns:p14="http://schemas.microsoft.com/office/powerpoint/2010/main" val="53549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time passes, more and more sediment builds up in layers on the sea floor. The weight of the overlying layers squashes the soft mud and it begins to turns into rock. This is called</a:t>
            </a:r>
            <a:r>
              <a:rPr lang="en-GB" sz="1200" b="1" kern="1200" dirty="0">
                <a:solidFill>
                  <a:schemeClr val="tx1"/>
                </a:solidFill>
                <a:effectLst/>
                <a:latin typeface="+mn-lt"/>
                <a:ea typeface="+mn-ea"/>
                <a:cs typeface="+mn-cs"/>
              </a:rPr>
              <a:t> lithification</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Water is squeezed out of the mud and seeps into the plesiosaur bones. Minerals and chemicals in this water gradually change the bones and teeth into stone. The plesiosaur bones are now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fossilised but they are buried under layers and layers of rock under the ocean.</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9</a:t>
            </a:fld>
            <a:endParaRPr lang="en-GB"/>
          </a:p>
        </p:txBody>
      </p:sp>
    </p:spTree>
    <p:extLst>
      <p:ext uri="{BB962C8B-B14F-4D97-AF65-F5344CB8AC3E}">
        <p14:creationId xmlns:p14="http://schemas.microsoft.com/office/powerpoint/2010/main" val="235381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283173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421842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1941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10823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582ACF-8405-49C0-8D35-2104217B9EE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21948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582ACF-8405-49C0-8D35-2104217B9EE4}"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48844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582ACF-8405-49C0-8D35-2104217B9EE4}" type="datetimeFigureOut">
              <a:rPr lang="en-GB" smtClean="0"/>
              <a:t>10/03/2025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68883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582ACF-8405-49C0-8D35-2104217B9EE4}" type="datetimeFigureOut">
              <a:rPr lang="en-GB" smtClean="0"/>
              <a:t>10/03/2025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7284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82ACF-8405-49C0-8D35-2104217B9EE4}" type="datetimeFigureOut">
              <a:rPr lang="en-GB" smtClean="0"/>
              <a:t>10/03/2025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59091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82ACF-8405-49C0-8D35-2104217B9EE4}"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70170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582ACF-8405-49C0-8D35-2104217B9EE4}"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251400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82ACF-8405-49C0-8D35-2104217B9EE4}" type="datetimeFigureOut">
              <a:rPr lang="en-GB" smtClean="0"/>
              <a:t>10/03/2025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F5C11-0378-4263-B9BB-5BF204385316}" type="slidenum">
              <a:rPr lang="en-GB" smtClean="0"/>
              <a:t>‹#›</a:t>
            </a:fld>
            <a:endParaRPr lang="en-GB"/>
          </a:p>
        </p:txBody>
      </p:sp>
    </p:spTree>
    <p:extLst>
      <p:ext uri="{BB962C8B-B14F-4D97-AF65-F5344CB8AC3E}">
        <p14:creationId xmlns:p14="http://schemas.microsoft.com/office/powerpoint/2010/main" val="159437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microsoft.com/office/2007/relationships/hdphoto" Target="../media/hdphoto2.wdp"/><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jpe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6.wdp"/><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microsoft.com/office/2007/relationships/hdphoto" Target="../media/hdphoto1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12.wdp"/><Relationship Id="rId4" Type="http://schemas.openxmlformats.org/officeDocument/2006/relationships/image" Target="../media/image58.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14.wdp"/><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microsoft.com/office/2007/relationships/hdphoto" Target="../media/hdphoto2.wdp"/><Relationship Id="rId4" Type="http://schemas.openxmlformats.org/officeDocument/2006/relationships/image" Target="../media/image4.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b="32000"/>
          </a:stretch>
        </a:blipFill>
        <a:effectLst/>
      </p:bgPr>
    </p:bg>
    <p:spTree>
      <p:nvGrpSpPr>
        <p:cNvPr id="1" name=""/>
        <p:cNvGrpSpPr/>
        <p:nvPr/>
      </p:nvGrpSpPr>
      <p:grpSpPr>
        <a:xfrm>
          <a:off x="0" y="0"/>
          <a:ext cx="0" cy="0"/>
          <a:chOff x="0" y="0"/>
          <a:chExt cx="0" cy="0"/>
        </a:xfrm>
      </p:grpSpPr>
      <p:pic>
        <p:nvPicPr>
          <p:cNvPr id="1035" name="Picture 11" descr="C:\Users\amy.ball\Downloads\fossil-514980_192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83"/>
          <a:stretch/>
        </p:blipFill>
        <p:spPr bwMode="auto">
          <a:xfrm>
            <a:off x="3712074" y="332656"/>
            <a:ext cx="3062546" cy="20468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C:\Users\amy.ball\Downloads\fossil-2166817_1280 (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09895" y="2890899"/>
            <a:ext cx="2610491" cy="208431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20926" y="1356099"/>
            <a:ext cx="2243661" cy="2688526"/>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descr="C:\Users\amy.ball\Downloads\11168157_10152710397846853_6221638130940822288_n.jpg"/>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16000" contrast="-5000"/>
                    </a14:imgEffect>
                  </a14:imgLayer>
                </a14:imgProps>
              </a:ext>
              <a:ext uri="{28A0092B-C50C-407E-A947-70E740481C1C}">
                <a14:useLocalDpi xmlns:a14="http://schemas.microsoft.com/office/drawing/2010/main"/>
              </a:ext>
            </a:extLst>
          </a:blip>
          <a:srcRect/>
          <a:stretch/>
        </p:blipFill>
        <p:spPr bwMode="auto">
          <a:xfrm>
            <a:off x="220368" y="3695554"/>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165175" y="3919981"/>
            <a:ext cx="2799412" cy="2685688"/>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fossil-96303_1920 (1).jp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0" b="100000" l="0" r="100000">
                        <a14:backgroundMark x1="38401" y1="97723" x2="63696" y2="95445"/>
                      </a14:backgroundRemoval>
                    </a14:imgEffect>
                  </a14:imgLayer>
                </a14:imgProps>
              </a:ext>
              <a:ext uri="{28A0092B-C50C-407E-A947-70E740481C1C}">
                <a14:useLocalDpi xmlns:a14="http://schemas.microsoft.com/office/drawing/2010/main"/>
              </a:ext>
            </a:extLst>
          </a:blip>
          <a:srcRect/>
          <a:stretch/>
        </p:blipFill>
        <p:spPr bwMode="auto">
          <a:xfrm rot="4567334">
            <a:off x="4374014" y="2508497"/>
            <a:ext cx="3169116" cy="2007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5228015" flipH="1">
            <a:off x="729732" y="1702191"/>
            <a:ext cx="2314411" cy="2581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00961" y="4656044"/>
            <a:ext cx="3406244" cy="2156658"/>
          </a:xfrm>
          <a:prstGeom prst="rect">
            <a:avLst/>
          </a:prstGeom>
          <a:effectLst>
            <a:outerShdw blurRad="50800" dist="38100" dir="2700000" algn="tl" rotWithShape="0">
              <a:prstClr val="black">
                <a:alpha val="40000"/>
              </a:prstClr>
            </a:outerShdw>
          </a:effectLst>
        </p:spPr>
      </p:pic>
      <p:pic>
        <p:nvPicPr>
          <p:cNvPr id="2" name="Picture 2"/>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20367" y="563672"/>
            <a:ext cx="3362077" cy="120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479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Up Arrow 4"/>
          <p:cNvSpPr/>
          <p:nvPr/>
        </p:nvSpPr>
        <p:spPr>
          <a:xfrm>
            <a:off x="7668344" y="476672"/>
            <a:ext cx="648072" cy="5832648"/>
          </a:xfrm>
          <a:prstGeom prst="upArrow">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79320" y="1"/>
            <a:ext cx="4772417" cy="111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44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descr="Image result for plesiosaur vertebrae"/>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97473" l="0" r="100000">
                        <a14:backgroundMark x1="54157" y1="5054" x2="96854" y2="42780"/>
                        <a14:backgroundMark x1="22697" y1="9567" x2="0" y2="41336"/>
                        <a14:backgroundMark x1="0" y1="23827" x2="21348" y2="36643"/>
                        <a14:backgroundMark x1="0" y1="13357" x2="31461" y2="16426"/>
                        <a14:backgroundMark x1="29888" y1="27256" x2="29888" y2="27256"/>
                        <a14:backgroundMark x1="26067" y1="38267" x2="31011" y2="11552"/>
                        <a14:backgroundMark x1="0" y1="74729" x2="19551" y2="64440"/>
                        <a14:backgroundMark x1="0" y1="62455" x2="21348" y2="66787"/>
                        <a14:backgroundMark x1="6517" y1="65523" x2="24719" y2="61552"/>
                        <a14:backgroundMark x1="20449" y1="67509" x2="14831" y2="83755"/>
                        <a14:backgroundMark x1="0" y1="82671" x2="28315" y2="85018"/>
                        <a14:backgroundMark x1="60674" y1="91877" x2="92584" y2="76173"/>
                        <a14:backgroundMark x1="91461" y1="53430" x2="79551" y2="73646"/>
                        <a14:backgroundMark x1="74382" y1="62094" x2="96404" y2="49819"/>
                        <a14:backgroundMark x1="68764" y1="60469" x2="97079" y2="50361"/>
                        <a14:backgroundMark x1="27865" y1="40794" x2="36180" y2="31769"/>
                        <a14:backgroundMark x1="51910" y1="7401" x2="95281" y2="46390"/>
                        <a14:backgroundMark x1="46742" y1="7942" x2="63820" y2="36823"/>
                        <a14:backgroundMark x1="39551" y1="90794" x2="61124" y2="91155"/>
                        <a14:backgroundMark x1="45393" y1="90975" x2="55281" y2="89711"/>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rot="1644146">
            <a:off x="2022500" y="972286"/>
            <a:ext cx="2048979" cy="2552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3419872" y="2780928"/>
            <a:ext cx="576066" cy="792088"/>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29041" y="1294366"/>
            <a:ext cx="3456384" cy="954107"/>
          </a:xfrm>
          <a:prstGeom prst="rect">
            <a:avLst/>
          </a:prstGeom>
          <a:noFill/>
        </p:spPr>
        <p:txBody>
          <a:bodyPr wrap="square" rtlCol="0">
            <a:spAutoFit/>
          </a:bodyPr>
          <a:lstStyle/>
          <a:p>
            <a:r>
              <a:rPr lang="en-GB" sz="2800" dirty="0"/>
              <a:t>Plesiosaur vertebra (backbone) fossil</a:t>
            </a:r>
          </a:p>
        </p:txBody>
      </p:sp>
      <p:sp>
        <p:nvSpPr>
          <p:cNvPr id="12" name="TextBox 11"/>
          <p:cNvSpPr txBox="1"/>
          <p:nvPr/>
        </p:nvSpPr>
        <p:spPr>
          <a:xfrm>
            <a:off x="755576" y="2248473"/>
            <a:ext cx="1604275" cy="276999"/>
          </a:xfrm>
          <a:prstGeom prst="rect">
            <a:avLst/>
          </a:prstGeom>
          <a:noFill/>
        </p:spPr>
        <p:txBody>
          <a:bodyPr wrap="square" rtlCol="0">
            <a:spAutoFit/>
          </a:bodyPr>
          <a:lstStyle/>
          <a:p>
            <a:r>
              <a:rPr lang="en-GB" sz="1200" dirty="0"/>
              <a:t>www.charmouth.org</a:t>
            </a:r>
          </a:p>
        </p:txBody>
      </p:sp>
      <p:pic>
        <p:nvPicPr>
          <p:cNvPr id="1126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264" y="0"/>
            <a:ext cx="87852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3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my.ball\Downloads\Baltic_amber_-_Coleoptera,_Cleridae_-_Length_10_m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4283" y="1813192"/>
            <a:ext cx="2786339" cy="20709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C:\Users\amy.ball\Downloads\Gouttes-drops-resine-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6512" y="1229576"/>
            <a:ext cx="2732524" cy="283128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0588" y="4388738"/>
            <a:ext cx="2753782" cy="2041447"/>
          </a:xfrm>
          <a:prstGeom prst="rect">
            <a:avLst/>
          </a:prstGeom>
          <a:ln w="38100">
            <a:solidFill>
              <a:schemeClr val="bg1"/>
            </a:solidFill>
          </a:ln>
          <a:effectLst>
            <a:outerShdw blurRad="50800" dist="38100" dir="2700000" algn="tl" rotWithShape="0">
              <a:prstClr val="black">
                <a:alpha val="40000"/>
              </a:prstClr>
            </a:outerShdw>
          </a:effectLst>
        </p:spPr>
      </p:pic>
      <p:sp>
        <p:nvSpPr>
          <p:cNvPr id="5" name="TextBox 4"/>
          <p:cNvSpPr txBox="1"/>
          <p:nvPr/>
        </p:nvSpPr>
        <p:spPr>
          <a:xfrm>
            <a:off x="320233" y="3922357"/>
            <a:ext cx="2152320" cy="276999"/>
          </a:xfrm>
          <a:prstGeom prst="rect">
            <a:avLst/>
          </a:prstGeom>
          <a:noFill/>
        </p:spPr>
        <p:txBody>
          <a:bodyPr wrap="none" rtlCol="0">
            <a:spAutoFit/>
          </a:bodyPr>
          <a:lstStyle/>
          <a:p>
            <a:r>
              <a:rPr lang="en-GB" sz="1200" dirty="0"/>
              <a:t>Wikimedia/Baltic-amber-beetle</a:t>
            </a:r>
          </a:p>
        </p:txBody>
      </p:sp>
      <p:sp>
        <p:nvSpPr>
          <p:cNvPr id="9" name="TextBox 8"/>
          <p:cNvSpPr txBox="1"/>
          <p:nvPr/>
        </p:nvSpPr>
        <p:spPr>
          <a:xfrm>
            <a:off x="8052510" y="2957225"/>
            <a:ext cx="1164964" cy="646331"/>
          </a:xfrm>
          <a:prstGeom prst="rect">
            <a:avLst/>
          </a:prstGeom>
          <a:noFill/>
        </p:spPr>
        <p:txBody>
          <a:bodyPr wrap="square" rtlCol="0">
            <a:spAutoFit/>
          </a:bodyPr>
          <a:lstStyle/>
          <a:p>
            <a:r>
              <a:rPr lang="en-GB" sz="1200" dirty="0"/>
              <a:t>Wikimedia/ Emmanuel </a:t>
            </a:r>
            <a:r>
              <a:rPr lang="en-GB" sz="1200" dirty="0" err="1"/>
              <a:t>Boutet</a:t>
            </a:r>
            <a:endParaRPr lang="en-GB" sz="1200" dirty="0"/>
          </a:p>
        </p:txBody>
      </p:sp>
      <p:sp>
        <p:nvSpPr>
          <p:cNvPr id="6" name="TextBox 5"/>
          <p:cNvSpPr txBox="1"/>
          <p:nvPr/>
        </p:nvSpPr>
        <p:spPr>
          <a:xfrm>
            <a:off x="5194530" y="5086295"/>
            <a:ext cx="873742" cy="646331"/>
          </a:xfrm>
          <a:prstGeom prst="rect">
            <a:avLst/>
          </a:prstGeom>
          <a:noFill/>
        </p:spPr>
        <p:txBody>
          <a:bodyPr wrap="square" rtlCol="0">
            <a:spAutoFit/>
          </a:bodyPr>
          <a:lstStyle/>
          <a:p>
            <a:r>
              <a:rPr lang="en-GB" sz="1200" dirty="0"/>
              <a:t>Wikimedia/Didier </a:t>
            </a:r>
            <a:r>
              <a:rPr lang="en-GB" sz="1200" dirty="0" err="1"/>
              <a:t>Desouens</a:t>
            </a:r>
            <a:r>
              <a:rPr lang="en-GB" sz="1200" dirty="0"/>
              <a:t> </a:t>
            </a:r>
          </a:p>
        </p:txBody>
      </p:sp>
      <p:sp>
        <p:nvSpPr>
          <p:cNvPr id="7" name="TextBox 6"/>
          <p:cNvSpPr txBox="1"/>
          <p:nvPr/>
        </p:nvSpPr>
        <p:spPr>
          <a:xfrm>
            <a:off x="3360506" y="4486130"/>
            <a:ext cx="1283502" cy="1323439"/>
          </a:xfrm>
          <a:prstGeom prst="rect">
            <a:avLst/>
          </a:prstGeom>
          <a:noFill/>
        </p:spPr>
        <p:txBody>
          <a:bodyPr wrap="square" rtlCol="0">
            <a:spAutoFit/>
          </a:bodyPr>
          <a:lstStyle/>
          <a:p>
            <a:r>
              <a:rPr lang="en-GB" sz="2000" b="1" dirty="0"/>
              <a:t>Mosquito in amber </a:t>
            </a:r>
          </a:p>
          <a:p>
            <a:r>
              <a:rPr lang="en-GB" sz="2000" b="1" dirty="0"/>
              <a:t>20 million years old</a:t>
            </a:r>
          </a:p>
        </p:txBody>
      </p:sp>
      <p:sp>
        <p:nvSpPr>
          <p:cNvPr id="12" name="TextBox 11"/>
          <p:cNvSpPr txBox="1"/>
          <p:nvPr/>
        </p:nvSpPr>
        <p:spPr>
          <a:xfrm>
            <a:off x="2942823" y="1775050"/>
            <a:ext cx="2251707" cy="707886"/>
          </a:xfrm>
          <a:prstGeom prst="rect">
            <a:avLst/>
          </a:prstGeom>
          <a:noFill/>
        </p:spPr>
        <p:txBody>
          <a:bodyPr wrap="square" rtlCol="0">
            <a:spAutoFit/>
          </a:bodyPr>
          <a:lstStyle/>
          <a:p>
            <a:r>
              <a:rPr lang="en-GB" sz="2000" b="1" dirty="0"/>
              <a:t>Beetle in amber </a:t>
            </a:r>
          </a:p>
          <a:p>
            <a:r>
              <a:rPr lang="en-GB" sz="2000" b="1" dirty="0"/>
              <a:t>50 million years old</a:t>
            </a:r>
          </a:p>
        </p:txBody>
      </p:sp>
      <p:sp>
        <p:nvSpPr>
          <p:cNvPr id="8" name="Freeform 7"/>
          <p:cNvSpPr/>
          <p:nvPr/>
        </p:nvSpPr>
        <p:spPr>
          <a:xfrm rot="665783">
            <a:off x="2708682" y="2689159"/>
            <a:ext cx="1171978" cy="344679"/>
          </a:xfrm>
          <a:custGeom>
            <a:avLst/>
            <a:gdLst>
              <a:gd name="connsiteX0" fmla="*/ 1171978 w 1171978"/>
              <a:gd name="connsiteY0" fmla="*/ 0 h 798490"/>
              <a:gd name="connsiteX1" fmla="*/ 798490 w 1171978"/>
              <a:gd name="connsiteY1" fmla="*/ 631065 h 798490"/>
              <a:gd name="connsiteX2" fmla="*/ 0 w 1171978"/>
              <a:gd name="connsiteY2" fmla="*/ 798490 h 798490"/>
            </a:gdLst>
            <a:ahLst/>
            <a:cxnLst>
              <a:cxn ang="0">
                <a:pos x="connsiteX0" y="connsiteY0"/>
              </a:cxn>
              <a:cxn ang="0">
                <a:pos x="connsiteX1" y="connsiteY1"/>
              </a:cxn>
              <a:cxn ang="0">
                <a:pos x="connsiteX2" y="connsiteY2"/>
              </a:cxn>
            </a:cxnLst>
            <a:rect l="l" t="t" r="r" b="b"/>
            <a:pathLst>
              <a:path w="1171978" h="798490">
                <a:moveTo>
                  <a:pt x="1171978" y="0"/>
                </a:moveTo>
                <a:cubicBezTo>
                  <a:pt x="1082899" y="248991"/>
                  <a:pt x="993820" y="497983"/>
                  <a:pt x="798490" y="631065"/>
                </a:cubicBezTo>
                <a:cubicBezTo>
                  <a:pt x="603160" y="764147"/>
                  <a:pt x="301580" y="781318"/>
                  <a:pt x="0" y="798490"/>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074559" y="2199779"/>
            <a:ext cx="1152372" cy="707886"/>
          </a:xfrm>
          <a:prstGeom prst="rect">
            <a:avLst/>
          </a:prstGeom>
          <a:noFill/>
        </p:spPr>
        <p:txBody>
          <a:bodyPr wrap="square" rtlCol="0">
            <a:spAutoFit/>
          </a:bodyPr>
          <a:lstStyle/>
          <a:p>
            <a:r>
              <a:rPr lang="en-GB" sz="2000" b="1" dirty="0"/>
              <a:t>Tree resin</a:t>
            </a:r>
          </a:p>
        </p:txBody>
      </p:sp>
      <p:pic>
        <p:nvPicPr>
          <p:cNvPr id="2055" name="Picture 7" descr="Image result for jurassic park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78255" y="3884152"/>
            <a:ext cx="1365745" cy="10091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80 million year old dinosaur feathers trapped in amber (Image credit: Science/AAA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233" y="4199356"/>
            <a:ext cx="2974440" cy="223082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d/de/Ambre_Dominique_Moustique.jpg/1280px-Ambre_Dominique_Moustique.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184957" y="2642419"/>
            <a:ext cx="2438704" cy="2357474"/>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27973" y="5924282"/>
            <a:ext cx="3076874" cy="707886"/>
          </a:xfrm>
          <a:prstGeom prst="rect">
            <a:avLst/>
          </a:prstGeom>
          <a:noFill/>
        </p:spPr>
        <p:txBody>
          <a:bodyPr wrap="square" rtlCol="0">
            <a:spAutoFit/>
          </a:bodyPr>
          <a:lstStyle/>
          <a:p>
            <a:r>
              <a:rPr lang="en-GB" sz="2000" b="1" dirty="0"/>
              <a:t>Dinosaur feathers in amber </a:t>
            </a:r>
          </a:p>
          <a:p>
            <a:r>
              <a:rPr lang="en-GB" sz="2000" b="1" dirty="0"/>
              <a:t>80 million years old</a:t>
            </a:r>
          </a:p>
        </p:txBody>
      </p:sp>
      <p:sp>
        <p:nvSpPr>
          <p:cNvPr id="18" name="TextBox 17"/>
          <p:cNvSpPr txBox="1"/>
          <p:nvPr/>
        </p:nvSpPr>
        <p:spPr>
          <a:xfrm>
            <a:off x="1005242" y="6467415"/>
            <a:ext cx="1049775" cy="276999"/>
          </a:xfrm>
          <a:prstGeom prst="rect">
            <a:avLst/>
          </a:prstGeom>
          <a:noFill/>
        </p:spPr>
        <p:txBody>
          <a:bodyPr wrap="none" rtlCol="0">
            <a:spAutoFit/>
          </a:bodyPr>
          <a:lstStyle/>
          <a:p>
            <a:r>
              <a:rPr lang="en-GB" sz="1200" dirty="0"/>
              <a:t>Science/AAAS</a:t>
            </a:r>
          </a:p>
        </p:txBody>
      </p:sp>
      <p:sp>
        <p:nvSpPr>
          <p:cNvPr id="3" name="Freeform 2"/>
          <p:cNvSpPr/>
          <p:nvPr/>
        </p:nvSpPr>
        <p:spPr>
          <a:xfrm>
            <a:off x="3721994" y="3928056"/>
            <a:ext cx="1159099" cy="618186"/>
          </a:xfrm>
          <a:custGeom>
            <a:avLst/>
            <a:gdLst>
              <a:gd name="connsiteX0" fmla="*/ 0 w 1159099"/>
              <a:gd name="connsiteY0" fmla="*/ 618186 h 618186"/>
              <a:gd name="connsiteX1" fmla="*/ 270457 w 1159099"/>
              <a:gd name="connsiteY1" fmla="*/ 103031 h 618186"/>
              <a:gd name="connsiteX2" fmla="*/ 1159099 w 1159099"/>
              <a:gd name="connsiteY2" fmla="*/ 0 h 618186"/>
            </a:gdLst>
            <a:ahLst/>
            <a:cxnLst>
              <a:cxn ang="0">
                <a:pos x="connsiteX0" y="connsiteY0"/>
              </a:cxn>
              <a:cxn ang="0">
                <a:pos x="connsiteX1" y="connsiteY1"/>
              </a:cxn>
              <a:cxn ang="0">
                <a:pos x="connsiteX2" y="connsiteY2"/>
              </a:cxn>
            </a:cxnLst>
            <a:rect l="l" t="t" r="r" b="b"/>
            <a:pathLst>
              <a:path w="1159099" h="618186">
                <a:moveTo>
                  <a:pt x="0" y="618186"/>
                </a:moveTo>
                <a:cubicBezTo>
                  <a:pt x="38637" y="412124"/>
                  <a:pt x="77274" y="206062"/>
                  <a:pt x="270457" y="103031"/>
                </a:cubicBezTo>
                <a:cubicBezTo>
                  <a:pt x="463640" y="0"/>
                  <a:pt x="811369" y="0"/>
                  <a:pt x="1159099" y="0"/>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2450881" y="5683814"/>
            <a:ext cx="1120462" cy="480936"/>
          </a:xfrm>
          <a:custGeom>
            <a:avLst/>
            <a:gdLst>
              <a:gd name="connsiteX0" fmla="*/ 1120462 w 1120462"/>
              <a:gd name="connsiteY0" fmla="*/ 480936 h 480936"/>
              <a:gd name="connsiteX1" fmla="*/ 283335 w 1120462"/>
              <a:gd name="connsiteY1" fmla="*/ 68812 h 480936"/>
              <a:gd name="connsiteX2" fmla="*/ 0 w 1120462"/>
              <a:gd name="connsiteY2" fmla="*/ 4417 h 480936"/>
            </a:gdLst>
            <a:ahLst/>
            <a:cxnLst>
              <a:cxn ang="0">
                <a:pos x="connsiteX0" y="connsiteY0"/>
              </a:cxn>
              <a:cxn ang="0">
                <a:pos x="connsiteX1" y="connsiteY1"/>
              </a:cxn>
              <a:cxn ang="0">
                <a:pos x="connsiteX2" y="connsiteY2"/>
              </a:cxn>
            </a:cxnLst>
            <a:rect l="l" t="t" r="r" b="b"/>
            <a:pathLst>
              <a:path w="1120462" h="480936">
                <a:moveTo>
                  <a:pt x="1120462" y="480936"/>
                </a:moveTo>
                <a:cubicBezTo>
                  <a:pt x="795270" y="314584"/>
                  <a:pt x="470079" y="148232"/>
                  <a:pt x="283335" y="68812"/>
                </a:cubicBezTo>
                <a:cubicBezTo>
                  <a:pt x="96591" y="-10608"/>
                  <a:pt x="48295" y="-3096"/>
                  <a:pt x="0" y="4417"/>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96816" y="30771"/>
            <a:ext cx="6412475" cy="17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49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4047" y="2609236"/>
            <a:ext cx="2643940" cy="707886"/>
          </a:xfrm>
          <a:prstGeom prst="rect">
            <a:avLst/>
          </a:prstGeom>
          <a:noFill/>
        </p:spPr>
        <p:txBody>
          <a:bodyPr wrap="square" rtlCol="0">
            <a:spAutoFit/>
          </a:bodyPr>
          <a:lstStyle/>
          <a:p>
            <a:r>
              <a:rPr lang="en-GB" sz="2800" b="1" dirty="0"/>
              <a:t>La Brae Tar Pits</a:t>
            </a:r>
          </a:p>
          <a:p>
            <a:r>
              <a:rPr lang="en-GB" sz="1200" dirty="0"/>
              <a:t>Wikimedia/ Daniel </a:t>
            </a:r>
            <a:r>
              <a:rPr lang="en-GB" sz="1200" dirty="0" err="1"/>
              <a:t>Schwen</a:t>
            </a:r>
            <a:endParaRPr lang="en-GB" sz="1200" dirty="0"/>
          </a:p>
        </p:txBody>
      </p:sp>
      <p:pic>
        <p:nvPicPr>
          <p:cNvPr id="4099" name="Picture 3" descr="https://upload.wikimedia.org/wikipedia/commons/c/c1/La_Brea_Tar_Pit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a:fillRect/>
          </a:stretch>
        </p:blipFill>
        <p:spPr bwMode="auto">
          <a:xfrm>
            <a:off x="334626" y="3363301"/>
            <a:ext cx="8341829" cy="336088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7" name="Picture 1" descr="C:\Users\amy.ball\Downloads\USA_tar_bubble_la_brea_C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6056" y="1226211"/>
            <a:ext cx="3427486" cy="25706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77162" y="1602532"/>
            <a:ext cx="2488221" cy="707886"/>
          </a:xfrm>
          <a:prstGeom prst="rect">
            <a:avLst/>
          </a:prstGeom>
          <a:noFill/>
        </p:spPr>
        <p:txBody>
          <a:bodyPr wrap="square" rtlCol="0">
            <a:spAutoFit/>
          </a:bodyPr>
          <a:lstStyle/>
          <a:p>
            <a:r>
              <a:rPr lang="en-GB" sz="2800" b="1" dirty="0"/>
              <a:t>Sabre-tooth cat </a:t>
            </a:r>
            <a:r>
              <a:rPr lang="en-GB" sz="1200" dirty="0"/>
              <a:t>Wikimedia/Wallace63</a:t>
            </a:r>
          </a:p>
        </p:txBody>
      </p:sp>
      <p:pic>
        <p:nvPicPr>
          <p:cNvPr id="4100" name="Picture 4" descr="C:\Users\amy.ball\Downloads\Smilodon_head.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464" b="100000" l="0" r="100000">
                        <a14:backgroundMark x1="28542" y1="65542" x2="5625" y2="51510"/>
                      </a14:backgroundRemoval>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60279" y="853791"/>
            <a:ext cx="2483768" cy="29132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reeform 5"/>
          <p:cNvSpPr/>
          <p:nvPr/>
        </p:nvSpPr>
        <p:spPr>
          <a:xfrm>
            <a:off x="2382592" y="2279561"/>
            <a:ext cx="682580" cy="360608"/>
          </a:xfrm>
          <a:custGeom>
            <a:avLst/>
            <a:gdLst>
              <a:gd name="connsiteX0" fmla="*/ 682580 w 682580"/>
              <a:gd name="connsiteY0" fmla="*/ 0 h 360608"/>
              <a:gd name="connsiteX1" fmla="*/ 412123 w 682580"/>
              <a:gd name="connsiteY1" fmla="*/ 296214 h 360608"/>
              <a:gd name="connsiteX2" fmla="*/ 0 w 682580"/>
              <a:gd name="connsiteY2" fmla="*/ 360608 h 360608"/>
            </a:gdLst>
            <a:ahLst/>
            <a:cxnLst>
              <a:cxn ang="0">
                <a:pos x="connsiteX0" y="connsiteY0"/>
              </a:cxn>
              <a:cxn ang="0">
                <a:pos x="connsiteX1" y="connsiteY1"/>
              </a:cxn>
              <a:cxn ang="0">
                <a:pos x="connsiteX2" y="connsiteY2"/>
              </a:cxn>
            </a:cxnLst>
            <a:rect l="l" t="t" r="r" b="b"/>
            <a:pathLst>
              <a:path w="682580" h="360608">
                <a:moveTo>
                  <a:pt x="682580" y="0"/>
                </a:moveTo>
                <a:cubicBezTo>
                  <a:pt x="604233" y="118056"/>
                  <a:pt x="525886" y="236113"/>
                  <a:pt x="412123" y="296214"/>
                </a:cubicBezTo>
                <a:cubicBezTo>
                  <a:pt x="298360" y="356315"/>
                  <a:pt x="149180" y="358461"/>
                  <a:pt x="0" y="360608"/>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rot="21135182" flipH="1">
            <a:off x="4576935" y="2970304"/>
            <a:ext cx="1581774" cy="180304"/>
          </a:xfrm>
          <a:custGeom>
            <a:avLst/>
            <a:gdLst>
              <a:gd name="connsiteX0" fmla="*/ 682580 w 682580"/>
              <a:gd name="connsiteY0" fmla="*/ 0 h 360608"/>
              <a:gd name="connsiteX1" fmla="*/ 412123 w 682580"/>
              <a:gd name="connsiteY1" fmla="*/ 296214 h 360608"/>
              <a:gd name="connsiteX2" fmla="*/ 0 w 682580"/>
              <a:gd name="connsiteY2" fmla="*/ 360608 h 360608"/>
            </a:gdLst>
            <a:ahLst/>
            <a:cxnLst>
              <a:cxn ang="0">
                <a:pos x="connsiteX0" y="connsiteY0"/>
              </a:cxn>
              <a:cxn ang="0">
                <a:pos x="connsiteX1" y="connsiteY1"/>
              </a:cxn>
              <a:cxn ang="0">
                <a:pos x="connsiteX2" y="connsiteY2"/>
              </a:cxn>
            </a:cxnLst>
            <a:rect l="l" t="t" r="r" b="b"/>
            <a:pathLst>
              <a:path w="682580" h="360608">
                <a:moveTo>
                  <a:pt x="682580" y="0"/>
                </a:moveTo>
                <a:cubicBezTo>
                  <a:pt x="604233" y="118056"/>
                  <a:pt x="525886" y="236113"/>
                  <a:pt x="412123" y="296214"/>
                </a:cubicBezTo>
                <a:cubicBezTo>
                  <a:pt x="298360" y="356315"/>
                  <a:pt x="149180" y="358461"/>
                  <a:pt x="0" y="360608"/>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5916" y="0"/>
            <a:ext cx="786447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279738" y="739036"/>
            <a:ext cx="2513410" cy="86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91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hm.ac.uk/natureplus/servlet/JiveServlet/showImage/38-3701-74724/3-lyuba-kids-15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783940"/>
            <a:ext cx="7343983" cy="4807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4869160"/>
            <a:ext cx="1656184" cy="707886"/>
          </a:xfrm>
          <a:prstGeom prst="rect">
            <a:avLst/>
          </a:prstGeom>
          <a:noFill/>
        </p:spPr>
        <p:txBody>
          <a:bodyPr wrap="square" rtlCol="0">
            <a:spAutoFit/>
          </a:bodyPr>
          <a:lstStyle/>
          <a:p>
            <a:r>
              <a:rPr lang="en-GB" sz="4000" b="1" dirty="0" err="1">
                <a:solidFill>
                  <a:schemeClr val="bg1"/>
                </a:solidFill>
              </a:rPr>
              <a:t>Lyuba</a:t>
            </a:r>
            <a:endParaRPr lang="en-GB" sz="4000" b="1" dirty="0">
              <a:solidFill>
                <a:schemeClr val="bg1"/>
              </a:solidFill>
            </a:endParaRPr>
          </a:p>
        </p:txBody>
      </p:sp>
      <p:sp>
        <p:nvSpPr>
          <p:cNvPr id="6" name="TextBox 5"/>
          <p:cNvSpPr txBox="1"/>
          <p:nvPr/>
        </p:nvSpPr>
        <p:spPr>
          <a:xfrm>
            <a:off x="5436096" y="6253621"/>
            <a:ext cx="2951495" cy="276999"/>
          </a:xfrm>
          <a:prstGeom prst="rect">
            <a:avLst/>
          </a:prstGeom>
          <a:noFill/>
        </p:spPr>
        <p:txBody>
          <a:bodyPr wrap="square" rtlCol="0">
            <a:spAutoFit/>
          </a:bodyPr>
          <a:lstStyle/>
          <a:p>
            <a:r>
              <a:rPr lang="en-GB" sz="1200" dirty="0">
                <a:solidFill>
                  <a:schemeClr val="bg1"/>
                </a:solidFill>
              </a:rPr>
              <a:t>©Trustees of the Natural History Museum</a:t>
            </a:r>
          </a:p>
        </p:txBody>
      </p:sp>
      <p:pic>
        <p:nvPicPr>
          <p:cNvPr id="1433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0416" y="16361"/>
            <a:ext cx="6363222" cy="164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12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I:\Education\Factsheets, careers profiles &amp; web content\Factsheets and website hub pages\10 fossils factsheet\Images\Microraptor.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rot="1132265">
            <a:off x="6112613" y="1826320"/>
            <a:ext cx="2798485" cy="33721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icrorapto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243480" y="1628800"/>
            <a:ext cx="4976090" cy="230346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9" name="Picture 9" descr="I:\Education\Factsheets, careers profiles &amp; web content\Factsheets and website hub pages\10 fossils factsheet\Images\1280px-Sinosauropteryxfossil.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a:ext>
            </a:extLst>
          </a:blip>
          <a:srcRect/>
          <a:stretch/>
        </p:blipFill>
        <p:spPr bwMode="auto">
          <a:xfrm>
            <a:off x="257145" y="4293096"/>
            <a:ext cx="4976090" cy="23030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1" name="Picture 11" descr="Image result for sinosauropteryx"/>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89720">
                        <a14:foregroundMark x1="24299" y1="86320" x2="35047" y2="89788"/>
                        <a14:foregroundMark x1="22664" y1="85934" x2="41589" y2="89788"/>
                        <a14:foregroundMark x1="23364" y1="86898" x2="43224" y2="94027"/>
                        <a14:foregroundMark x1="53738" y1="95954" x2="67056" y2="95761"/>
                        <a14:foregroundMark x1="67290" y1="95761" x2="53972" y2="94798"/>
                        <a14:foregroundMark x1="52804" y1="95376" x2="66121" y2="94990"/>
                        <a14:foregroundMark x1="52570" y1="94990" x2="65421" y2="95183"/>
                      </a14:backgroundRemoval>
                    </a14:imgEffect>
                  </a14:imgLayer>
                </a14:imgProps>
              </a:ext>
              <a:ext uri="{28A0092B-C50C-407E-A947-70E740481C1C}">
                <a14:useLocalDpi xmlns:a14="http://schemas.microsoft.com/office/drawing/2010/main"/>
              </a:ext>
            </a:extLst>
          </a:blip>
          <a:srcRect/>
          <a:stretch/>
        </p:blipFill>
        <p:spPr bwMode="auto">
          <a:xfrm>
            <a:off x="5338345" y="2640829"/>
            <a:ext cx="2972113" cy="3599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50271" y="6426855"/>
            <a:ext cx="2795409" cy="276999"/>
          </a:xfrm>
          <a:prstGeom prst="rect">
            <a:avLst/>
          </a:prstGeom>
          <a:noFill/>
        </p:spPr>
        <p:txBody>
          <a:bodyPr wrap="square" rtlCol="0">
            <a:spAutoFit/>
          </a:bodyPr>
          <a:lstStyle/>
          <a:p>
            <a:r>
              <a:rPr lang="en-GB" sz="1200" dirty="0"/>
              <a:t>©Jim Robins/ University of Bristol</a:t>
            </a:r>
          </a:p>
        </p:txBody>
      </p:sp>
      <p:cxnSp>
        <p:nvCxnSpPr>
          <p:cNvPr id="12" name="Straight Arrow Connector 11"/>
          <p:cNvCxnSpPr/>
          <p:nvPr/>
        </p:nvCxnSpPr>
        <p:spPr>
          <a:xfrm>
            <a:off x="4860033" y="5365416"/>
            <a:ext cx="1008111"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78381" y="2996952"/>
            <a:ext cx="2269594"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a:xfrm>
            <a:off x="5364088" y="1484784"/>
            <a:ext cx="2533572" cy="494928"/>
          </a:xfrm>
        </p:spPr>
        <p:txBody>
          <a:bodyPr>
            <a:noAutofit/>
          </a:bodyPr>
          <a:lstStyle/>
          <a:p>
            <a:pPr algn="l"/>
            <a:r>
              <a:rPr lang="en-GB" sz="3600" b="1" i="1" dirty="0" err="1">
                <a:latin typeface="+mn-lt"/>
              </a:rPr>
              <a:t>Microraptor</a:t>
            </a:r>
            <a:endParaRPr lang="en-GB" sz="2000" b="1" i="1" dirty="0">
              <a:latin typeface="+mn-lt"/>
            </a:endParaRPr>
          </a:p>
        </p:txBody>
      </p:sp>
      <p:sp>
        <p:nvSpPr>
          <p:cNvPr id="20" name="Title 1"/>
          <p:cNvSpPr txBox="1">
            <a:spLocks/>
          </p:cNvSpPr>
          <p:nvPr/>
        </p:nvSpPr>
        <p:spPr>
          <a:xfrm>
            <a:off x="5890086" y="5922008"/>
            <a:ext cx="3253915"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i="1" dirty="0" err="1">
                <a:latin typeface="+mn-lt"/>
              </a:rPr>
              <a:t>Sinosauropteryx</a:t>
            </a:r>
            <a:endParaRPr lang="en-GB" sz="2000" b="1" i="1" dirty="0">
              <a:latin typeface="+mn-lt"/>
            </a:endParaRPr>
          </a:p>
        </p:txBody>
      </p:sp>
      <p:sp>
        <p:nvSpPr>
          <p:cNvPr id="21" name="Title 1"/>
          <p:cNvSpPr txBox="1">
            <a:spLocks/>
          </p:cNvSpPr>
          <p:nvPr/>
        </p:nvSpPr>
        <p:spPr>
          <a:xfrm>
            <a:off x="3011359" y="6496176"/>
            <a:ext cx="2638912"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Wikimedia/Sam/</a:t>
            </a:r>
            <a:r>
              <a:rPr lang="en-GB" sz="1200" dirty="0" err="1">
                <a:latin typeface="+mn-lt"/>
              </a:rPr>
              <a:t>Olai</a:t>
            </a:r>
            <a:r>
              <a:rPr lang="en-GB" sz="1200" dirty="0">
                <a:latin typeface="+mn-lt"/>
              </a:rPr>
              <a:t> </a:t>
            </a:r>
            <a:r>
              <a:rPr lang="en-GB" sz="1200" dirty="0" err="1">
                <a:latin typeface="+mn-lt"/>
              </a:rPr>
              <a:t>Ose</a:t>
            </a:r>
            <a:r>
              <a:rPr lang="en-GB" sz="1200" dirty="0">
                <a:latin typeface="+mn-lt"/>
              </a:rPr>
              <a:t> /</a:t>
            </a:r>
            <a:r>
              <a:rPr lang="en-GB" sz="1200" dirty="0" err="1">
                <a:latin typeface="+mn-lt"/>
              </a:rPr>
              <a:t>Skjaervoy</a:t>
            </a:r>
            <a:endParaRPr lang="en-GB" sz="1200" dirty="0">
              <a:latin typeface="+mn-lt"/>
            </a:endParaRPr>
          </a:p>
        </p:txBody>
      </p:sp>
      <p:sp>
        <p:nvSpPr>
          <p:cNvPr id="22" name="Title 1"/>
          <p:cNvSpPr txBox="1">
            <a:spLocks/>
          </p:cNvSpPr>
          <p:nvPr/>
        </p:nvSpPr>
        <p:spPr>
          <a:xfrm>
            <a:off x="2140469" y="3875517"/>
            <a:ext cx="3230688"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Hone DWE, </a:t>
            </a:r>
            <a:r>
              <a:rPr lang="en-GB" sz="1200" dirty="0" err="1">
                <a:latin typeface="+mn-lt"/>
              </a:rPr>
              <a:t>Tischlinger</a:t>
            </a:r>
            <a:r>
              <a:rPr lang="en-GB" sz="1200" dirty="0">
                <a:latin typeface="+mn-lt"/>
              </a:rPr>
              <a:t> H, Xu X, Zhang F (2010) </a:t>
            </a:r>
            <a:r>
              <a:rPr lang="en-GB" sz="1200" dirty="0" err="1">
                <a:latin typeface="+mn-lt"/>
              </a:rPr>
              <a:t>PloS</a:t>
            </a:r>
            <a:r>
              <a:rPr lang="en-GB" sz="1200" dirty="0">
                <a:latin typeface="+mn-lt"/>
              </a:rPr>
              <a:t> One</a:t>
            </a:r>
          </a:p>
        </p:txBody>
      </p:sp>
      <p:sp>
        <p:nvSpPr>
          <p:cNvPr id="17" name="Title 1"/>
          <p:cNvSpPr txBox="1">
            <a:spLocks/>
          </p:cNvSpPr>
          <p:nvPr/>
        </p:nvSpPr>
        <p:spPr>
          <a:xfrm>
            <a:off x="5890086" y="4193140"/>
            <a:ext cx="1737277"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2000" i="1" dirty="0">
              <a:latin typeface="+mn-lt"/>
            </a:endParaRPr>
          </a:p>
        </p:txBody>
      </p:sp>
      <p:pic>
        <p:nvPicPr>
          <p:cNvPr id="17410"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50312" y="162837"/>
            <a:ext cx="6501009" cy="14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574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mary an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6320" y="1346373"/>
            <a:ext cx="3797000" cy="43811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anning fossil"/>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597089">
            <a:off x="2470939" y="3405846"/>
            <a:ext cx="3047782" cy="3212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7200" y="353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11" name="TextBox 10"/>
          <p:cNvSpPr txBox="1"/>
          <p:nvPr/>
        </p:nvSpPr>
        <p:spPr>
          <a:xfrm>
            <a:off x="5424367" y="5925352"/>
            <a:ext cx="2315985" cy="584775"/>
          </a:xfrm>
          <a:prstGeom prst="rect">
            <a:avLst/>
          </a:prstGeom>
          <a:noFill/>
        </p:spPr>
        <p:txBody>
          <a:bodyPr wrap="square" rtlCol="0">
            <a:spAutoFit/>
          </a:bodyPr>
          <a:lstStyle/>
          <a:p>
            <a:r>
              <a:rPr lang="en-GB" sz="3200" b="1" i="1" dirty="0"/>
              <a:t>Plesiosaurus</a:t>
            </a:r>
          </a:p>
        </p:txBody>
      </p:sp>
      <p:pic>
        <p:nvPicPr>
          <p:cNvPr id="1033" name="Picture 9" descr="drawing of side view of a long thin skull with needle like teeth and a large eye socket"/>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97361" l="565" r="98757">
                        <a14:foregroundMark x1="88927" y1="17302" x2="83051" y2="26100"/>
                      </a14:backgroundRemoval>
                    </a14:imgEffect>
                  </a14:imgLayer>
                </a14:imgProps>
              </a:ext>
              <a:ext uri="{28A0092B-C50C-407E-A947-70E740481C1C}">
                <a14:useLocalDpi xmlns:a14="http://schemas.microsoft.com/office/drawing/2010/main"/>
              </a:ext>
            </a:extLst>
          </a:blip>
          <a:srcRect/>
          <a:stretch>
            <a:fillRect/>
          </a:stretch>
        </p:blipFill>
        <p:spPr bwMode="auto">
          <a:xfrm>
            <a:off x="574092" y="1798932"/>
            <a:ext cx="4462228" cy="171934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rawing of partially complete skeleton of creature with long thin neck, small skull, and paddle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1096517">
            <a:off x="440396" y="3656793"/>
            <a:ext cx="1852185" cy="285931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7505" y="325677"/>
            <a:ext cx="5153428" cy="10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1674" y="1700808"/>
            <a:ext cx="3456384" cy="1200329"/>
          </a:xfrm>
          <a:prstGeom prst="rect">
            <a:avLst/>
          </a:prstGeom>
          <a:noFill/>
        </p:spPr>
        <p:txBody>
          <a:bodyPr wrap="square" rtlCol="0">
            <a:spAutoFit/>
          </a:bodyPr>
          <a:lstStyle/>
          <a:p>
            <a:r>
              <a:rPr lang="en-GB" sz="2400" b="1" dirty="0"/>
              <a:t>Mary and Joseph </a:t>
            </a:r>
            <a:r>
              <a:rPr lang="en-GB" sz="2400" b="1" dirty="0" err="1"/>
              <a:t>Anning’s</a:t>
            </a:r>
            <a:r>
              <a:rPr lang="en-GB" sz="2400" b="1" dirty="0"/>
              <a:t> </a:t>
            </a:r>
          </a:p>
          <a:p>
            <a:r>
              <a:rPr lang="en-GB" sz="2400" b="1" i="1" dirty="0"/>
              <a:t>Ichthyosaurus</a:t>
            </a:r>
            <a:endParaRPr lang="en-GB" sz="1600" b="1" dirty="0"/>
          </a:p>
        </p:txBody>
      </p:sp>
    </p:spTree>
    <p:extLst>
      <p:ext uri="{BB962C8B-B14F-4D97-AF65-F5344CB8AC3E}">
        <p14:creationId xmlns:p14="http://schemas.microsoft.com/office/powerpoint/2010/main" val="1648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charles darwin boo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25723">
            <a:off x="2686597" y="1428102"/>
            <a:ext cx="1958960" cy="314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page of hand-written notes, with a sketch of branching lines."/>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18" b="100000" l="0" r="100000"/>
                    </a14:imgEffect>
                  </a14:imgLayer>
                </a14:imgProps>
              </a:ext>
              <a:ext uri="{28A0092B-C50C-407E-A947-70E740481C1C}">
                <a14:useLocalDpi xmlns:a14="http://schemas.microsoft.com/office/drawing/2010/main"/>
              </a:ext>
            </a:extLst>
          </a:blip>
          <a:srcRect/>
          <a:stretch>
            <a:fillRect/>
          </a:stretch>
        </p:blipFill>
        <p:spPr bwMode="auto">
          <a:xfrm rot="20905325">
            <a:off x="499483" y="1376536"/>
            <a:ext cx="2007116" cy="33920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NIE 1905 Darwin Charles.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92946" y="1563470"/>
            <a:ext cx="3741150" cy="46492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92947" y="6211568"/>
            <a:ext cx="3843550" cy="523220"/>
          </a:xfrm>
          <a:prstGeom prst="rect">
            <a:avLst/>
          </a:prstGeom>
          <a:noFill/>
        </p:spPr>
        <p:txBody>
          <a:bodyPr wrap="square" rtlCol="0">
            <a:spAutoFit/>
          </a:bodyPr>
          <a:lstStyle/>
          <a:p>
            <a:r>
              <a:rPr lang="en-GB" sz="2800" b="1" dirty="0"/>
              <a:t>The Father of Evolution</a:t>
            </a:r>
          </a:p>
        </p:txBody>
      </p:sp>
      <p:pic>
        <p:nvPicPr>
          <p:cNvPr id="3077" name="Picture 5" descr="C:\Users\amy.ball\Downloads\Darwin's_finches_by_Goul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31837" y="4275539"/>
            <a:ext cx="2987220" cy="225408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2536" y="0"/>
            <a:ext cx="70834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934" y="5258635"/>
            <a:ext cx="1808778" cy="954107"/>
          </a:xfrm>
          <a:prstGeom prst="rect">
            <a:avLst/>
          </a:prstGeom>
          <a:noFill/>
        </p:spPr>
        <p:txBody>
          <a:bodyPr wrap="square" rtlCol="0">
            <a:spAutoFit/>
          </a:bodyPr>
          <a:lstStyle/>
          <a:p>
            <a:r>
              <a:rPr lang="en-GB" sz="2800" b="1" dirty="0"/>
              <a:t>Galapagos finches</a:t>
            </a:r>
          </a:p>
        </p:txBody>
      </p:sp>
    </p:spTree>
    <p:extLst>
      <p:ext uri="{BB962C8B-B14F-4D97-AF65-F5344CB8AC3E}">
        <p14:creationId xmlns:p14="http://schemas.microsoft.com/office/powerpoint/2010/main" val="284547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amy.ball\Downloads\fossil-514980_19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83"/>
          <a:stretch/>
        </p:blipFill>
        <p:spPr bwMode="auto">
          <a:xfrm>
            <a:off x="3712074" y="332656"/>
            <a:ext cx="3062546" cy="20468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C:\Users\amy.ball\Downloads\fossil-2166817_1280 (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9895" y="2890899"/>
            <a:ext cx="2610491" cy="208431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20926" y="1356099"/>
            <a:ext cx="2243661" cy="2688526"/>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descr="C:\Users\amy.ball\Downloads\11168157_10152710397846853_6221638130940822288_n.jpg"/>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16000" contrast="-5000"/>
                    </a14:imgEffect>
                  </a14:imgLayer>
                </a14:imgProps>
              </a:ext>
              <a:ext uri="{28A0092B-C50C-407E-A947-70E740481C1C}">
                <a14:useLocalDpi xmlns:a14="http://schemas.microsoft.com/office/drawing/2010/main"/>
              </a:ext>
            </a:extLst>
          </a:blip>
          <a:srcRect/>
          <a:stretch/>
        </p:blipFill>
        <p:spPr bwMode="auto">
          <a:xfrm>
            <a:off x="220368" y="3695554"/>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165175" y="3919981"/>
            <a:ext cx="2799412" cy="2685688"/>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fossil-96303_1920 (1).jp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100000">
                        <a14:backgroundMark x1="38401" y1="97723" x2="63696" y2="95445"/>
                      </a14:backgroundRemoval>
                    </a14:imgEffect>
                  </a14:imgLayer>
                </a14:imgProps>
              </a:ext>
              <a:ext uri="{28A0092B-C50C-407E-A947-70E740481C1C}">
                <a14:useLocalDpi xmlns:a14="http://schemas.microsoft.com/office/drawing/2010/main"/>
              </a:ext>
            </a:extLst>
          </a:blip>
          <a:srcRect/>
          <a:stretch/>
        </p:blipFill>
        <p:spPr bwMode="auto">
          <a:xfrm rot="4567334">
            <a:off x="4374014" y="2508497"/>
            <a:ext cx="3169116" cy="2007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5228015" flipH="1">
            <a:off x="729732" y="1702191"/>
            <a:ext cx="2314411" cy="2581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00961" y="4656044"/>
            <a:ext cx="3406244" cy="2156658"/>
          </a:xfrm>
          <a:prstGeom prst="rect">
            <a:avLst/>
          </a:prstGeom>
          <a:effectLst>
            <a:outerShdw blurRad="50800" dist="38100" dir="2700000" algn="tl" rotWithShape="0">
              <a:prstClr val="black">
                <a:alpha val="40000"/>
              </a:prstClr>
            </a:outerShdw>
          </a:effectLst>
        </p:spPr>
      </p:pic>
      <p:pic>
        <p:nvPicPr>
          <p:cNvPr id="2" name="Picture 2"/>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20367" y="563672"/>
            <a:ext cx="3362077" cy="120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95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228015" flipH="1">
            <a:off x="2601772" y="1965088"/>
            <a:ext cx="4173680" cy="4656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1680" y="1916831"/>
            <a:ext cx="625492" cy="1569660"/>
          </a:xfrm>
          <a:prstGeom prst="rect">
            <a:avLst/>
          </a:prstGeom>
          <a:noFill/>
        </p:spPr>
        <p:txBody>
          <a:bodyPr wrap="none" rtlCol="0">
            <a:spAutoFit/>
          </a:bodyPr>
          <a:lstStyle/>
          <a:p>
            <a:r>
              <a:rPr lang="en-GB" sz="9600" dirty="0">
                <a:latin typeface="PT Sans Narrow" panose="020B0506020203020204" pitchFamily="34" charset="0"/>
              </a:rPr>
              <a:t>?</a:t>
            </a:r>
          </a:p>
        </p:txBody>
      </p:sp>
      <p:sp>
        <p:nvSpPr>
          <p:cNvPr id="6" name="TextBox 5"/>
          <p:cNvSpPr txBox="1"/>
          <p:nvPr/>
        </p:nvSpPr>
        <p:spPr>
          <a:xfrm>
            <a:off x="7126649" y="1556792"/>
            <a:ext cx="625492" cy="1569660"/>
          </a:xfrm>
          <a:prstGeom prst="rect">
            <a:avLst/>
          </a:prstGeom>
          <a:noFill/>
        </p:spPr>
        <p:txBody>
          <a:bodyPr wrap="none" rtlCol="0">
            <a:spAutoFit/>
          </a:bodyPr>
          <a:lstStyle/>
          <a:p>
            <a:r>
              <a:rPr lang="en-GB" sz="9600" dirty="0">
                <a:latin typeface="PT Sans Narrow" panose="020B0506020203020204" pitchFamily="34" charset="0"/>
              </a:rPr>
              <a:t>?</a:t>
            </a:r>
          </a:p>
        </p:txBody>
      </p:sp>
      <p:sp>
        <p:nvSpPr>
          <p:cNvPr id="7" name="TextBox 6"/>
          <p:cNvSpPr txBox="1"/>
          <p:nvPr/>
        </p:nvSpPr>
        <p:spPr>
          <a:xfrm>
            <a:off x="7118064" y="4293096"/>
            <a:ext cx="625492" cy="1569660"/>
          </a:xfrm>
          <a:prstGeom prst="rect">
            <a:avLst/>
          </a:prstGeom>
          <a:noFill/>
        </p:spPr>
        <p:txBody>
          <a:bodyPr wrap="none" rtlCol="0">
            <a:spAutoFit/>
          </a:bodyPr>
          <a:lstStyle/>
          <a:p>
            <a:r>
              <a:rPr lang="en-GB" sz="9600" dirty="0">
                <a:latin typeface="PT Sans Narrow" panose="020B0506020203020204" pitchFamily="34" charset="0"/>
              </a:rPr>
              <a:t>?</a:t>
            </a:r>
          </a:p>
        </p:txBody>
      </p:sp>
      <p:sp>
        <p:nvSpPr>
          <p:cNvPr id="8" name="TextBox 7"/>
          <p:cNvSpPr txBox="1"/>
          <p:nvPr/>
        </p:nvSpPr>
        <p:spPr>
          <a:xfrm>
            <a:off x="1696348" y="4437112"/>
            <a:ext cx="625492" cy="1569660"/>
          </a:xfrm>
          <a:prstGeom prst="rect">
            <a:avLst/>
          </a:prstGeom>
          <a:noFill/>
        </p:spPr>
        <p:txBody>
          <a:bodyPr wrap="none" rtlCol="0">
            <a:spAutoFit/>
          </a:bodyPr>
          <a:lstStyle/>
          <a:p>
            <a:r>
              <a:rPr lang="en-GB" sz="9600" dirty="0">
                <a:latin typeface="PT Sans Narrow" panose="020B0506020203020204" pitchFamily="34" charset="0"/>
              </a:rPr>
              <a:t>?</a:t>
            </a:r>
          </a:p>
        </p:txBody>
      </p:sp>
      <p:sp>
        <p:nvSpPr>
          <p:cNvPr id="9" name="TextBox 8"/>
          <p:cNvSpPr txBox="1"/>
          <p:nvPr/>
        </p:nvSpPr>
        <p:spPr>
          <a:xfrm>
            <a:off x="5148064" y="1412776"/>
            <a:ext cx="625492" cy="1569660"/>
          </a:xfrm>
          <a:prstGeom prst="rect">
            <a:avLst/>
          </a:prstGeom>
          <a:noFill/>
        </p:spPr>
        <p:txBody>
          <a:bodyPr wrap="none" rtlCol="0">
            <a:spAutoFit/>
          </a:bodyPr>
          <a:lstStyle/>
          <a:p>
            <a:r>
              <a:rPr lang="en-GB" sz="9600" dirty="0">
                <a:latin typeface="PT Sans Narrow" panose="020B0506020203020204" pitchFamily="34" charset="0"/>
              </a:rPr>
              <a:t>?</a:t>
            </a:r>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8411" y="400833"/>
            <a:ext cx="5749447" cy="101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0"/>
          <p:cNvSpPr>
            <a:spLocks noGrp="1"/>
          </p:cNvSpPr>
          <p:nvPr>
            <p:ph idx="1"/>
          </p:nvPr>
        </p:nvSpPr>
        <p:spPr/>
        <p:txBody>
          <a:bodyPr/>
          <a:lstStyle/>
          <a:p>
            <a:endParaRPr lang="en-GB"/>
          </a:p>
        </p:txBody>
      </p: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 y="1276350"/>
            <a:ext cx="9066213"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1627325"/>
            <a:ext cx="3580510" cy="268568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8/84/Trypanites01.jpg/1280px-Trypanites01.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97734" y1="16511" x2="81016" y2="44965"/>
                        <a14:foregroundMark x1="3047" y1="92506" x2="26797" y2="92857"/>
                      </a14:backgroundRemoval>
                    </a14:imgEffect>
                  </a14:imgLayer>
                </a14:imgProps>
              </a:ext>
              <a:ext uri="{28A0092B-C50C-407E-A947-70E740481C1C}">
                <a14:useLocalDpi xmlns:a14="http://schemas.microsoft.com/office/drawing/2010/main"/>
              </a:ext>
            </a:extLst>
          </a:blip>
          <a:srcRect/>
          <a:stretch>
            <a:fillRect/>
          </a:stretch>
        </p:blipFill>
        <p:spPr bwMode="auto">
          <a:xfrm>
            <a:off x="971600" y="4407107"/>
            <a:ext cx="3384376" cy="22580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8/83/ThalassinoidesIsrae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0430" y="1524422"/>
            <a:ext cx="3855325" cy="289149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662" y="1627325"/>
            <a:ext cx="3407624" cy="523220"/>
          </a:xfrm>
          <a:prstGeom prst="rect">
            <a:avLst/>
          </a:prstGeom>
          <a:noFill/>
        </p:spPr>
        <p:txBody>
          <a:bodyPr wrap="square" rtlCol="0">
            <a:spAutoFit/>
          </a:bodyPr>
          <a:lstStyle/>
          <a:p>
            <a:r>
              <a:rPr lang="en-GB" sz="2800" b="1" dirty="0">
                <a:solidFill>
                  <a:schemeClr val="bg1"/>
                </a:solidFill>
              </a:rPr>
              <a:t>Dinosaur footprint</a:t>
            </a:r>
          </a:p>
        </p:txBody>
      </p:sp>
      <p:sp>
        <p:nvSpPr>
          <p:cNvPr id="12" name="TextBox 11"/>
          <p:cNvSpPr txBox="1"/>
          <p:nvPr/>
        </p:nvSpPr>
        <p:spPr>
          <a:xfrm>
            <a:off x="2923431" y="6094711"/>
            <a:ext cx="1576561" cy="584775"/>
          </a:xfrm>
          <a:prstGeom prst="rect">
            <a:avLst/>
          </a:prstGeom>
          <a:noFill/>
        </p:spPr>
        <p:txBody>
          <a:bodyPr wrap="square" rtlCol="0">
            <a:spAutoFit/>
          </a:bodyPr>
          <a:lstStyle/>
          <a:p>
            <a:r>
              <a:rPr lang="en-GB" sz="3200" b="1" dirty="0">
                <a:solidFill>
                  <a:schemeClr val="bg1"/>
                </a:solidFill>
              </a:rPr>
              <a:t>Borings </a:t>
            </a:r>
          </a:p>
        </p:txBody>
      </p:sp>
      <p:sp>
        <p:nvSpPr>
          <p:cNvPr id="13" name="TextBox 12"/>
          <p:cNvSpPr txBox="1"/>
          <p:nvPr/>
        </p:nvSpPr>
        <p:spPr>
          <a:xfrm>
            <a:off x="4788024" y="4553186"/>
            <a:ext cx="4432645" cy="584775"/>
          </a:xfrm>
          <a:prstGeom prst="rect">
            <a:avLst/>
          </a:prstGeom>
          <a:noFill/>
        </p:spPr>
        <p:txBody>
          <a:bodyPr wrap="square" rtlCol="0">
            <a:spAutoFit/>
          </a:bodyPr>
          <a:lstStyle/>
          <a:p>
            <a:r>
              <a:rPr lang="en-GB" sz="3200" b="1" dirty="0"/>
              <a:t>Coprolite or fossil poo!</a:t>
            </a:r>
          </a:p>
        </p:txBody>
      </p:sp>
      <p:sp>
        <p:nvSpPr>
          <p:cNvPr id="14" name="TextBox 13"/>
          <p:cNvSpPr txBox="1"/>
          <p:nvPr/>
        </p:nvSpPr>
        <p:spPr>
          <a:xfrm>
            <a:off x="6338282" y="1627325"/>
            <a:ext cx="2980433" cy="584775"/>
          </a:xfrm>
          <a:prstGeom prst="rect">
            <a:avLst/>
          </a:prstGeom>
          <a:noFill/>
        </p:spPr>
        <p:txBody>
          <a:bodyPr wrap="square" rtlCol="0">
            <a:spAutoFit/>
          </a:bodyPr>
          <a:lstStyle/>
          <a:p>
            <a:r>
              <a:rPr lang="en-GB" sz="3200" b="1" dirty="0">
                <a:solidFill>
                  <a:schemeClr val="bg1"/>
                </a:solidFill>
              </a:rPr>
              <a:t>Burrows </a:t>
            </a:r>
          </a:p>
        </p:txBody>
      </p:sp>
      <p:pic>
        <p:nvPicPr>
          <p:cNvPr id="1026" name="Picture 2" descr="The king-sized coprolite at the United States Geological Survey in Canada by Karen Chin (Image public domain)"/>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5140411" y="4984601"/>
            <a:ext cx="3805882" cy="16805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3475" y="3861048"/>
            <a:ext cx="2699957" cy="2871836"/>
            <a:chOff x="215860" y="4360152"/>
            <a:chExt cx="2367336" cy="2372732"/>
          </a:xfrm>
        </p:grpSpPr>
        <p:pic>
          <p:nvPicPr>
            <p:cNvPr id="1028" name="Picture 4" descr="https://upload.wikimedia.org/wikipedia/commons/thumb/7/7e/Pholades_niches.jpg/800px-Pholades_niches.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5860" y="4360152"/>
              <a:ext cx="2343438" cy="237273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18874" y="6453336"/>
              <a:ext cx="764322" cy="228859"/>
            </a:xfrm>
            <a:prstGeom prst="rect">
              <a:avLst/>
            </a:prstGeom>
            <a:noFill/>
          </p:spPr>
          <p:txBody>
            <a:bodyPr wrap="square" rtlCol="0">
              <a:spAutoFit/>
            </a:bodyPr>
            <a:lstStyle/>
            <a:p>
              <a:r>
                <a:rPr lang="en-GB" sz="1200" dirty="0">
                  <a:solidFill>
                    <a:schemeClr val="bg1"/>
                  </a:solidFill>
                </a:rPr>
                <a:t>Wikimedia</a:t>
              </a:r>
            </a:p>
          </p:txBody>
        </p:sp>
      </p:grpSp>
      <p:pic>
        <p:nvPicPr>
          <p:cNvPr id="3074"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04050" y="260648"/>
            <a:ext cx="4849154" cy="111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4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nternal external mold foss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6" y="2008770"/>
            <a:ext cx="5405606" cy="3851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1302" y="2132856"/>
            <a:ext cx="1806933" cy="3724096"/>
          </a:xfrm>
          <a:prstGeom prst="rect">
            <a:avLst/>
          </a:prstGeom>
          <a:noFill/>
        </p:spPr>
        <p:txBody>
          <a:bodyPr wrap="square" rtlCol="0">
            <a:spAutoFit/>
          </a:bodyPr>
          <a:lstStyle/>
          <a:p>
            <a:r>
              <a:rPr lang="en-GB" sz="4000" b="1" dirty="0"/>
              <a:t>Cast  </a:t>
            </a:r>
            <a:r>
              <a:rPr lang="en-GB" sz="2800" b="1" dirty="0"/>
              <a:t>fills in mould once ammonite shell has dissolved away</a:t>
            </a:r>
          </a:p>
        </p:txBody>
      </p:sp>
      <p:sp>
        <p:nvSpPr>
          <p:cNvPr id="8" name="TextBox 7"/>
          <p:cNvSpPr txBox="1"/>
          <p:nvPr/>
        </p:nvSpPr>
        <p:spPr>
          <a:xfrm>
            <a:off x="179512" y="2420888"/>
            <a:ext cx="2016224" cy="3293209"/>
          </a:xfrm>
          <a:prstGeom prst="rect">
            <a:avLst/>
          </a:prstGeom>
          <a:noFill/>
        </p:spPr>
        <p:txBody>
          <a:bodyPr wrap="square" rtlCol="0">
            <a:spAutoFit/>
          </a:bodyPr>
          <a:lstStyle/>
          <a:p>
            <a:r>
              <a:rPr lang="en-GB" sz="4000" b="1" dirty="0"/>
              <a:t>Mould </a:t>
            </a:r>
            <a:r>
              <a:rPr lang="en-GB" sz="3200" b="1" dirty="0"/>
              <a:t>forms from imprint of ammonite shell</a:t>
            </a:r>
          </a:p>
        </p:txBody>
      </p:sp>
      <p:sp>
        <p:nvSpPr>
          <p:cNvPr id="6" name="Rectangle 5"/>
          <p:cNvSpPr/>
          <p:nvPr/>
        </p:nvSpPr>
        <p:spPr>
          <a:xfrm>
            <a:off x="6588224" y="6364335"/>
            <a:ext cx="2174763" cy="276999"/>
          </a:xfrm>
          <a:prstGeom prst="rect">
            <a:avLst/>
          </a:prstGeom>
        </p:spPr>
        <p:txBody>
          <a:bodyPr wrap="none">
            <a:spAutoFit/>
          </a:bodyPr>
          <a:lstStyle/>
          <a:p>
            <a:r>
              <a:rPr lang="en-GB" sz="1200" dirty="0"/>
              <a:t>©Copyright 2008 by Mike </a:t>
            </a:r>
            <a:r>
              <a:rPr lang="en-GB" sz="1200" dirty="0" err="1"/>
              <a:t>Viney</a:t>
            </a:r>
            <a:endParaRPr lang="en-GB" sz="1200" dirty="0"/>
          </a:p>
        </p:txBody>
      </p:sp>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5677" y="332656"/>
            <a:ext cx="5849656" cy="96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815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 name="TextBox 70"/>
          <p:cNvSpPr txBox="1"/>
          <p:nvPr/>
        </p:nvSpPr>
        <p:spPr>
          <a:xfrm>
            <a:off x="161400" y="1268760"/>
            <a:ext cx="2520280" cy="646331"/>
          </a:xfrm>
          <a:prstGeom prst="rect">
            <a:avLst/>
          </a:prstGeom>
          <a:noFill/>
        </p:spPr>
        <p:txBody>
          <a:bodyPr wrap="square" rtlCol="0">
            <a:spAutoFit/>
          </a:bodyPr>
          <a:lstStyle/>
          <a:p>
            <a:r>
              <a:rPr lang="en-GB" sz="3600" dirty="0"/>
              <a:t>Plesiosaur</a:t>
            </a:r>
            <a:endParaRPr lang="en-GB" sz="2800" dirty="0"/>
          </a:p>
        </p:txBody>
      </p:sp>
      <p:cxnSp>
        <p:nvCxnSpPr>
          <p:cNvPr id="72" name="Straight Arrow Connector 71"/>
          <p:cNvCxnSpPr/>
          <p:nvPr/>
        </p:nvCxnSpPr>
        <p:spPr>
          <a:xfrm>
            <a:off x="2285636" y="1604432"/>
            <a:ext cx="792088" cy="684947"/>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280650"/>
            <a:ext cx="66087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81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9512" y="3106624"/>
            <a:ext cx="2520280" cy="584775"/>
          </a:xfrm>
          <a:prstGeom prst="rect">
            <a:avLst/>
          </a:prstGeom>
          <a:noFill/>
        </p:spPr>
        <p:txBody>
          <a:bodyPr wrap="square" rtlCol="0">
            <a:spAutoFit/>
          </a:bodyPr>
          <a:lstStyle/>
          <a:p>
            <a:r>
              <a:rPr lang="en-GB" sz="3200" dirty="0"/>
              <a:t>Soft sediment</a:t>
            </a:r>
          </a:p>
        </p:txBody>
      </p:sp>
      <p:cxnSp>
        <p:nvCxnSpPr>
          <p:cNvPr id="6" name="Straight Arrow Connector 5"/>
          <p:cNvCxnSpPr/>
          <p:nvPr/>
        </p:nvCxnSpPr>
        <p:spPr>
          <a:xfrm>
            <a:off x="1043608" y="3631088"/>
            <a:ext cx="396044"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885" y="475989"/>
            <a:ext cx="6313118" cy="92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4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78114" y="1920265"/>
            <a:ext cx="4176464" cy="1077218"/>
          </a:xfrm>
          <a:prstGeom prst="rect">
            <a:avLst/>
          </a:prstGeom>
          <a:noFill/>
        </p:spPr>
        <p:txBody>
          <a:bodyPr wrap="square" rtlCol="0">
            <a:spAutoFit/>
          </a:bodyPr>
          <a:lstStyle/>
          <a:p>
            <a:r>
              <a:rPr lang="en-GB" sz="3200" dirty="0"/>
              <a:t>Protected from scavenging animals</a:t>
            </a:r>
          </a:p>
        </p:txBody>
      </p:sp>
      <p:cxnSp>
        <p:nvCxnSpPr>
          <p:cNvPr id="6" name="Straight Arrow Connector 5"/>
          <p:cNvCxnSpPr/>
          <p:nvPr/>
        </p:nvCxnSpPr>
        <p:spPr>
          <a:xfrm>
            <a:off x="1432031" y="2990903"/>
            <a:ext cx="396044"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8515" y="551145"/>
            <a:ext cx="6764056" cy="101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08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83768" y="2276872"/>
            <a:ext cx="1260140" cy="584775"/>
          </a:xfrm>
          <a:prstGeom prst="rect">
            <a:avLst/>
          </a:prstGeom>
          <a:noFill/>
        </p:spPr>
        <p:txBody>
          <a:bodyPr wrap="square" rtlCol="0">
            <a:spAutoFit/>
          </a:bodyPr>
          <a:lstStyle/>
          <a:p>
            <a:r>
              <a:rPr lang="en-GB" sz="3200" dirty="0"/>
              <a:t>Bones</a:t>
            </a:r>
            <a:endParaRPr lang="en-GB" sz="2800" dirty="0"/>
          </a:p>
        </p:txBody>
      </p:sp>
      <p:cxnSp>
        <p:nvCxnSpPr>
          <p:cNvPr id="6" name="Straight Arrow Connector 5"/>
          <p:cNvCxnSpPr/>
          <p:nvPr/>
        </p:nvCxnSpPr>
        <p:spPr>
          <a:xfrm>
            <a:off x="3203848" y="2772289"/>
            <a:ext cx="648072"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5781" y="332656"/>
            <a:ext cx="7928975" cy="110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88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723" y="3449904"/>
            <a:ext cx="1260140" cy="1754326"/>
          </a:xfrm>
          <a:prstGeom prst="rect">
            <a:avLst/>
          </a:prstGeom>
          <a:noFill/>
        </p:spPr>
        <p:txBody>
          <a:bodyPr wrap="square" rtlCol="0">
            <a:spAutoFit/>
          </a:bodyPr>
          <a:lstStyle/>
          <a:p>
            <a:r>
              <a:rPr lang="en-GB" sz="3600" dirty="0">
                <a:solidFill>
                  <a:schemeClr val="bg1"/>
                </a:solidFill>
              </a:rPr>
              <a:t>Fossil</a:t>
            </a:r>
            <a:r>
              <a:rPr lang="en-GB" sz="2800" dirty="0">
                <a:solidFill>
                  <a:schemeClr val="bg1"/>
                </a:solidFill>
              </a:rPr>
              <a:t> </a:t>
            </a:r>
            <a:r>
              <a:rPr lang="en-GB" sz="3600" dirty="0">
                <a:solidFill>
                  <a:schemeClr val="bg1"/>
                </a:solidFill>
              </a:rPr>
              <a:t>bones</a:t>
            </a:r>
            <a:endParaRPr lang="en-GB" sz="2800" dirty="0">
              <a:solidFill>
                <a:schemeClr val="bg1"/>
              </a:solidFill>
            </a:endParaRPr>
          </a:p>
        </p:txBody>
      </p:sp>
      <p:cxnSp>
        <p:nvCxnSpPr>
          <p:cNvPr id="6" name="Straight Arrow Connector 5"/>
          <p:cNvCxnSpPr/>
          <p:nvPr/>
        </p:nvCxnSpPr>
        <p:spPr>
          <a:xfrm>
            <a:off x="1547664" y="4050069"/>
            <a:ext cx="1368152"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92280" y="3437614"/>
            <a:ext cx="1260140" cy="646331"/>
          </a:xfrm>
          <a:prstGeom prst="rect">
            <a:avLst/>
          </a:prstGeom>
          <a:noFill/>
        </p:spPr>
        <p:txBody>
          <a:bodyPr wrap="square" rtlCol="0">
            <a:spAutoFit/>
          </a:bodyPr>
          <a:lstStyle/>
          <a:p>
            <a:r>
              <a:rPr lang="en-GB" sz="3600" dirty="0">
                <a:solidFill>
                  <a:schemeClr val="bg1"/>
                </a:solidFill>
              </a:rPr>
              <a:t>Rock</a:t>
            </a:r>
            <a:endParaRPr lang="en-GB" sz="2800" dirty="0">
              <a:solidFill>
                <a:schemeClr val="bg1"/>
              </a:solidFill>
            </a:endParaRPr>
          </a:p>
        </p:txBody>
      </p:sp>
      <p:sp>
        <p:nvSpPr>
          <p:cNvPr id="9" name="Freeform 8"/>
          <p:cNvSpPr/>
          <p:nvPr/>
        </p:nvSpPr>
        <p:spPr>
          <a:xfrm>
            <a:off x="6104586" y="3569853"/>
            <a:ext cx="669701" cy="448355"/>
          </a:xfrm>
          <a:custGeom>
            <a:avLst/>
            <a:gdLst>
              <a:gd name="connsiteX0" fmla="*/ 669701 w 669701"/>
              <a:gd name="connsiteY0" fmla="*/ 10474 h 448355"/>
              <a:gd name="connsiteX1" fmla="*/ 399245 w 669701"/>
              <a:gd name="connsiteY1" fmla="*/ 23353 h 448355"/>
              <a:gd name="connsiteX2" fmla="*/ 386366 w 669701"/>
              <a:gd name="connsiteY2" fmla="*/ 216536 h 448355"/>
              <a:gd name="connsiteX3" fmla="*/ 154546 w 669701"/>
              <a:gd name="connsiteY3" fmla="*/ 152141 h 448355"/>
              <a:gd name="connsiteX4" fmla="*/ 0 w 669701"/>
              <a:gd name="connsiteY4" fmla="*/ 448355 h 44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701" h="448355">
                <a:moveTo>
                  <a:pt x="669701" y="10474"/>
                </a:moveTo>
                <a:cubicBezTo>
                  <a:pt x="558084" y="-259"/>
                  <a:pt x="446467" y="-10991"/>
                  <a:pt x="399245" y="23353"/>
                </a:cubicBezTo>
                <a:cubicBezTo>
                  <a:pt x="352022" y="57697"/>
                  <a:pt x="427149" y="195071"/>
                  <a:pt x="386366" y="216536"/>
                </a:cubicBezTo>
                <a:cubicBezTo>
                  <a:pt x="345583" y="238001"/>
                  <a:pt x="218940" y="113505"/>
                  <a:pt x="154546" y="152141"/>
                </a:cubicBezTo>
                <a:cubicBezTo>
                  <a:pt x="90152" y="190777"/>
                  <a:pt x="45076" y="319566"/>
                  <a:pt x="0" y="44835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459865" y="3374265"/>
            <a:ext cx="579549" cy="386366"/>
          </a:xfrm>
          <a:custGeom>
            <a:avLst/>
            <a:gdLst>
              <a:gd name="connsiteX0" fmla="*/ 0 w 579549"/>
              <a:gd name="connsiteY0" fmla="*/ 0 h 386366"/>
              <a:gd name="connsiteX1" fmla="*/ 128789 w 579549"/>
              <a:gd name="connsiteY1" fmla="*/ 77273 h 386366"/>
              <a:gd name="connsiteX2" fmla="*/ 115910 w 579549"/>
              <a:gd name="connsiteY2" fmla="*/ 218941 h 386366"/>
              <a:gd name="connsiteX3" fmla="*/ 309093 w 579549"/>
              <a:gd name="connsiteY3" fmla="*/ 218941 h 386366"/>
              <a:gd name="connsiteX4" fmla="*/ 334850 w 579549"/>
              <a:gd name="connsiteY4" fmla="*/ 347729 h 386366"/>
              <a:gd name="connsiteX5" fmla="*/ 579549 w 579549"/>
              <a:gd name="connsiteY5" fmla="*/ 386366 h 38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49" h="386366">
                <a:moveTo>
                  <a:pt x="0" y="0"/>
                </a:moveTo>
                <a:cubicBezTo>
                  <a:pt x="54735" y="20391"/>
                  <a:pt x="109471" y="40783"/>
                  <a:pt x="128789" y="77273"/>
                </a:cubicBezTo>
                <a:cubicBezTo>
                  <a:pt x="148107" y="113763"/>
                  <a:pt x="85859" y="195330"/>
                  <a:pt x="115910" y="218941"/>
                </a:cubicBezTo>
                <a:cubicBezTo>
                  <a:pt x="145961" y="242552"/>
                  <a:pt x="272603" y="197476"/>
                  <a:pt x="309093" y="218941"/>
                </a:cubicBezTo>
                <a:cubicBezTo>
                  <a:pt x="345583" y="240406"/>
                  <a:pt x="289774" y="319825"/>
                  <a:pt x="334850" y="347729"/>
                </a:cubicBezTo>
                <a:cubicBezTo>
                  <a:pt x="379926" y="375633"/>
                  <a:pt x="479737" y="380999"/>
                  <a:pt x="579549" y="386366"/>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953814" y="4353059"/>
            <a:ext cx="296236" cy="566671"/>
          </a:xfrm>
          <a:custGeom>
            <a:avLst/>
            <a:gdLst>
              <a:gd name="connsiteX0" fmla="*/ 103031 w 296236"/>
              <a:gd name="connsiteY0" fmla="*/ 566671 h 566671"/>
              <a:gd name="connsiteX1" fmla="*/ 296214 w 296236"/>
              <a:gd name="connsiteY1" fmla="*/ 373487 h 566671"/>
              <a:gd name="connsiteX2" fmla="*/ 115910 w 296236"/>
              <a:gd name="connsiteY2" fmla="*/ 373487 h 566671"/>
              <a:gd name="connsiteX3" fmla="*/ 115910 w 296236"/>
              <a:gd name="connsiteY3" fmla="*/ 167426 h 566671"/>
              <a:gd name="connsiteX4" fmla="*/ 0 w 296236"/>
              <a:gd name="connsiteY4" fmla="*/ 0 h 56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36" h="566671">
                <a:moveTo>
                  <a:pt x="103031" y="566671"/>
                </a:moveTo>
                <a:cubicBezTo>
                  <a:pt x="198549" y="486177"/>
                  <a:pt x="294068" y="405684"/>
                  <a:pt x="296214" y="373487"/>
                </a:cubicBezTo>
                <a:cubicBezTo>
                  <a:pt x="298360" y="341290"/>
                  <a:pt x="145961" y="407830"/>
                  <a:pt x="115910" y="373487"/>
                </a:cubicBezTo>
                <a:cubicBezTo>
                  <a:pt x="85859" y="339144"/>
                  <a:pt x="135228" y="229674"/>
                  <a:pt x="115910" y="167426"/>
                </a:cubicBezTo>
                <a:cubicBezTo>
                  <a:pt x="96592" y="105178"/>
                  <a:pt x="48296" y="52589"/>
                  <a:pt x="0"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rot="19190060">
            <a:off x="1851133" y="4237149"/>
            <a:ext cx="579549" cy="386366"/>
          </a:xfrm>
          <a:custGeom>
            <a:avLst/>
            <a:gdLst>
              <a:gd name="connsiteX0" fmla="*/ 0 w 579549"/>
              <a:gd name="connsiteY0" fmla="*/ 0 h 386366"/>
              <a:gd name="connsiteX1" fmla="*/ 128789 w 579549"/>
              <a:gd name="connsiteY1" fmla="*/ 77273 h 386366"/>
              <a:gd name="connsiteX2" fmla="*/ 115910 w 579549"/>
              <a:gd name="connsiteY2" fmla="*/ 218941 h 386366"/>
              <a:gd name="connsiteX3" fmla="*/ 309093 w 579549"/>
              <a:gd name="connsiteY3" fmla="*/ 218941 h 386366"/>
              <a:gd name="connsiteX4" fmla="*/ 334850 w 579549"/>
              <a:gd name="connsiteY4" fmla="*/ 347729 h 386366"/>
              <a:gd name="connsiteX5" fmla="*/ 579549 w 579549"/>
              <a:gd name="connsiteY5" fmla="*/ 386366 h 38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49" h="386366">
                <a:moveTo>
                  <a:pt x="0" y="0"/>
                </a:moveTo>
                <a:cubicBezTo>
                  <a:pt x="54735" y="20391"/>
                  <a:pt x="109471" y="40783"/>
                  <a:pt x="128789" y="77273"/>
                </a:cubicBezTo>
                <a:cubicBezTo>
                  <a:pt x="148107" y="113763"/>
                  <a:pt x="85859" y="195330"/>
                  <a:pt x="115910" y="218941"/>
                </a:cubicBezTo>
                <a:cubicBezTo>
                  <a:pt x="145961" y="242552"/>
                  <a:pt x="272603" y="197476"/>
                  <a:pt x="309093" y="218941"/>
                </a:cubicBezTo>
                <a:cubicBezTo>
                  <a:pt x="345583" y="240406"/>
                  <a:pt x="289774" y="319825"/>
                  <a:pt x="334850" y="347729"/>
                </a:cubicBezTo>
                <a:cubicBezTo>
                  <a:pt x="379926" y="375633"/>
                  <a:pt x="479737" y="380999"/>
                  <a:pt x="579549" y="386366"/>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rot="1855839">
            <a:off x="6649949" y="4448414"/>
            <a:ext cx="669701" cy="448355"/>
          </a:xfrm>
          <a:custGeom>
            <a:avLst/>
            <a:gdLst>
              <a:gd name="connsiteX0" fmla="*/ 669701 w 669701"/>
              <a:gd name="connsiteY0" fmla="*/ 10474 h 448355"/>
              <a:gd name="connsiteX1" fmla="*/ 399245 w 669701"/>
              <a:gd name="connsiteY1" fmla="*/ 23353 h 448355"/>
              <a:gd name="connsiteX2" fmla="*/ 386366 w 669701"/>
              <a:gd name="connsiteY2" fmla="*/ 216536 h 448355"/>
              <a:gd name="connsiteX3" fmla="*/ 154546 w 669701"/>
              <a:gd name="connsiteY3" fmla="*/ 152141 h 448355"/>
              <a:gd name="connsiteX4" fmla="*/ 0 w 669701"/>
              <a:gd name="connsiteY4" fmla="*/ 448355 h 44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701" h="448355">
                <a:moveTo>
                  <a:pt x="669701" y="10474"/>
                </a:moveTo>
                <a:cubicBezTo>
                  <a:pt x="558084" y="-259"/>
                  <a:pt x="446467" y="-10991"/>
                  <a:pt x="399245" y="23353"/>
                </a:cubicBezTo>
                <a:cubicBezTo>
                  <a:pt x="352022" y="57697"/>
                  <a:pt x="427149" y="195071"/>
                  <a:pt x="386366" y="216536"/>
                </a:cubicBezTo>
                <a:cubicBezTo>
                  <a:pt x="345583" y="238001"/>
                  <a:pt x="218940" y="113505"/>
                  <a:pt x="154546" y="152141"/>
                </a:cubicBezTo>
                <a:cubicBezTo>
                  <a:pt x="90152" y="190777"/>
                  <a:pt x="45076" y="319566"/>
                  <a:pt x="0" y="44835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940152" y="1971759"/>
            <a:ext cx="3076718" cy="584775"/>
          </a:xfrm>
          <a:prstGeom prst="rect">
            <a:avLst/>
          </a:prstGeom>
          <a:noFill/>
        </p:spPr>
        <p:txBody>
          <a:bodyPr wrap="square" rtlCol="0">
            <a:spAutoFit/>
          </a:bodyPr>
          <a:lstStyle/>
          <a:p>
            <a:r>
              <a:rPr lang="en-GB" sz="3200" dirty="0">
                <a:solidFill>
                  <a:schemeClr val="bg1"/>
                </a:solidFill>
              </a:rPr>
              <a:t>Soft sediment</a:t>
            </a:r>
          </a:p>
        </p:txBody>
      </p:sp>
      <p:pic>
        <p:nvPicPr>
          <p:cNvPr id="921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2734" y="87681"/>
            <a:ext cx="8555277" cy="167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776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2493</TotalTime>
  <Words>3685</Words>
  <Application>Microsoft Office PowerPoint</Application>
  <PresentationFormat>On-screen Show (4:3)</PresentationFormat>
  <Paragraphs>243</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PT Sans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Microraptor</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126</cp:revision>
  <dcterms:created xsi:type="dcterms:W3CDTF">2017-06-27T08:48:42Z</dcterms:created>
  <dcterms:modified xsi:type="dcterms:W3CDTF">2025-03-10T14:23:25Z</dcterms:modified>
</cp:coreProperties>
</file>