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0"/>
  </p:notesMasterIdLst>
  <p:sldIdLst>
    <p:sldId id="256" r:id="rId2"/>
    <p:sldId id="275" r:id="rId3"/>
    <p:sldId id="259" r:id="rId4"/>
    <p:sldId id="298" r:id="rId5"/>
    <p:sldId id="276" r:id="rId6"/>
    <p:sldId id="278" r:id="rId7"/>
    <p:sldId id="263" r:id="rId8"/>
    <p:sldId id="262" r:id="rId9"/>
    <p:sldId id="302" r:id="rId10"/>
    <p:sldId id="264" r:id="rId11"/>
    <p:sldId id="301" r:id="rId12"/>
    <p:sldId id="273" r:id="rId13"/>
    <p:sldId id="304" r:id="rId14"/>
    <p:sldId id="265" r:id="rId15"/>
    <p:sldId id="266" r:id="rId16"/>
    <p:sldId id="303" r:id="rId17"/>
    <p:sldId id="279" r:id="rId18"/>
    <p:sldId id="300" r:id="rId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15188"/>
    <a:srgbClr val="D35241"/>
    <a:srgbClr val="2BB8C9"/>
    <a:srgbClr val="EF9A3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vertBarState="maximized">
    <p:restoredLeft sz="17099" autoAdjust="0"/>
    <p:restoredTop sz="64455" autoAdjust="0"/>
  </p:normalViewPr>
  <p:slideViewPr>
    <p:cSldViewPr>
      <p:cViewPr varScale="1">
        <p:scale>
          <a:sx n="72" d="100"/>
          <a:sy n="72" d="100"/>
        </p:scale>
        <p:origin x="2322" y="7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5051471-649D-42C6-8F1C-40BCBC4C072C}" type="datetimeFigureOut">
              <a:rPr lang="en-GB" smtClean="0"/>
              <a:t>19/02/2025</a:t>
            </a:fld>
            <a:endParaRPr lang="en-GB"/>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BB6736DF-49D8-40D5-80C7-9FF4CABD4A2E}" type="slidenum">
              <a:rPr lang="en-GB" smtClean="0"/>
              <a:t>‹#›</a:t>
            </a:fld>
            <a:endParaRPr lang="en-GB"/>
          </a:p>
        </p:txBody>
      </p:sp>
    </p:spTree>
    <p:extLst>
      <p:ext uri="{BB962C8B-B14F-4D97-AF65-F5344CB8AC3E}">
        <p14:creationId xmlns:p14="http://schemas.microsoft.com/office/powerpoint/2010/main" val="322806699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1" baseline="0" dirty="0"/>
              <a:t>Volcanoes</a:t>
            </a:r>
          </a:p>
          <a:p>
            <a:pPr marL="171450" indent="-171450">
              <a:buFont typeface="Arial" panose="020B0604020202020204" pitchFamily="34" charset="0"/>
              <a:buChar char="•"/>
            </a:pPr>
            <a:r>
              <a:rPr lang="en-GB" b="1" baseline="0" dirty="0"/>
              <a:t>Volcano structure</a:t>
            </a:r>
          </a:p>
          <a:p>
            <a:pPr marL="171450" indent="-171450">
              <a:buFont typeface="Arial" panose="020B0604020202020204" pitchFamily="34" charset="0"/>
              <a:buChar char="•"/>
            </a:pPr>
            <a:r>
              <a:rPr lang="en-GB" b="1" baseline="0" dirty="0"/>
              <a:t>Where does magma come from? </a:t>
            </a:r>
          </a:p>
          <a:p>
            <a:pPr marL="171450" indent="-171450">
              <a:buFont typeface="Arial" panose="020B0604020202020204" pitchFamily="34" charset="0"/>
              <a:buChar char="•"/>
            </a:pPr>
            <a:r>
              <a:rPr lang="en-GB" b="1" baseline="0" dirty="0"/>
              <a:t>Why do volcanoes erupt?</a:t>
            </a:r>
          </a:p>
          <a:p>
            <a:pPr marL="171450" indent="-171450">
              <a:buFont typeface="Arial" panose="020B0604020202020204" pitchFamily="34" charset="0"/>
              <a:buChar char="•"/>
            </a:pPr>
            <a:r>
              <a:rPr lang="en-GB" b="1" baseline="0" dirty="0"/>
              <a:t>Types of eruptions (explosive and effusive)</a:t>
            </a:r>
          </a:p>
          <a:p>
            <a:pPr marL="171450" indent="-171450">
              <a:buFont typeface="Arial" panose="020B0604020202020204" pitchFamily="34" charset="0"/>
              <a:buChar char="•"/>
            </a:pPr>
            <a:r>
              <a:rPr lang="en-GB" b="1" baseline="0" dirty="0"/>
              <a:t>Types of lava (+ lava flow viscosity experiment)</a:t>
            </a:r>
          </a:p>
          <a:p>
            <a:pPr marL="171450" indent="-171450">
              <a:buFont typeface="Arial" panose="020B0604020202020204" pitchFamily="34" charset="0"/>
              <a:buChar char="•"/>
            </a:pPr>
            <a:r>
              <a:rPr lang="en-GB" b="1" baseline="0" dirty="0"/>
              <a:t>Where do volcanoes form? (plate boundaries)</a:t>
            </a:r>
          </a:p>
          <a:p>
            <a:pPr marL="171450" indent="-171450">
              <a:buFont typeface="Arial" panose="020B0604020202020204" pitchFamily="34" charset="0"/>
              <a:buChar char="•"/>
            </a:pPr>
            <a:endParaRPr lang="en-GB" b="1" baseline="0" dirty="0"/>
          </a:p>
          <a:p>
            <a:endParaRPr lang="en-GB" b="1" baseline="0" dirty="0"/>
          </a:p>
        </p:txBody>
      </p:sp>
      <p:sp>
        <p:nvSpPr>
          <p:cNvPr id="4" name="Slide Number Placeholder 3"/>
          <p:cNvSpPr>
            <a:spLocks noGrp="1"/>
          </p:cNvSpPr>
          <p:nvPr>
            <p:ph type="sldNum" sz="quarter" idx="10"/>
          </p:nvPr>
        </p:nvSpPr>
        <p:spPr/>
        <p:txBody>
          <a:bodyPr/>
          <a:lstStyle/>
          <a:p>
            <a:fld id="{BB6736DF-49D8-40D5-80C7-9FF4CABD4A2E}" type="slidenum">
              <a:rPr lang="en-GB" smtClean="0"/>
              <a:t>1</a:t>
            </a:fld>
            <a:endParaRPr lang="en-GB"/>
          </a:p>
        </p:txBody>
      </p:sp>
    </p:spTree>
    <p:extLst>
      <p:ext uri="{BB962C8B-B14F-4D97-AF65-F5344CB8AC3E}">
        <p14:creationId xmlns:p14="http://schemas.microsoft.com/office/powerpoint/2010/main" val="34193081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Most volcanic activity occurs at plate boundaries, however sometimes volcanoes can form in the middle of plates far away from any plate boundary.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These volcanoes for example those which make up the Hawaiian islands likely form due to ‘hot spots’,  areas of super-heated rocks in the Earth’s mantle.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latin typeface="PT Sans Narrow"/>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latin typeface="PT Sans Narrow"/>
              </a:rPr>
              <a:t>As these hot rocks rise, the pressure acting upon them reduces and this allows them to partially melt to form pockets of basaltic magma. This magma then up-wells and erupts on the sea floor as a volcanic seamount. As the plate gradually moves like a conveyor belt over the stationary mantle hot spot, a chain of volcanoes is formed recording the past movements of the plate.</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latin typeface="PT Sans Narrow"/>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latin typeface="PT Sans Narrow"/>
              </a:rPr>
              <a:t>Click for Hawaiian island chain</a:t>
            </a:r>
            <a:endParaRPr lang="en-GB" b="0" dirty="0"/>
          </a:p>
          <a:p>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6736DF-49D8-40D5-80C7-9FF4CABD4A2E}" type="slidenum">
              <a:rPr lang="en-GB" smtClean="0"/>
              <a:t>10</a:t>
            </a:fld>
            <a:endParaRPr lang="en-GB"/>
          </a:p>
        </p:txBody>
      </p:sp>
    </p:spTree>
    <p:extLst>
      <p:ext uri="{BB962C8B-B14F-4D97-AF65-F5344CB8AC3E}">
        <p14:creationId xmlns:p14="http://schemas.microsoft.com/office/powerpoint/2010/main" val="219964609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Maths question</a:t>
            </a:r>
            <a:r>
              <a:rPr lang="en-GB" baseline="0" dirty="0"/>
              <a:t> – use the Hawaiian hotspot to work out the speed of the Pacific plate</a:t>
            </a:r>
          </a:p>
          <a:p>
            <a:endParaRPr lang="en-GB" b="1" baseline="0" dirty="0"/>
          </a:p>
          <a:p>
            <a:r>
              <a:rPr lang="en-GB" b="1" baseline="0" dirty="0"/>
              <a:t>Q: How far do you think the Pacific plate has moved since you were born? </a:t>
            </a:r>
            <a:r>
              <a:rPr lang="en-GB" b="0" baseline="0" dirty="0"/>
              <a:t>Have students guess answers</a:t>
            </a:r>
            <a:endParaRPr lang="en-GB" b="0" dirty="0"/>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Work out the average rate that the Pacific plate moves each year in cm</a:t>
            </a:r>
          </a:p>
          <a:p>
            <a:pPr marL="0" marR="0" indent="0" algn="l" defTabSz="914400" rtl="0" eaLnBrk="1" fontAlgn="auto" latinLnBrk="0" hangingPunct="1">
              <a:lnSpc>
                <a:spcPct val="100000"/>
              </a:lnSpc>
              <a:spcBef>
                <a:spcPts val="0"/>
              </a:spcBef>
              <a:spcAft>
                <a:spcPts val="0"/>
              </a:spcAft>
              <a:buClrTx/>
              <a:buSzTx/>
              <a:buFontTx/>
              <a:buNone/>
              <a:tabLst/>
              <a:defRPr/>
            </a:pPr>
            <a:endParaRPr lang="en-GB" b="1" baseline="0" dirty="0"/>
          </a:p>
          <a:p>
            <a:r>
              <a:rPr lang="en-GB" dirty="0"/>
              <a:t>The oldest seamount in the Hawaiian chain is 43 million years old</a:t>
            </a:r>
            <a:r>
              <a:rPr lang="en-GB" baseline="0" dirty="0"/>
              <a:t> and is 3570 </a:t>
            </a:r>
            <a:r>
              <a:rPr lang="en-GB" dirty="0"/>
              <a:t>km away</a:t>
            </a:r>
            <a:r>
              <a:rPr lang="en-GB" baseline="0" dirty="0"/>
              <a:t> from Hawaii. </a:t>
            </a:r>
            <a:r>
              <a:rPr lang="en-GB" dirty="0"/>
              <a:t>Hawaii</a:t>
            </a:r>
            <a:r>
              <a:rPr lang="en-GB" baseline="0" dirty="0"/>
              <a:t> is still volcanically active so assume the hotspot is located directly beneath Hawaii.</a:t>
            </a:r>
          </a:p>
          <a:p>
            <a:endParaRPr lang="en-GB" baseline="0" dirty="0"/>
          </a:p>
          <a:p>
            <a:endParaRPr lang="en-GB" baseline="0" dirty="0"/>
          </a:p>
          <a:p>
            <a:r>
              <a:rPr lang="en-GB" baseline="0" dirty="0"/>
              <a:t>Plate movement = Distance/time</a:t>
            </a:r>
          </a:p>
          <a:p>
            <a:endParaRPr lang="en-GB" baseline="0" dirty="0"/>
          </a:p>
          <a:p>
            <a:r>
              <a:rPr lang="en-GB" baseline="0" dirty="0"/>
              <a:t>3570 / 43,000,000 = 0.0000872093 km year-1</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0.0000872093*100000 = 8.72 cm year-1</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8.72*16 (or age of student) = 139.52cm in 16 years</a:t>
            </a:r>
          </a:p>
          <a:p>
            <a:endParaRPr lang="en-GB" baseline="0" dirty="0"/>
          </a:p>
          <a:p>
            <a:r>
              <a:rPr lang="en-GB" b="1" baseline="0" dirty="0"/>
              <a:t>Q: What do you think happened to create the bend in the island chain?</a:t>
            </a:r>
            <a:r>
              <a:rPr lang="en-GB" baseline="0" dirty="0"/>
              <a:t> A: the Pacific plate changed direction from more northerly to more westerly</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11</a:t>
            </a:fld>
            <a:endParaRPr lang="en-GB"/>
          </a:p>
        </p:txBody>
      </p:sp>
    </p:spTree>
    <p:extLst>
      <p:ext uri="{BB962C8B-B14F-4D97-AF65-F5344CB8AC3E}">
        <p14:creationId xmlns:p14="http://schemas.microsoft.com/office/powerpoint/2010/main" val="226038213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There are two types of eruption that can happen from a volcano called </a:t>
            </a:r>
            <a:r>
              <a:rPr lang="en-GB" u="sng" baseline="0" dirty="0"/>
              <a:t>effusive</a:t>
            </a:r>
            <a:r>
              <a:rPr lang="en-GB" baseline="0" dirty="0"/>
              <a:t> and </a:t>
            </a:r>
            <a:r>
              <a:rPr lang="en-GB" u="sng" baseline="0" dirty="0"/>
              <a:t>explosive</a:t>
            </a:r>
            <a:r>
              <a:rPr lang="en-GB" baseline="0" dirty="0"/>
              <a:t>. The type of eruption effects what will be erupted (huge ash column or rivers of runny lava).</a:t>
            </a:r>
          </a:p>
          <a:p>
            <a:pPr algn="just" fontAlgn="auto">
              <a:spcBef>
                <a:spcPts val="0"/>
              </a:spcBef>
              <a:spcAft>
                <a:spcPts val="0"/>
              </a:spcAft>
              <a:defRPr/>
            </a:pPr>
            <a:endParaRPr lang="en-US" dirty="0">
              <a:latin typeface="Times New Roman" pitchFamily="80" charset="0"/>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dirty="0">
                <a:latin typeface="Times New Roman" pitchFamily="80" charset="0"/>
              </a:rPr>
              <a:t>If the magma is low viscosity (runny) and doesn’t have many gas bubbles, then the volcano will erupt ge</a:t>
            </a:r>
            <a:r>
              <a:rPr lang="en-US" baseline="0" dirty="0">
                <a:latin typeface="Times New Roman" pitchFamily="80" charset="0"/>
              </a:rPr>
              <a:t>ntly, in an </a:t>
            </a:r>
            <a:r>
              <a:rPr lang="en-US" u="sng" baseline="0" dirty="0">
                <a:latin typeface="Times New Roman" pitchFamily="80" charset="0"/>
              </a:rPr>
              <a:t>effusive eruption</a:t>
            </a:r>
            <a:r>
              <a:rPr lang="en-US" u="none" baseline="0" dirty="0">
                <a:latin typeface="Times New Roman" pitchFamily="80" charset="0"/>
              </a:rPr>
              <a:t>.</a:t>
            </a:r>
            <a:r>
              <a:rPr lang="en-US" dirty="0">
                <a:latin typeface="Times New Roman" pitchFamily="80" charset="0"/>
              </a:rPr>
              <a:t> Lava can</a:t>
            </a:r>
            <a:r>
              <a:rPr lang="en-US" baseline="0" dirty="0">
                <a:latin typeface="Times New Roman" pitchFamily="80" charset="0"/>
              </a:rPr>
              <a:t> </a:t>
            </a:r>
            <a:r>
              <a:rPr lang="en-GB" baseline="0" dirty="0"/>
              <a:t>spray up as a fountain (Strombolian eruption - named after the Italian volcano Stromboli) or flow gently from the volcano as a lava flow. The lava in effusive eruptions is usually basaltic in composition (i.e. will form the igneous rock basalt when it solidifies).</a:t>
            </a:r>
          </a:p>
          <a:p>
            <a:pPr algn="l" fontAlgn="auto">
              <a:spcBef>
                <a:spcPts val="0"/>
              </a:spcBef>
              <a:spcAft>
                <a:spcPts val="0"/>
              </a:spcAft>
              <a:defRPr/>
            </a:pPr>
            <a:endParaRPr lang="en-US" dirty="0">
              <a:latin typeface="Times New Roman" pitchFamily="80" charset="0"/>
            </a:endParaRPr>
          </a:p>
          <a:p>
            <a:pPr algn="l" fontAlgn="auto">
              <a:spcBef>
                <a:spcPts val="0"/>
              </a:spcBef>
              <a:spcAft>
                <a:spcPts val="0"/>
              </a:spcAft>
              <a:defRPr/>
            </a:pPr>
            <a:r>
              <a:rPr lang="en-US" dirty="0">
                <a:latin typeface="Times New Roman" pitchFamily="80" charset="0"/>
              </a:rPr>
              <a:t>If the magma in the magma chamber is very viscous and has lots of gas bubbles trapped within it, then the volcano will erupt violently</a:t>
            </a:r>
            <a:r>
              <a:rPr lang="en-US" baseline="0" dirty="0">
                <a:latin typeface="Times New Roman" pitchFamily="80" charset="0"/>
              </a:rPr>
              <a:t> </a:t>
            </a:r>
            <a:r>
              <a:rPr lang="en-US" dirty="0">
                <a:latin typeface="Times New Roman" pitchFamily="80" charset="0"/>
              </a:rPr>
              <a:t>making a big cloud of ash</a:t>
            </a:r>
            <a:r>
              <a:rPr lang="en-US" baseline="0" dirty="0">
                <a:latin typeface="Times New Roman" pitchFamily="80" charset="0"/>
              </a:rPr>
              <a:t> and gas </a:t>
            </a:r>
            <a:r>
              <a:rPr lang="en-US" dirty="0">
                <a:latin typeface="Times New Roman" pitchFamily="80" charset="0"/>
              </a:rPr>
              <a:t>above the vent. Lava</a:t>
            </a:r>
            <a:r>
              <a:rPr lang="en-US" baseline="0" dirty="0">
                <a:latin typeface="Times New Roman" pitchFamily="80" charset="0"/>
              </a:rPr>
              <a:t> from an explosive eruption is usually andesite or rhyolite and has more SiO2 than basalt.</a:t>
            </a:r>
            <a:endParaRPr lang="en-US" dirty="0">
              <a:latin typeface="Times New Roman" pitchFamily="80" charset="0"/>
            </a:endParaRPr>
          </a:p>
          <a:p>
            <a:pPr algn="l" fontAlgn="auto">
              <a:spcBef>
                <a:spcPts val="0"/>
              </a:spcBef>
              <a:spcAft>
                <a:spcPts val="0"/>
              </a:spcAft>
              <a:defRPr/>
            </a:pPr>
            <a:endParaRPr lang="en-US" b="1" baseline="0" dirty="0">
              <a:latin typeface="Times New Roman" pitchFamily="80" charset="0"/>
            </a:endParaRPr>
          </a:p>
          <a:p>
            <a:pPr algn="l" fontAlgn="auto">
              <a:spcBef>
                <a:spcPts val="0"/>
              </a:spcBef>
              <a:spcAft>
                <a:spcPts val="0"/>
              </a:spcAft>
              <a:defRPr/>
            </a:pPr>
            <a:r>
              <a:rPr lang="en-US" b="1" baseline="0" dirty="0">
                <a:latin typeface="Times New Roman" pitchFamily="80" charset="0"/>
              </a:rPr>
              <a:t>Q: What happens when you shake a fizzy drink? </a:t>
            </a:r>
            <a:r>
              <a:rPr lang="en-US" baseline="0" dirty="0">
                <a:latin typeface="Times New Roman" pitchFamily="80" charset="0"/>
              </a:rPr>
              <a:t>A: It explodes!</a:t>
            </a:r>
          </a:p>
          <a:p>
            <a:pPr algn="l" fontAlgn="auto">
              <a:spcBef>
                <a:spcPts val="0"/>
              </a:spcBef>
              <a:spcAft>
                <a:spcPts val="0"/>
              </a:spcAft>
              <a:defRPr/>
            </a:pPr>
            <a:endParaRPr lang="en-US" baseline="0" dirty="0">
              <a:latin typeface="Times New Roman" pitchFamily="80" charset="0"/>
            </a:endParaRPr>
          </a:p>
          <a:p>
            <a:pPr algn="l" fontAlgn="auto">
              <a:spcBef>
                <a:spcPts val="0"/>
              </a:spcBef>
              <a:spcAft>
                <a:spcPts val="0"/>
              </a:spcAft>
              <a:defRPr/>
            </a:pPr>
            <a:r>
              <a:rPr lang="en-US" baseline="0" dirty="0">
                <a:latin typeface="Times New Roman" pitchFamily="80" charset="0"/>
              </a:rPr>
              <a:t>Fizzy drinks contain carbon dioxide gas under pressure and this is what makes them fizzy. When a bottle of fizzy drink is shaken, lots of extra bubbles of carbon dioxide gas are created. These </a:t>
            </a:r>
            <a:r>
              <a:rPr lang="en-US" dirty="0">
                <a:latin typeface="Times New Roman" pitchFamily="80" charset="0"/>
              </a:rPr>
              <a:t>extra bubbles want to get out of the</a:t>
            </a:r>
            <a:r>
              <a:rPr lang="en-US" baseline="0" dirty="0">
                <a:latin typeface="Times New Roman" pitchFamily="80" charset="0"/>
              </a:rPr>
              <a:t> bottle so w</a:t>
            </a:r>
            <a:r>
              <a:rPr lang="en-US" dirty="0">
                <a:latin typeface="Times New Roman" pitchFamily="80" charset="0"/>
              </a:rPr>
              <a:t>hen you unscrew the cap, the bubbles explode out of the bottle taking the fizzy drink with it. This is what essentially</a:t>
            </a:r>
            <a:r>
              <a:rPr lang="en-US" baseline="0" dirty="0">
                <a:latin typeface="Times New Roman" pitchFamily="80" charset="0"/>
              </a:rPr>
              <a:t> what </a:t>
            </a:r>
            <a:r>
              <a:rPr lang="en-US" dirty="0">
                <a:latin typeface="Times New Roman" pitchFamily="80" charset="0"/>
              </a:rPr>
              <a:t>happens in explosive eruptions – the bubbles of gas trapped within the viscous magma explode</a:t>
            </a:r>
            <a:r>
              <a:rPr lang="en-US" baseline="0" dirty="0">
                <a:latin typeface="Times New Roman" pitchFamily="80" charset="0"/>
              </a:rPr>
              <a:t> out of the volcano taking rock fragments, lava and ash with it</a:t>
            </a:r>
            <a:r>
              <a:rPr lang="en-US" dirty="0">
                <a:latin typeface="Times New Roman" pitchFamily="80" charset="0"/>
              </a:rPr>
              <a: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Watch the two videos – lava from Kilauea (‘</a:t>
            </a:r>
            <a:r>
              <a:rPr lang="en-GB" b="1" baseline="0" dirty="0" err="1"/>
              <a:t>Kil</a:t>
            </a:r>
            <a:r>
              <a:rPr lang="en-GB" b="1" baseline="0" dirty="0"/>
              <a:t>-ah-way-ah’) volcano in Hawaii showing an effusive eruption and ash clouds from </a:t>
            </a:r>
            <a:r>
              <a:rPr lang="en-GB" b="1" baseline="0" dirty="0" err="1"/>
              <a:t>Eyjafjallajokull</a:t>
            </a:r>
            <a:r>
              <a:rPr lang="en-GB" b="1" baseline="0" dirty="0"/>
              <a:t>  (‘</a:t>
            </a:r>
            <a:r>
              <a:rPr lang="en-GB" b="1" baseline="0" dirty="0" err="1"/>
              <a:t>ey</a:t>
            </a:r>
            <a:r>
              <a:rPr lang="en-GB" b="1" baseline="0" dirty="0"/>
              <a:t>-yah-</a:t>
            </a:r>
            <a:r>
              <a:rPr lang="en-GB" b="1" baseline="0" dirty="0" err="1"/>
              <a:t>fyel</a:t>
            </a:r>
            <a:r>
              <a:rPr lang="en-GB" b="1" baseline="0" dirty="0"/>
              <a:t>-</a:t>
            </a:r>
            <a:r>
              <a:rPr lang="en-GB" b="1" baseline="0" dirty="0" err="1"/>
              <a:t>lah-yo-kul</a:t>
            </a:r>
            <a:r>
              <a:rPr lang="en-GB" b="1" baseline="0" dirty="0"/>
              <a:t>’)  in Iceland showing an explosive eruption. </a:t>
            </a:r>
          </a:p>
          <a:p>
            <a:pPr marL="0" marR="0" indent="0" algn="l" defTabSz="914400" rtl="0" eaLnBrk="1" fontAlgn="auto" latinLnBrk="0" hangingPunct="1">
              <a:lnSpc>
                <a:spcPct val="100000"/>
              </a:lnSpc>
              <a:spcBef>
                <a:spcPts val="0"/>
              </a:spcBef>
              <a:spcAft>
                <a:spcPts val="0"/>
              </a:spcAft>
              <a:buClrTx/>
              <a:buSzTx/>
              <a:buFontTx/>
              <a:buNone/>
              <a:tabLst/>
              <a:defRPr/>
            </a:pPr>
            <a:r>
              <a:rPr lang="en-GB" b="1" baseline="0" dirty="0"/>
              <a:t>Recommended to watch the Hawaii video from start for about 1 minute and start Iceland video at 1:30 and watch for around 1 minute (see if you can spot the volcanic bombs and rock fragments!).</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Sometimes the gas and ash column generated during an explosive volcanic eruption collapses and creates a flow of hot gas and ash that races down the side of a volcano – this is known as a pyroclastic flow. Pyroclastic flows can be over 800</a:t>
            </a:r>
            <a:r>
              <a:rPr lang="en-GB" baseline="0" dirty="0">
                <a:latin typeface="Arial"/>
                <a:cs typeface="Arial"/>
              </a:rPr>
              <a:t>°C and travel extremely quickly at over 10m per second!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latin typeface="Arial"/>
              <a:cs typeface="Arial"/>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latin typeface="Arial"/>
                <a:cs typeface="Arial"/>
              </a:rPr>
              <a:t>Effusive eruptions </a:t>
            </a:r>
            <a:r>
              <a:rPr lang="en-GB" baseline="0" dirty="0"/>
              <a:t>can also sometimes form lava lakes, these are lakes of molten lava contained in the crater of volcano and are very rare on Earth </a:t>
            </a:r>
            <a:r>
              <a:rPr lang="en-GB" b="1" baseline="0" dirty="0"/>
              <a:t>- watch 50 second YouTube video of </a:t>
            </a:r>
            <a:r>
              <a:rPr lang="en-GB" sz="1200" b="1" i="0" kern="1200" dirty="0" err="1">
                <a:solidFill>
                  <a:schemeClr val="tx1"/>
                </a:solidFill>
                <a:effectLst/>
                <a:latin typeface="+mn-lt"/>
                <a:ea typeface="+mn-ea"/>
                <a:cs typeface="+mn-cs"/>
              </a:rPr>
              <a:t>Nyiragongo</a:t>
            </a:r>
            <a:r>
              <a:rPr lang="en-GB" b="1" baseline="0" dirty="0"/>
              <a:t> lava lake by clicking on picture or going to https://www.youtube.com/watch?v=_2th8dY03Wo </a:t>
            </a:r>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p:txBody>
      </p:sp>
      <p:sp>
        <p:nvSpPr>
          <p:cNvPr id="4" name="Slide Number Placeholder 3"/>
          <p:cNvSpPr>
            <a:spLocks noGrp="1"/>
          </p:cNvSpPr>
          <p:nvPr>
            <p:ph type="sldNum" sz="quarter" idx="10"/>
          </p:nvPr>
        </p:nvSpPr>
        <p:spPr/>
        <p:txBody>
          <a:bodyPr/>
          <a:lstStyle/>
          <a:p>
            <a:fld id="{BB6736DF-49D8-40D5-80C7-9FF4CABD4A2E}" type="slidenum">
              <a:rPr lang="en-GB" smtClean="0"/>
              <a:t>12</a:t>
            </a:fld>
            <a:endParaRPr lang="en-GB"/>
          </a:p>
        </p:txBody>
      </p:sp>
    </p:spTree>
    <p:extLst>
      <p:ext uri="{BB962C8B-B14F-4D97-AF65-F5344CB8AC3E}">
        <p14:creationId xmlns:p14="http://schemas.microsoft.com/office/powerpoint/2010/main" val="95210093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dirty="0"/>
              <a:t>Fun activity to make your own volcano could do as a whole class or in</a:t>
            </a:r>
            <a:r>
              <a:rPr lang="en-GB" baseline="0" dirty="0"/>
              <a:t> groups or as homework. U</a:t>
            </a:r>
            <a:r>
              <a:rPr lang="en-GB" dirty="0"/>
              <a:t>sing</a:t>
            </a:r>
            <a:r>
              <a:rPr lang="en-GB" baseline="0" dirty="0"/>
              <a:t> vinegar and bicarbonate of soda or </a:t>
            </a:r>
            <a:r>
              <a:rPr lang="en-GB" baseline="0" dirty="0" err="1"/>
              <a:t>mentos</a:t>
            </a:r>
            <a:r>
              <a:rPr lang="en-GB" baseline="0" dirty="0"/>
              <a:t> and diet coke – activity sheet can be found here https://www.geolsoc.org.uk/Education-and-Careers/Resources/Activity-Sheets-And-Presentations ‘Make your own volcano’</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13</a:t>
            </a:fld>
            <a:endParaRPr lang="en-GB"/>
          </a:p>
        </p:txBody>
      </p:sp>
    </p:spTree>
    <p:extLst>
      <p:ext uri="{BB962C8B-B14F-4D97-AF65-F5344CB8AC3E}">
        <p14:creationId xmlns:p14="http://schemas.microsoft.com/office/powerpoint/2010/main" val="61427452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Shield volcanoes form from effusive eruptions of low viscosity lava. Because it’s so runny, this lava can travel a long way before it solidifies into rock and creates wide, sloping volcanoes in the shape of a shield. </a:t>
            </a:r>
          </a:p>
          <a:p>
            <a:endParaRPr lang="en-GB" dirty="0"/>
          </a:p>
          <a:p>
            <a:pPr marL="0" marR="0" indent="0" algn="l" defTabSz="914400" rtl="0" eaLnBrk="1" fontAlgn="auto" latinLnBrk="0" hangingPunct="1">
              <a:lnSpc>
                <a:spcPct val="100000"/>
              </a:lnSpc>
              <a:spcBef>
                <a:spcPts val="0"/>
              </a:spcBef>
              <a:spcAft>
                <a:spcPts val="0"/>
              </a:spcAft>
              <a:buClrTx/>
              <a:buSzTx/>
              <a:buFontTx/>
              <a:buNone/>
              <a:tabLst/>
              <a:defRPr/>
            </a:pPr>
            <a:r>
              <a:rPr lang="en-GB" baseline="0" dirty="0"/>
              <a:t>Kilauea and Mauna Loa on the Big Island of Hawaii are good examples of shield volcanoes. Mars also has shield volcanoes – including Olympus Mons the biggest volcano in the solar system.</a:t>
            </a:r>
          </a:p>
          <a:p>
            <a:endParaRPr lang="en-GB"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GB" baseline="0" dirty="0"/>
          </a:p>
          <a:p>
            <a:endParaRPr lang="en-GB" baseline="0" dirty="0"/>
          </a:p>
        </p:txBody>
      </p:sp>
      <p:sp>
        <p:nvSpPr>
          <p:cNvPr id="4" name="Slide Number Placeholder 3"/>
          <p:cNvSpPr>
            <a:spLocks noGrp="1"/>
          </p:cNvSpPr>
          <p:nvPr>
            <p:ph type="sldNum" sz="quarter" idx="10"/>
          </p:nvPr>
        </p:nvSpPr>
        <p:spPr/>
        <p:txBody>
          <a:bodyPr/>
          <a:lstStyle/>
          <a:p>
            <a:fld id="{BB6736DF-49D8-40D5-80C7-9FF4CABD4A2E}" type="slidenum">
              <a:rPr lang="en-GB" smtClean="0"/>
              <a:t>14</a:t>
            </a:fld>
            <a:endParaRPr lang="en-GB"/>
          </a:p>
        </p:txBody>
      </p:sp>
    </p:spTree>
    <p:extLst>
      <p:ext uri="{BB962C8B-B14F-4D97-AF65-F5344CB8AC3E}">
        <p14:creationId xmlns:p14="http://schemas.microsoft.com/office/powerpoint/2010/main" val="280063485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Composite volcanoes also sometimes called</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stratovolcanoes </a:t>
            </a:r>
            <a:r>
              <a:rPr lang="en-GB" sz="1200" kern="1200" dirty="0">
                <a:solidFill>
                  <a:schemeClr val="tx1"/>
                </a:solidFill>
                <a:effectLst/>
                <a:latin typeface="+mn-lt"/>
                <a:ea typeface="+mn-ea"/>
                <a:cs typeface="+mn-cs"/>
              </a:rPr>
              <a:t>are formed from layers of alternating lava and ash, usually at destructive plate boundaries. The lava that erupts to form composite volcanoes is </a:t>
            </a:r>
            <a:r>
              <a:rPr lang="en-GB" sz="1200" b="0" kern="1200" dirty="0">
                <a:solidFill>
                  <a:schemeClr val="tx1"/>
                </a:solidFill>
                <a:effectLst/>
                <a:latin typeface="+mn-lt"/>
                <a:ea typeface="+mn-ea"/>
                <a:cs typeface="+mn-cs"/>
              </a:rPr>
              <a:t>much thicker and </a:t>
            </a:r>
            <a:r>
              <a:rPr lang="en-GB" sz="1200" kern="1200" dirty="0">
                <a:solidFill>
                  <a:schemeClr val="tx1"/>
                </a:solidFill>
                <a:effectLst/>
                <a:latin typeface="+mn-lt"/>
                <a:ea typeface="+mn-ea"/>
                <a:cs typeface="+mn-cs"/>
              </a:rPr>
              <a:t>flows more slowly than basalt lava. This means that it cannot spread out very far before it solidifies so </a:t>
            </a:r>
            <a:r>
              <a:rPr lang="en-GB" sz="1200" b="0" kern="1200" dirty="0">
                <a:solidFill>
                  <a:schemeClr val="tx1"/>
                </a:solidFill>
                <a:effectLst/>
                <a:latin typeface="+mn-lt"/>
                <a:ea typeface="+mn-ea"/>
                <a:cs typeface="+mn-cs"/>
              </a:rPr>
              <a:t>forms cone-shaped </a:t>
            </a:r>
            <a:r>
              <a:rPr lang="en-GB" sz="1200" kern="1200" dirty="0">
                <a:solidFill>
                  <a:schemeClr val="tx1"/>
                </a:solidFill>
                <a:effectLst/>
                <a:latin typeface="+mn-lt"/>
                <a:ea typeface="+mn-ea"/>
                <a:cs typeface="+mn-cs"/>
              </a:rPr>
              <a:t>volcanoes with steep sides.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Because of the thicker, stickier lava, composite volcanoes tend to erupt explosively and</a:t>
            </a:r>
            <a:r>
              <a:rPr lang="en-GB" sz="1200" kern="1200" baseline="0" dirty="0">
                <a:solidFill>
                  <a:schemeClr val="tx1"/>
                </a:solidFill>
                <a:effectLst/>
                <a:latin typeface="+mn-lt"/>
                <a:ea typeface="+mn-ea"/>
                <a:cs typeface="+mn-cs"/>
              </a:rPr>
              <a:t> so they generate huge ash clouds </a:t>
            </a:r>
            <a:r>
              <a:rPr lang="en-GB" sz="1200" kern="1200" dirty="0">
                <a:solidFill>
                  <a:schemeClr val="tx1"/>
                </a:solidFill>
                <a:effectLst/>
                <a:latin typeface="+mn-lt"/>
                <a:ea typeface="+mn-ea"/>
                <a:cs typeface="+mn-cs"/>
              </a:rPr>
              <a:t>and can sometimes</a:t>
            </a:r>
            <a:r>
              <a:rPr lang="en-GB" sz="120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cause pyroclastic flows</a:t>
            </a:r>
            <a:r>
              <a:rPr lang="en-GB" sz="1200" kern="1200" dirty="0">
                <a:solidFill>
                  <a:schemeClr val="tx1"/>
                </a:solidFill>
                <a:effectLst/>
                <a:latin typeface="+mn-lt"/>
                <a:ea typeface="+mn-ea"/>
                <a:cs typeface="+mn-cs"/>
              </a:rPr>
              <a:t>, clouds of super-heated rock ash and gas that blast down the side of a volcano during large eruptions.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dirty="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15</a:t>
            </a:fld>
            <a:endParaRPr lang="en-GB"/>
          </a:p>
        </p:txBody>
      </p:sp>
    </p:spTree>
    <p:extLst>
      <p:ext uri="{BB962C8B-B14F-4D97-AF65-F5344CB8AC3E}">
        <p14:creationId xmlns:p14="http://schemas.microsoft.com/office/powerpoint/2010/main" val="326538410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The nature of volcanic eruptions and type</a:t>
            </a:r>
            <a:r>
              <a:rPr lang="en-US" sz="1200" b="0" i="0" kern="1200" baseline="0" dirty="0">
                <a:solidFill>
                  <a:schemeClr val="tx1"/>
                </a:solidFill>
                <a:effectLst/>
                <a:latin typeface="+mn-lt"/>
                <a:ea typeface="+mn-ea"/>
                <a:cs typeface="+mn-cs"/>
              </a:rPr>
              <a:t> of volcano produced </a:t>
            </a:r>
            <a:r>
              <a:rPr lang="en-US" sz="1200" b="0" i="0" kern="1200" dirty="0">
                <a:solidFill>
                  <a:schemeClr val="tx1"/>
                </a:solidFill>
                <a:effectLst/>
                <a:latin typeface="+mn-lt"/>
                <a:ea typeface="+mn-ea"/>
                <a:cs typeface="+mn-cs"/>
              </a:rPr>
              <a:t>is highly dependent on magma viscosity</a:t>
            </a:r>
            <a:r>
              <a:rPr lang="en-US" sz="1200" b="0" i="0" kern="1200" baseline="0" dirty="0">
                <a:solidFill>
                  <a:schemeClr val="tx1"/>
                </a:solidFill>
                <a:effectLst/>
                <a:latin typeface="+mn-lt"/>
                <a:ea typeface="+mn-ea"/>
                <a:cs typeface="+mn-cs"/>
              </a:rPr>
              <a:t> which is controlled by magma composition, temperature, volatiles and amount of crystallization.</a:t>
            </a:r>
            <a:br>
              <a:rPr lang="en-US" dirty="0"/>
            </a:br>
            <a:br>
              <a:rPr lang="en-US" sz="1200" b="1" i="0" kern="1200" dirty="0">
                <a:solidFill>
                  <a:schemeClr val="tx1"/>
                </a:solidFill>
                <a:effectLst/>
                <a:latin typeface="+mn-lt"/>
                <a:ea typeface="+mn-ea"/>
                <a:cs typeface="+mn-cs"/>
              </a:rPr>
            </a:br>
            <a:r>
              <a:rPr lang="en-US" sz="1200" b="1" i="0" kern="1200" dirty="0">
                <a:solidFill>
                  <a:schemeClr val="tx1"/>
                </a:solidFill>
                <a:effectLst/>
                <a:latin typeface="+mn-lt"/>
                <a:ea typeface="+mn-ea"/>
                <a:cs typeface="+mn-cs"/>
              </a:rPr>
              <a:t>Magma Composition:</a:t>
            </a:r>
          </a:p>
          <a:p>
            <a:r>
              <a:rPr lang="en-US" sz="1200" b="0" i="0" kern="1200" dirty="0">
                <a:solidFill>
                  <a:schemeClr val="tx1"/>
                </a:solidFill>
                <a:effectLst/>
                <a:latin typeface="+mn-lt"/>
                <a:ea typeface="+mn-ea"/>
                <a:cs typeface="+mn-cs"/>
              </a:rPr>
              <a:t>Magmas rich in silica (SiO2) are typically formed at destructive plate boundaries, by partial melting of crustal</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rocks which are richer in silica than mantle rocks. Such magmas erupt as andesite and rhyolite</a:t>
            </a:r>
            <a:r>
              <a:rPr lang="en-US" sz="1200" b="0" i="0" kern="1200" baseline="0" dirty="0">
                <a:solidFill>
                  <a:schemeClr val="tx1"/>
                </a:solidFill>
                <a:effectLst/>
                <a:latin typeface="+mn-lt"/>
                <a:ea typeface="+mn-ea"/>
                <a:cs typeface="+mn-cs"/>
              </a:rPr>
              <a:t> lavas</a:t>
            </a:r>
            <a:r>
              <a:rPr lang="en-US" sz="1200" b="0" i="0" kern="1200" dirty="0">
                <a:solidFill>
                  <a:schemeClr val="tx1"/>
                </a:solidFill>
                <a:effectLst/>
                <a:latin typeface="+mn-lt"/>
                <a:ea typeface="+mn-ea"/>
                <a:cs typeface="+mn-cs"/>
              </a:rPr>
              <a:t>. The higher silica content makes these</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magmas highly viscous, so when eruption occurs it is usually explosive (e.g. Mt St Helens).</a:t>
            </a:r>
            <a:br>
              <a:rPr lang="en-US" dirty="0"/>
            </a:br>
            <a:br>
              <a:rPr lang="en-US" dirty="0"/>
            </a:br>
            <a:r>
              <a:rPr lang="en-US" sz="1200" b="0" i="0" kern="1200" dirty="0">
                <a:solidFill>
                  <a:schemeClr val="tx1"/>
                </a:solidFill>
                <a:effectLst/>
                <a:latin typeface="+mn-lt"/>
                <a:ea typeface="+mn-ea"/>
                <a:cs typeface="+mn-cs"/>
              </a:rPr>
              <a:t>Low-silica magmas are typically formed by partial melting of mantle rocks beneath mid-ocean ridges or</a:t>
            </a:r>
            <a:r>
              <a:rPr lang="en-US" sz="1200" b="0" i="0" kern="1200" baseline="0" dirty="0">
                <a:solidFill>
                  <a:schemeClr val="tx1"/>
                </a:solidFill>
                <a:effectLst/>
                <a:latin typeface="+mn-lt"/>
                <a:ea typeface="+mn-ea"/>
                <a:cs typeface="+mn-cs"/>
              </a:rPr>
              <a:t> above mantle plumes </a:t>
            </a:r>
            <a:r>
              <a:rPr lang="en-US" sz="1200" b="0" i="0" kern="1200" dirty="0">
                <a:solidFill>
                  <a:schemeClr val="tx1"/>
                </a:solidFill>
                <a:effectLst/>
                <a:latin typeface="+mn-lt"/>
                <a:ea typeface="+mn-ea"/>
                <a:cs typeface="+mn-cs"/>
              </a:rPr>
              <a:t>like in Hawaii. These magmas erupt as basalts and the lower silica content makes them far less viscous. Eruptions are generally effusive.</a:t>
            </a:r>
            <a:br>
              <a:rPr lang="en-US" dirty="0"/>
            </a:br>
            <a:br>
              <a:rPr lang="en-US" dirty="0"/>
            </a:br>
            <a:r>
              <a:rPr lang="en-US" sz="1200" b="1" i="0" kern="1200" dirty="0">
                <a:solidFill>
                  <a:schemeClr val="tx1"/>
                </a:solidFill>
                <a:effectLst/>
                <a:latin typeface="+mn-lt"/>
                <a:ea typeface="+mn-ea"/>
                <a:cs typeface="+mn-cs"/>
              </a:rPr>
              <a:t>Temperature:</a:t>
            </a:r>
          </a:p>
          <a:p>
            <a:r>
              <a:rPr lang="en-US" sz="1200" b="0" i="0" kern="1200" dirty="0">
                <a:solidFill>
                  <a:schemeClr val="tx1"/>
                </a:solidFill>
                <a:effectLst/>
                <a:latin typeface="+mn-lt"/>
                <a:ea typeface="+mn-ea"/>
                <a:cs typeface="+mn-cs"/>
              </a:rPr>
              <a:t>Magma temperatures reflect the melting points of their mineral components. Not surprisingly, magmas formed by partial melting of mantle rocks are much hotter –</a:t>
            </a:r>
            <a:r>
              <a:rPr lang="en-US" sz="1200" b="0" i="0" kern="1200" baseline="0" dirty="0">
                <a:solidFill>
                  <a:schemeClr val="tx1"/>
                </a:solidFill>
                <a:effectLst/>
                <a:latin typeface="+mn-lt"/>
                <a:ea typeface="+mn-ea"/>
                <a:cs typeface="+mn-cs"/>
              </a:rPr>
              <a:t> </a:t>
            </a:r>
            <a:r>
              <a:rPr lang="en-US" sz="1200" b="0" i="0" kern="1200" dirty="0">
                <a:solidFill>
                  <a:schemeClr val="tx1"/>
                </a:solidFill>
                <a:effectLst/>
                <a:latin typeface="+mn-lt"/>
                <a:ea typeface="+mn-ea"/>
                <a:cs typeface="+mn-cs"/>
              </a:rPr>
              <a:t>over 1200</a:t>
            </a:r>
            <a:r>
              <a:rPr lang="en-US" sz="1200" b="0" i="0" kern="1200" baseline="30000" dirty="0">
                <a:solidFill>
                  <a:schemeClr val="tx1"/>
                </a:solidFill>
                <a:effectLst/>
                <a:latin typeface="+mn-lt"/>
                <a:ea typeface="+mn-ea"/>
                <a:cs typeface="+mn-cs"/>
              </a:rPr>
              <a:t>o</a:t>
            </a:r>
            <a:r>
              <a:rPr lang="en-US" sz="1200" b="0" i="0" kern="1200" dirty="0">
                <a:solidFill>
                  <a:schemeClr val="tx1"/>
                </a:solidFill>
                <a:effectLst/>
                <a:latin typeface="+mn-lt"/>
                <a:ea typeface="+mn-ea"/>
                <a:cs typeface="+mn-cs"/>
              </a:rPr>
              <a:t>C for some Hawaiian basalts. Rhyolites may reach the surface at temperatures of less than 800</a:t>
            </a:r>
            <a:r>
              <a:rPr lang="en-US" sz="1200" b="0" i="0" kern="1200" baseline="30000" dirty="0">
                <a:solidFill>
                  <a:schemeClr val="tx1"/>
                </a:solidFill>
                <a:effectLst/>
                <a:latin typeface="+mn-lt"/>
                <a:ea typeface="+mn-ea"/>
                <a:cs typeface="+mn-cs"/>
              </a:rPr>
              <a:t>o</a:t>
            </a:r>
            <a:r>
              <a:rPr lang="en-US" sz="1200" b="0" i="0" kern="1200" dirty="0">
                <a:solidFill>
                  <a:schemeClr val="tx1"/>
                </a:solidFill>
                <a:effectLst/>
                <a:latin typeface="+mn-lt"/>
                <a:ea typeface="+mn-ea"/>
                <a:cs typeface="+mn-cs"/>
              </a:rPr>
              <a:t>C, and so have much higher viscosity.</a:t>
            </a:r>
            <a:br>
              <a:rPr lang="en-US" dirty="0"/>
            </a:br>
            <a:br>
              <a:rPr lang="en-US" dirty="0"/>
            </a:br>
            <a:r>
              <a:rPr lang="en-US" sz="1200" b="1" i="0" kern="1200" dirty="0">
                <a:solidFill>
                  <a:schemeClr val="tx1"/>
                </a:solidFill>
                <a:effectLst/>
                <a:latin typeface="+mn-lt"/>
                <a:ea typeface="+mn-ea"/>
                <a:cs typeface="+mn-cs"/>
              </a:rPr>
              <a:t>Volatile Content:</a:t>
            </a:r>
          </a:p>
          <a:p>
            <a:r>
              <a:rPr lang="en-US" b="0" i="0" dirty="0">
                <a:solidFill>
                  <a:srgbClr val="000000"/>
                </a:solidFill>
                <a:effectLst/>
                <a:latin typeface="Arial"/>
              </a:rPr>
              <a:t>The amount of</a:t>
            </a:r>
            <a:r>
              <a:rPr lang="en-US" b="0" i="0" baseline="0" dirty="0">
                <a:solidFill>
                  <a:srgbClr val="000000"/>
                </a:solidFill>
                <a:effectLst/>
                <a:latin typeface="Arial"/>
              </a:rPr>
              <a:t> dissolved gases</a:t>
            </a:r>
            <a:r>
              <a:rPr lang="en-US" b="0" i="0" dirty="0">
                <a:solidFill>
                  <a:srgbClr val="000000"/>
                </a:solidFill>
                <a:effectLst/>
                <a:latin typeface="Arial"/>
              </a:rPr>
              <a:t> in the magma can also affect it's viscosity, but in a more ambiguous way than temperature and silica content. More silica rich magmas tend to have more dissolved</a:t>
            </a:r>
            <a:r>
              <a:rPr lang="en-US" b="0" i="0" baseline="0" dirty="0">
                <a:solidFill>
                  <a:srgbClr val="000000"/>
                </a:solidFill>
                <a:effectLst/>
                <a:latin typeface="Arial"/>
              </a:rPr>
              <a:t> volatiles but as they form bubbles these gas bubbles actually reduce the viscosity of the magma. </a:t>
            </a:r>
            <a:br>
              <a:rPr lang="en-US" dirty="0"/>
            </a:br>
            <a:br>
              <a:rPr lang="en-US" dirty="0"/>
            </a:br>
            <a:r>
              <a:rPr lang="en-US" sz="1200" b="1" i="0" kern="1200" dirty="0">
                <a:solidFill>
                  <a:schemeClr val="tx1"/>
                </a:solidFill>
                <a:effectLst/>
                <a:latin typeface="+mn-lt"/>
                <a:ea typeface="+mn-ea"/>
                <a:cs typeface="+mn-cs"/>
              </a:rPr>
              <a:t>Crystal Content:</a:t>
            </a:r>
          </a:p>
          <a:p>
            <a:r>
              <a:rPr lang="en-US" sz="1200" b="0" i="0" kern="1200" dirty="0">
                <a:solidFill>
                  <a:schemeClr val="tx1"/>
                </a:solidFill>
                <a:effectLst/>
                <a:latin typeface="+mn-lt"/>
                <a:ea typeface="+mn-ea"/>
                <a:cs typeface="+mn-cs"/>
              </a:rPr>
              <a:t>Some magmas have already begun to crystallize by the time they reach the surface. Again, this applies particularly to the cooler, more viscous magmas typical of destructive plate margins. A crystal mush will increase viscosity.</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16</a:t>
            </a:fld>
            <a:endParaRPr lang="en-GB"/>
          </a:p>
        </p:txBody>
      </p:sp>
    </p:spTree>
    <p:extLst>
      <p:ext uri="{BB962C8B-B14F-4D97-AF65-F5344CB8AC3E}">
        <p14:creationId xmlns:p14="http://schemas.microsoft.com/office/powerpoint/2010/main" val="322388793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are a few different types of lava that come out of</a:t>
            </a:r>
            <a:r>
              <a:rPr lang="en-US" baseline="0" dirty="0"/>
              <a:t> a volcano during an effusive eruption:</a:t>
            </a:r>
          </a:p>
          <a:p>
            <a:endParaRPr lang="en-US" baseline="0" dirty="0"/>
          </a:p>
          <a:p>
            <a:r>
              <a:rPr lang="en-US" baseline="0" dirty="0" err="1"/>
              <a:t>Pahoehoe</a:t>
            </a:r>
            <a:r>
              <a:rPr lang="en-US" baseline="0" dirty="0"/>
              <a:t>, pronounced ‘</a:t>
            </a:r>
            <a:r>
              <a:rPr lang="en-US" dirty="0" err="1"/>
              <a:t>pah-hoey-hoey</a:t>
            </a:r>
            <a:r>
              <a:rPr lang="en-US" dirty="0"/>
              <a:t>’, </a:t>
            </a:r>
            <a:r>
              <a:rPr lang="en-US" baseline="0" dirty="0"/>
              <a:t>forms from slowly flowing lava and has a smooth or ropey surface when it hardens into rock, </a:t>
            </a:r>
            <a:r>
              <a:rPr lang="en-US" baseline="0" dirty="0" err="1"/>
              <a:t>pahoehoe</a:t>
            </a:r>
            <a:r>
              <a:rPr lang="en-US" baseline="0" dirty="0"/>
              <a:t> lava is always low viscosity and therefore is usually basaltic.</a:t>
            </a:r>
          </a:p>
          <a:p>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’A’a, pronounced ‘ah-ah’, forms from fast flowing lava and has a rough, rubbly surface with jagged blocks when it hardens into rock. ’A’a lava can be basaltic but it can also be andesitic or rhyolitic. </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Pillow lava forms when lava interacts with sea water – this happen when volcanoes erupt underwater for example at mid ocean ridges, or less commonly when lava flows from land into the sea, which sometimes happens in Hawaii. Pillow lavas forms characteristic pillow shapes and each ‘pillow’ often </a:t>
            </a:r>
            <a:r>
              <a:rPr lang="en-US" sz="1200" b="0" i="0" kern="1200" dirty="0">
                <a:solidFill>
                  <a:schemeClr val="tx1"/>
                </a:solidFill>
                <a:effectLst/>
                <a:latin typeface="+mn-lt"/>
                <a:ea typeface="+mn-ea"/>
                <a:cs typeface="+mn-cs"/>
              </a:rPr>
              <a:t>have chilled margins. This is very fine-grained or glassy outer part of the pillow which cooled very rapidly in cold seawater. </a:t>
            </a:r>
            <a:r>
              <a:rPr lang="en-US" sz="1200" b="0" i="0" kern="1200" baseline="0" dirty="0">
                <a:solidFill>
                  <a:schemeClr val="tx1"/>
                </a:solidFill>
                <a:effectLst/>
                <a:latin typeface="+mn-lt"/>
                <a:ea typeface="+mn-ea"/>
                <a:cs typeface="+mn-cs"/>
              </a:rPr>
              <a:t> </a:t>
            </a:r>
            <a:r>
              <a:rPr lang="en-US" baseline="0" dirty="0"/>
              <a:t>Pillow lavas are extremely common on Earth as they form the uppermost part of all oceanic crust which covers approximately two thirds of our planet. Sometimes we get to see pillow lavas on land when sections of oceanic crust are thrust up onto the continent called ophiolites, for example in the Troodos ophiolite in Cyprus or as part of the Lizard ophiolite in Cornwall (image).</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Hexagonal columnar joints such as those seen in the Giant’s Causeway and on the Isle of Mull can form in the center of thick lava flows. </a:t>
            </a:r>
            <a:r>
              <a:rPr lang="en-US" b="0" i="0" baseline="0" dirty="0">
                <a:solidFill>
                  <a:srgbClr val="606060"/>
                </a:solidFill>
                <a:effectLst/>
                <a:latin typeface="verdana"/>
              </a:rPr>
              <a:t>P</a:t>
            </a:r>
            <a:r>
              <a:rPr lang="en-US" b="0" i="0" dirty="0">
                <a:solidFill>
                  <a:srgbClr val="606060"/>
                </a:solidFill>
                <a:effectLst/>
                <a:latin typeface="verdana"/>
              </a:rPr>
              <a:t>arallel joints form in the</a:t>
            </a:r>
            <a:r>
              <a:rPr lang="en-US" b="0" i="0" baseline="0" dirty="0">
                <a:solidFill>
                  <a:srgbClr val="606060"/>
                </a:solidFill>
                <a:effectLst/>
                <a:latin typeface="verdana"/>
              </a:rPr>
              <a:t> basalt as the lava sheet cools and contracts.</a:t>
            </a:r>
          </a:p>
          <a:p>
            <a:endParaRPr lang="en-GB" b="1" dirty="0"/>
          </a:p>
        </p:txBody>
      </p:sp>
      <p:sp>
        <p:nvSpPr>
          <p:cNvPr id="4" name="Slide Number Placeholder 3"/>
          <p:cNvSpPr>
            <a:spLocks noGrp="1"/>
          </p:cNvSpPr>
          <p:nvPr>
            <p:ph type="sldNum" sz="quarter" idx="10"/>
          </p:nvPr>
        </p:nvSpPr>
        <p:spPr/>
        <p:txBody>
          <a:bodyPr/>
          <a:lstStyle/>
          <a:p>
            <a:fld id="{BB6736DF-49D8-40D5-80C7-9FF4CABD4A2E}" type="slidenum">
              <a:rPr lang="en-GB" smtClean="0"/>
              <a:t>17</a:t>
            </a:fld>
            <a:endParaRPr lang="en-GB"/>
          </a:p>
        </p:txBody>
      </p:sp>
    </p:spTree>
    <p:extLst>
      <p:ext uri="{BB962C8B-B14F-4D97-AF65-F5344CB8AC3E}">
        <p14:creationId xmlns:p14="http://schemas.microsoft.com/office/powerpoint/2010/main" val="122381580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0" dirty="0"/>
              <a:t>Lava</a:t>
            </a:r>
            <a:r>
              <a:rPr lang="en-GB" b="0" baseline="0" dirty="0"/>
              <a:t> viscosity activity </a:t>
            </a:r>
          </a:p>
          <a:p>
            <a:endParaRPr lang="en-GB" b="0" baseline="0" dirty="0"/>
          </a:p>
          <a:p>
            <a:r>
              <a:rPr lang="en-GB" b="0" baseline="0" dirty="0"/>
              <a:t>Activity to show how temperature, slope angle and lava crystal content affect lava viscosity.</a:t>
            </a:r>
          </a:p>
          <a:p>
            <a:r>
              <a:rPr lang="en-GB" b="0" dirty="0"/>
              <a:t>Full instructions can be found at www.geolsoc.org.uk/Education-and-Careers/Resources/Activity-Sheets-And-Presentations</a:t>
            </a:r>
          </a:p>
        </p:txBody>
      </p:sp>
      <p:sp>
        <p:nvSpPr>
          <p:cNvPr id="4" name="Slide Number Placeholder 3"/>
          <p:cNvSpPr>
            <a:spLocks noGrp="1"/>
          </p:cNvSpPr>
          <p:nvPr>
            <p:ph type="sldNum" sz="quarter" idx="10"/>
          </p:nvPr>
        </p:nvSpPr>
        <p:spPr/>
        <p:txBody>
          <a:bodyPr/>
          <a:lstStyle/>
          <a:p>
            <a:fld id="{BB6736DF-49D8-40D5-80C7-9FF4CABD4A2E}" type="slidenum">
              <a:rPr lang="en-GB" smtClean="0"/>
              <a:t>18</a:t>
            </a:fld>
            <a:endParaRPr lang="en-GB"/>
          </a:p>
        </p:txBody>
      </p:sp>
    </p:spTree>
    <p:extLst>
      <p:ext uri="{BB962C8B-B14F-4D97-AF65-F5344CB8AC3E}">
        <p14:creationId xmlns:p14="http://schemas.microsoft.com/office/powerpoint/2010/main" val="136490960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Volcanoes are openings in the Earth’s rocky </a:t>
            </a:r>
            <a:r>
              <a:rPr lang="en-GB" sz="1200" b="0" kern="1200" dirty="0">
                <a:solidFill>
                  <a:schemeClr val="tx1"/>
                </a:solidFill>
                <a:effectLst/>
                <a:latin typeface="+mn-lt"/>
                <a:ea typeface="+mn-ea"/>
                <a:cs typeface="+mn-cs"/>
              </a:rPr>
              <a:t>surface</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which allow hot molten rock, ash and gas to escape from below the surface</a:t>
            </a:r>
            <a:r>
              <a:rPr lang="en-GB" sz="1200" b="0" kern="1200" baseline="0" dirty="0">
                <a:solidFill>
                  <a:schemeClr val="tx1"/>
                </a:solidFill>
                <a:effectLst/>
                <a:latin typeface="+mn-lt"/>
                <a:ea typeface="+mn-ea"/>
                <a:cs typeface="+mn-cs"/>
              </a:rPr>
              <a:t> a bit like a chimney. </a:t>
            </a:r>
          </a:p>
          <a:p>
            <a:endParaRPr lang="en-GB" b="0" dirty="0"/>
          </a:p>
          <a:p>
            <a:r>
              <a:rPr lang="en-GB" b="1" dirty="0"/>
              <a:t>Q: Can </a:t>
            </a:r>
            <a:r>
              <a:rPr lang="en-GB" b="1" baseline="0" dirty="0"/>
              <a:t>anyone name some volcanoes in Europe? (lots of answers including Etna, Stromboli, Vesuvius – Italy, Santorini, </a:t>
            </a:r>
            <a:r>
              <a:rPr lang="en-GB" b="1" i="0" dirty="0">
                <a:solidFill>
                  <a:srgbClr val="333333"/>
                </a:solidFill>
                <a:effectLst/>
                <a:latin typeface="Arial"/>
              </a:rPr>
              <a:t>Milos,</a:t>
            </a:r>
            <a:r>
              <a:rPr lang="en-GB" b="1" i="0" baseline="0" dirty="0">
                <a:solidFill>
                  <a:srgbClr val="333333"/>
                </a:solidFill>
                <a:effectLst/>
                <a:latin typeface="Arial"/>
              </a:rPr>
              <a:t> </a:t>
            </a:r>
            <a:r>
              <a:rPr lang="en-GB" b="1" i="0" dirty="0" err="1">
                <a:solidFill>
                  <a:srgbClr val="333333"/>
                </a:solidFill>
                <a:effectLst/>
                <a:latin typeface="Arial"/>
              </a:rPr>
              <a:t>Nisyros</a:t>
            </a:r>
            <a:r>
              <a:rPr lang="en-GB" b="0" i="0" dirty="0">
                <a:solidFill>
                  <a:srgbClr val="333333"/>
                </a:solidFill>
                <a:effectLst/>
                <a:latin typeface="Arial"/>
              </a:rPr>
              <a:t> </a:t>
            </a:r>
            <a:r>
              <a:rPr lang="en-GB" b="1" baseline="0" dirty="0"/>
              <a:t>– Greece, </a:t>
            </a:r>
            <a:r>
              <a:rPr lang="en-GB" b="1" baseline="0" dirty="0" err="1"/>
              <a:t>Eyafallajokull</a:t>
            </a:r>
            <a:r>
              <a:rPr lang="en-GB" b="1" baseline="0" dirty="0"/>
              <a:t>, </a:t>
            </a:r>
            <a:r>
              <a:rPr lang="en-GB" b="1" baseline="0" dirty="0" err="1"/>
              <a:t>Katla</a:t>
            </a:r>
            <a:r>
              <a:rPr lang="en-GB" b="1" baseline="0" dirty="0"/>
              <a:t>, Hekla – Iceland, Lanzarote, Tenerife etc. </a:t>
            </a:r>
          </a:p>
          <a:p>
            <a:r>
              <a:rPr lang="en-GB" b="1" baseline="0" dirty="0"/>
              <a:t>If students know lots of volcanoes try to get them to name some in North America, South America, Africa, South East Asia etc.</a:t>
            </a:r>
          </a:p>
          <a:p>
            <a:pPr marL="0" marR="0" indent="0" algn="l" defTabSz="914400" rtl="0" eaLnBrk="1" fontAlgn="auto" latinLnBrk="0" hangingPunct="1">
              <a:lnSpc>
                <a:spcPct val="100000"/>
              </a:lnSpc>
              <a:spcBef>
                <a:spcPts val="0"/>
              </a:spcBef>
              <a:spcAft>
                <a:spcPts val="0"/>
              </a:spcAft>
              <a:buClrTx/>
              <a:buSzTx/>
              <a:buFontTx/>
              <a:buNone/>
              <a:tabLst/>
              <a:defRPr/>
            </a:pPr>
            <a:endParaRPr lang="en-GB" b="0" dirty="0"/>
          </a:p>
          <a:p>
            <a:r>
              <a:rPr lang="en-GB" b="0" dirty="0"/>
              <a:t>Volcanoes</a:t>
            </a:r>
            <a:r>
              <a:rPr lang="en-GB" b="0" baseline="0" dirty="0"/>
              <a:t> are not always erupting – they can be active, dormant or extinct</a:t>
            </a:r>
          </a:p>
          <a:p>
            <a:endParaRPr lang="en-GB" b="0" baseline="0" dirty="0"/>
          </a:p>
          <a:p>
            <a:r>
              <a:rPr lang="en-GB" b="0" dirty="0"/>
              <a:t>Active volcanoes are volcanoes that are either currently erupting or known to have erupted recently (within the last 10,000 years)</a:t>
            </a:r>
          </a:p>
          <a:p>
            <a:endParaRPr lang="en-GB" b="0" dirty="0"/>
          </a:p>
          <a:p>
            <a:r>
              <a:rPr lang="en-GB" b="0" dirty="0"/>
              <a:t>Dormant</a:t>
            </a:r>
            <a:r>
              <a:rPr lang="en-GB" b="0" baseline="0" dirty="0"/>
              <a:t> volcanoes are volcanoes that are ‘asleep’ – they are still thought to be active and could erupt again but they haven’t done so in the last 10,000 years</a:t>
            </a:r>
          </a:p>
          <a:p>
            <a:endParaRPr lang="en-GB" b="0" baseline="0" dirty="0"/>
          </a:p>
          <a:p>
            <a:r>
              <a:rPr lang="en-GB" b="0" baseline="0" dirty="0"/>
              <a:t>Extinct volcanoes are volcanoes that will never erupt again because their supply of hot magma has run out and turned into solid rock (such as gabbro or granite). </a:t>
            </a:r>
          </a:p>
          <a:p>
            <a:r>
              <a:rPr lang="en-GB" b="0" baseline="0" dirty="0"/>
              <a:t>The UK has many extinct volcanoes including </a:t>
            </a:r>
            <a:r>
              <a:rPr lang="en-GB" b="0" baseline="0" dirty="0" err="1"/>
              <a:t>Helvellyn</a:t>
            </a:r>
            <a:r>
              <a:rPr lang="en-GB" b="0" baseline="0" dirty="0"/>
              <a:t> in the Lake District, Arthurs Seat in Edinburgh, Ben Nevis in Fort William and Snowdon in north Wales.</a:t>
            </a:r>
            <a:endParaRPr lang="en-GB" b="0" dirty="0"/>
          </a:p>
        </p:txBody>
      </p:sp>
      <p:sp>
        <p:nvSpPr>
          <p:cNvPr id="4" name="Slide Number Placeholder 3"/>
          <p:cNvSpPr>
            <a:spLocks noGrp="1"/>
          </p:cNvSpPr>
          <p:nvPr>
            <p:ph type="sldNum" sz="quarter" idx="10"/>
          </p:nvPr>
        </p:nvSpPr>
        <p:spPr/>
        <p:txBody>
          <a:bodyPr/>
          <a:lstStyle/>
          <a:p>
            <a:fld id="{BB6736DF-49D8-40D5-80C7-9FF4CABD4A2E}" type="slidenum">
              <a:rPr lang="en-GB" smtClean="0"/>
              <a:t>2</a:t>
            </a:fld>
            <a:endParaRPr lang="en-GB"/>
          </a:p>
        </p:txBody>
      </p:sp>
    </p:spTree>
    <p:extLst>
      <p:ext uri="{BB962C8B-B14F-4D97-AF65-F5344CB8AC3E}">
        <p14:creationId xmlns:p14="http://schemas.microsoft.com/office/powerpoint/2010/main" val="357288094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Volcanoes are not just holes in the surface of the Earth, if we slice into a volcano we can see what an average volcano structure might be.</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Go through each label explaining what it means:</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baseline="0" dirty="0">
                <a:solidFill>
                  <a:schemeClr val="tx1"/>
                </a:solidFill>
                <a:effectLst/>
                <a:latin typeface="+mn-lt"/>
                <a:ea typeface="+mn-ea"/>
                <a:cs typeface="+mn-cs"/>
              </a:rPr>
              <a:t>Note that when molten rock is below the surface of the Earth it is known as magma but when it erupts it is called lava</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Ash steam and gas </a:t>
            </a:r>
            <a:r>
              <a:rPr lang="en-GB" sz="1200" kern="1200" baseline="0" dirty="0">
                <a:solidFill>
                  <a:schemeClr val="tx1"/>
                </a:solidFill>
                <a:effectLst/>
                <a:latin typeface="+mn-lt"/>
                <a:ea typeface="+mn-ea"/>
                <a:cs typeface="+mn-cs"/>
              </a:rPr>
              <a:t>– material erupted from a volcano</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Lava</a:t>
            </a:r>
            <a:r>
              <a:rPr lang="en-GB" sz="1200" kern="1200" baseline="0" dirty="0">
                <a:solidFill>
                  <a:schemeClr val="tx1"/>
                </a:solidFill>
                <a:effectLst/>
                <a:latin typeface="+mn-lt"/>
                <a:ea typeface="+mn-ea"/>
                <a:cs typeface="+mn-cs"/>
              </a:rPr>
              <a:t> - </a:t>
            </a:r>
            <a:r>
              <a:rPr lang="en-GB" sz="1200" kern="1200" dirty="0">
                <a:solidFill>
                  <a:schemeClr val="tx1"/>
                </a:solidFill>
                <a:effectLst/>
                <a:latin typeface="+mn-lt"/>
                <a:ea typeface="+mn-ea"/>
                <a:cs typeface="+mn-cs"/>
              </a:rPr>
              <a:t>erupted magma </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Magma chamber </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pool of magma below the volcano</a:t>
            </a:r>
            <a:endParaRPr lang="en-GB" dirty="0">
              <a:effectLst/>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Conduit </a:t>
            </a:r>
            <a:r>
              <a:rPr lang="en-GB" sz="1200" kern="1200" dirty="0">
                <a:solidFill>
                  <a:schemeClr val="tx1"/>
                </a:solidFill>
                <a:effectLst/>
                <a:latin typeface="+mn-lt"/>
                <a:ea typeface="+mn-ea"/>
                <a:cs typeface="+mn-cs"/>
              </a:rPr>
              <a:t>- channel which magma travels through</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Main vent </a:t>
            </a:r>
            <a:r>
              <a:rPr lang="en-GB" sz="1200" kern="1200" dirty="0">
                <a:solidFill>
                  <a:schemeClr val="tx1"/>
                </a:solidFill>
                <a:effectLst/>
                <a:latin typeface="+mn-lt"/>
                <a:ea typeface="+mn-ea"/>
                <a:cs typeface="+mn-cs"/>
              </a:rPr>
              <a:t>- main opening in the ground surface</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Crater</a:t>
            </a:r>
            <a:r>
              <a:rPr lang="en-GB" sz="1200" kern="1200" dirty="0">
                <a:solidFill>
                  <a:schemeClr val="tx1"/>
                </a:solidFill>
                <a:effectLst/>
                <a:latin typeface="+mn-lt"/>
                <a:ea typeface="+mn-ea"/>
                <a:cs typeface="+mn-cs"/>
              </a:rPr>
              <a:t> - created when an eruption blows the top off a volcano</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Sills </a:t>
            </a:r>
            <a:r>
              <a:rPr lang="en-GB" sz="1200" kern="1200" baseline="0" dirty="0">
                <a:solidFill>
                  <a:schemeClr val="tx1"/>
                </a:solidFill>
                <a:effectLst/>
                <a:latin typeface="+mn-lt"/>
                <a:ea typeface="+mn-ea"/>
                <a:cs typeface="+mn-cs"/>
              </a:rPr>
              <a:t>-  </a:t>
            </a:r>
            <a:r>
              <a:rPr lang="en-US" sz="1200" kern="1200" baseline="0" dirty="0">
                <a:solidFill>
                  <a:schemeClr val="tx1"/>
                </a:solidFill>
                <a:effectLst/>
                <a:latin typeface="+mn-lt"/>
                <a:ea typeface="+mn-ea"/>
                <a:cs typeface="+mn-cs"/>
              </a:rPr>
              <a:t>flat sheets of igneous rock formed underground rather than erupting from a volcano </a:t>
            </a: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kern="1200" baseline="0" dirty="0">
                <a:solidFill>
                  <a:schemeClr val="tx1"/>
                </a:solidFill>
                <a:effectLst/>
                <a:latin typeface="+mn-lt"/>
                <a:ea typeface="+mn-ea"/>
                <a:cs typeface="+mn-cs"/>
              </a:rPr>
              <a:t>Dykes</a:t>
            </a:r>
            <a:r>
              <a:rPr lang="en-US" sz="1200" kern="1200" baseline="0" dirty="0">
                <a:solidFill>
                  <a:schemeClr val="tx1"/>
                </a:solidFill>
                <a:effectLst/>
                <a:latin typeface="+mn-lt"/>
                <a:ea typeface="+mn-ea"/>
                <a:cs typeface="+mn-cs"/>
              </a:rPr>
              <a:t> – vertical columns of igneous rock formed from magma cooling below the surface </a:t>
            </a:r>
            <a:endParaRPr lang="en-GB" sz="1200" kern="1200" baseline="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dirty="0">
                <a:solidFill>
                  <a:schemeClr val="tx1"/>
                </a:solidFill>
                <a:effectLst/>
                <a:latin typeface="+mn-lt"/>
                <a:ea typeface="+mn-ea"/>
                <a:cs typeface="+mn-cs"/>
              </a:rPr>
              <a:t>Geysers</a:t>
            </a:r>
            <a:r>
              <a:rPr lang="en-GB" sz="1200" b="1" kern="1200" baseline="0" dirty="0">
                <a:solidFill>
                  <a:schemeClr val="tx1"/>
                </a:solidFill>
                <a:effectLst/>
                <a:latin typeface="+mn-lt"/>
                <a:ea typeface="+mn-ea"/>
                <a:cs typeface="+mn-cs"/>
              </a:rPr>
              <a:t> </a:t>
            </a:r>
            <a:r>
              <a:rPr lang="en-GB" sz="120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vent that shoots steam and boiling water into the air</a:t>
            </a:r>
          </a:p>
          <a:p>
            <a:pPr marL="0" marR="0" indent="0" algn="l" defTabSz="914400" rtl="0" eaLnBrk="1" fontAlgn="auto" latinLnBrk="0" hangingPunct="1">
              <a:lnSpc>
                <a:spcPct val="100000"/>
              </a:lnSpc>
              <a:spcBef>
                <a:spcPts val="0"/>
              </a:spcBef>
              <a:spcAft>
                <a:spcPts val="0"/>
              </a:spcAft>
              <a:buClrTx/>
              <a:buSzTx/>
              <a:buFontTx/>
              <a:buNone/>
              <a:tabLst/>
              <a:defRPr/>
            </a:pPr>
            <a:r>
              <a:rPr lang="en-GB" sz="1200" b="1" kern="1200" baseline="0" dirty="0">
                <a:solidFill>
                  <a:schemeClr val="tx1"/>
                </a:solidFill>
                <a:effectLst/>
                <a:latin typeface="+mn-lt"/>
                <a:ea typeface="+mn-ea"/>
                <a:cs typeface="+mn-cs"/>
              </a:rPr>
              <a:t>Volcanic bombs </a:t>
            </a:r>
            <a:r>
              <a:rPr lang="en-GB" sz="1200" kern="1200" baseline="0" dirty="0">
                <a:solidFill>
                  <a:schemeClr val="tx1"/>
                </a:solidFill>
                <a:effectLst/>
                <a:latin typeface="+mn-lt"/>
                <a:ea typeface="+mn-ea"/>
                <a:cs typeface="+mn-cs"/>
              </a:rPr>
              <a:t>- lumps of rock and blobs of lava ejected by the volcano</a:t>
            </a:r>
          </a:p>
          <a:p>
            <a:endParaRPr lang="en-GB" dirty="0"/>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3</a:t>
            </a:fld>
            <a:endParaRPr lang="en-GB"/>
          </a:p>
        </p:txBody>
      </p:sp>
    </p:spTree>
    <p:extLst>
      <p:ext uri="{BB962C8B-B14F-4D97-AF65-F5344CB8AC3E}">
        <p14:creationId xmlns:p14="http://schemas.microsoft.com/office/powerpoint/2010/main" val="405744249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1200" kern="1200" dirty="0">
                <a:solidFill>
                  <a:schemeClr val="tx1"/>
                </a:solidFill>
                <a:effectLst/>
                <a:latin typeface="+mn-lt"/>
                <a:ea typeface="+mn-ea"/>
                <a:cs typeface="+mn-cs"/>
              </a:rPr>
              <a:t>Deep</a:t>
            </a:r>
            <a:r>
              <a:rPr lang="en-GB" sz="1200" kern="1200" baseline="0" dirty="0">
                <a:solidFill>
                  <a:schemeClr val="tx1"/>
                </a:solidFill>
                <a:effectLst/>
                <a:latin typeface="+mn-lt"/>
                <a:ea typeface="+mn-ea"/>
                <a:cs typeface="+mn-cs"/>
              </a:rPr>
              <a:t> b</a:t>
            </a:r>
            <a:r>
              <a:rPr lang="en-GB" sz="1200" kern="1200" dirty="0">
                <a:solidFill>
                  <a:schemeClr val="tx1"/>
                </a:solidFill>
                <a:effectLst/>
                <a:latin typeface="+mn-lt"/>
                <a:ea typeface="+mn-ea"/>
                <a:cs typeface="+mn-cs"/>
              </a:rPr>
              <a:t>eneath</a:t>
            </a:r>
            <a:r>
              <a:rPr lang="en-GB" sz="1200" kern="1200" baseline="0" dirty="0">
                <a:solidFill>
                  <a:schemeClr val="tx1"/>
                </a:solidFill>
                <a:effectLst/>
                <a:latin typeface="+mn-lt"/>
                <a:ea typeface="+mn-ea"/>
                <a:cs typeface="+mn-cs"/>
              </a:rPr>
              <a:t> a volcano, molten magma </a:t>
            </a:r>
            <a:r>
              <a:rPr lang="en-GB" sz="1200" kern="1200" dirty="0">
                <a:solidFill>
                  <a:schemeClr val="tx1"/>
                </a:solidFill>
                <a:effectLst/>
                <a:latin typeface="+mn-lt"/>
                <a:ea typeface="+mn-ea"/>
                <a:cs typeface="+mn-cs"/>
              </a:rPr>
              <a:t>collects in a large </a:t>
            </a:r>
            <a:r>
              <a:rPr lang="en-GB" sz="1200" b="0" kern="1200" dirty="0">
                <a:solidFill>
                  <a:schemeClr val="tx1"/>
                </a:solidFill>
                <a:effectLst/>
                <a:latin typeface="+mn-lt"/>
                <a:ea typeface="+mn-ea"/>
                <a:cs typeface="+mn-cs"/>
              </a:rPr>
              <a:t>magma chamber.  As more and more magma is added to the magma chamber, the pressure increases and causes the rock around the magma chamber to crack.</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The hot liquid magma, which is less</a:t>
            </a:r>
            <a:r>
              <a:rPr lang="en-GB" sz="1200" b="0" kern="1200" baseline="0" dirty="0">
                <a:solidFill>
                  <a:schemeClr val="tx1"/>
                </a:solidFill>
                <a:effectLst/>
                <a:latin typeface="+mn-lt"/>
                <a:ea typeface="+mn-ea"/>
                <a:cs typeface="+mn-cs"/>
              </a:rPr>
              <a:t> dense and more </a:t>
            </a:r>
            <a:r>
              <a:rPr lang="en-GB" sz="1200" b="0" kern="1200" baseline="0" dirty="0" err="1">
                <a:solidFill>
                  <a:schemeClr val="tx1"/>
                </a:solidFill>
                <a:effectLst/>
                <a:latin typeface="+mn-lt"/>
                <a:ea typeface="+mn-ea"/>
                <a:cs typeface="+mn-cs"/>
              </a:rPr>
              <a:t>bouyant</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than the surrounding solid</a:t>
            </a:r>
            <a:r>
              <a:rPr lang="en-GB" sz="1200" b="0" kern="1200" baseline="0" dirty="0">
                <a:solidFill>
                  <a:schemeClr val="tx1"/>
                </a:solidFill>
                <a:effectLst/>
                <a:latin typeface="+mn-lt"/>
                <a:ea typeface="+mn-ea"/>
                <a:cs typeface="+mn-cs"/>
              </a:rPr>
              <a:t> </a:t>
            </a:r>
            <a:r>
              <a:rPr lang="en-GB" sz="1200" b="0" kern="1200" dirty="0">
                <a:solidFill>
                  <a:schemeClr val="tx1"/>
                </a:solidFill>
                <a:effectLst/>
                <a:latin typeface="+mn-lt"/>
                <a:ea typeface="+mn-ea"/>
                <a:cs typeface="+mn-cs"/>
              </a:rPr>
              <a:t>rock, rises upwards through cracks in the crust and erupts on land through a volcanic vent. </a:t>
            </a:r>
          </a:p>
          <a:p>
            <a:pPr marL="0" marR="0" indent="0" algn="l" defTabSz="914400" rtl="0" eaLnBrk="1" fontAlgn="auto" latinLnBrk="0" hangingPunct="1">
              <a:lnSpc>
                <a:spcPct val="100000"/>
              </a:lnSpc>
              <a:spcBef>
                <a:spcPts val="0"/>
              </a:spcBef>
              <a:spcAft>
                <a:spcPts val="0"/>
              </a:spcAft>
              <a:buClrTx/>
              <a:buSzTx/>
              <a:buFontTx/>
              <a:buNone/>
              <a:tabLst/>
              <a:defRPr/>
            </a:pPr>
            <a:endParaRPr lang="en-GB" sz="1200" b="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GB" sz="1200" b="0" kern="1200" dirty="0">
                <a:solidFill>
                  <a:schemeClr val="tx1"/>
                </a:solidFill>
                <a:effectLst/>
                <a:latin typeface="+mn-lt"/>
                <a:ea typeface="+mn-ea"/>
                <a:cs typeface="+mn-cs"/>
              </a:rPr>
              <a:t>Magma that reaches the Earth’s surface erupts as lava,</a:t>
            </a:r>
            <a:r>
              <a:rPr lang="en-GB" sz="1200" b="0" kern="1200" baseline="0" dirty="0">
                <a:solidFill>
                  <a:schemeClr val="tx1"/>
                </a:solidFill>
                <a:effectLst/>
                <a:latin typeface="+mn-lt"/>
                <a:ea typeface="+mn-ea"/>
                <a:cs typeface="+mn-cs"/>
              </a:rPr>
              <a:t> a</a:t>
            </a:r>
            <a:r>
              <a:rPr lang="en-GB" sz="1200" b="0" kern="1200" dirty="0">
                <a:solidFill>
                  <a:schemeClr val="tx1"/>
                </a:solidFill>
                <a:effectLst/>
                <a:latin typeface="+mn-lt"/>
                <a:ea typeface="+mn-ea"/>
                <a:cs typeface="+mn-cs"/>
              </a:rPr>
              <a:t>sh, gas and steam.</a:t>
            </a:r>
            <a:r>
              <a:rPr lang="en-GB" sz="1200" b="0" kern="1200" baseline="0" dirty="0">
                <a:solidFill>
                  <a:schemeClr val="tx1"/>
                </a:solidFill>
                <a:effectLst/>
                <a:latin typeface="+mn-lt"/>
                <a:ea typeface="+mn-ea"/>
                <a:cs typeface="+mn-cs"/>
              </a:rPr>
              <a:t> </a:t>
            </a:r>
            <a:r>
              <a:rPr lang="en-GB" sz="1200" kern="1200" dirty="0">
                <a:solidFill>
                  <a:schemeClr val="tx1"/>
                </a:solidFill>
                <a:effectLst/>
                <a:latin typeface="+mn-lt"/>
                <a:ea typeface="+mn-ea"/>
                <a:cs typeface="+mn-cs"/>
              </a:rPr>
              <a:t>As</a:t>
            </a:r>
            <a:r>
              <a:rPr lang="en-GB" sz="1200" kern="1200" baseline="0" dirty="0">
                <a:solidFill>
                  <a:schemeClr val="tx1"/>
                </a:solidFill>
                <a:effectLst/>
                <a:latin typeface="+mn-lt"/>
                <a:ea typeface="+mn-ea"/>
                <a:cs typeface="+mn-cs"/>
              </a:rPr>
              <a:t> a</a:t>
            </a:r>
            <a:r>
              <a:rPr lang="en-GB" sz="1200" kern="1200" dirty="0">
                <a:solidFill>
                  <a:schemeClr val="tx1"/>
                </a:solidFill>
                <a:effectLst/>
                <a:latin typeface="+mn-lt"/>
                <a:ea typeface="+mn-ea"/>
                <a:cs typeface="+mn-cs"/>
              </a:rPr>
              <a:t> volcano erupts over days,</a:t>
            </a:r>
            <a:r>
              <a:rPr lang="en-GB" sz="1200" kern="1200" baseline="0" dirty="0">
                <a:solidFill>
                  <a:schemeClr val="tx1"/>
                </a:solidFill>
                <a:effectLst/>
                <a:latin typeface="+mn-lt"/>
                <a:ea typeface="+mn-ea"/>
                <a:cs typeface="+mn-cs"/>
              </a:rPr>
              <a:t> weeks and even thousands of years, each eruption of lava and ash solidified into igneous rock and adds layers onto the volcano so that over time it grows into a huge landform.</a:t>
            </a:r>
          </a:p>
          <a:p>
            <a:endParaRPr lang="en-GB" dirty="0"/>
          </a:p>
          <a:p>
            <a:endParaRPr lang="en-GB" dirty="0"/>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4</a:t>
            </a:fld>
            <a:endParaRPr lang="en-GB"/>
          </a:p>
        </p:txBody>
      </p:sp>
    </p:spTree>
    <p:extLst>
      <p:ext uri="{BB962C8B-B14F-4D97-AF65-F5344CB8AC3E}">
        <p14:creationId xmlns:p14="http://schemas.microsoft.com/office/powerpoint/2010/main" val="6894177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The Earths crust and upper mantle are together known as the lithosphere. The lithosphere is rigid and brittle and is broken up into tectonic plates which fit together like a huge jigsaw puzzle. </a:t>
            </a:r>
            <a:endParaRPr lang="en-GB" baseline="0" dirty="0"/>
          </a:p>
          <a:p>
            <a:endParaRPr lang="en-GB" b="1" baseline="0" dirty="0"/>
          </a:p>
          <a:p>
            <a:r>
              <a:rPr lang="en-GB" b="1" baseline="0" dirty="0"/>
              <a:t>Q: What do you notice about where the volcanoes are on this map? </a:t>
            </a:r>
            <a:r>
              <a:rPr lang="en-GB" b="0" baseline="0" dirty="0"/>
              <a:t>They are near plate boundaries</a:t>
            </a:r>
          </a:p>
          <a:p>
            <a:endParaRPr lang="en-GB" b="1"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a:t>In fact over 75% of active volcanoes on Earth are found around the edge of the Pacific plate in a region known as the Pacific Ring of Fire</a:t>
            </a:r>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baseline="0" dirty="0"/>
          </a:p>
          <a:p>
            <a:endParaRPr lang="en-GB" b="1" baseline="0" dirty="0"/>
          </a:p>
        </p:txBody>
      </p:sp>
      <p:sp>
        <p:nvSpPr>
          <p:cNvPr id="4" name="Slide Number Placeholder 3"/>
          <p:cNvSpPr>
            <a:spLocks noGrp="1"/>
          </p:cNvSpPr>
          <p:nvPr>
            <p:ph type="sldNum" sz="quarter" idx="10"/>
          </p:nvPr>
        </p:nvSpPr>
        <p:spPr/>
        <p:txBody>
          <a:bodyPr/>
          <a:lstStyle/>
          <a:p>
            <a:fld id="{BB6736DF-49D8-40D5-80C7-9FF4CABD4A2E}" type="slidenum">
              <a:rPr lang="en-GB" smtClean="0"/>
              <a:t>5</a:t>
            </a:fld>
            <a:endParaRPr lang="en-GB"/>
          </a:p>
        </p:txBody>
      </p:sp>
    </p:spTree>
    <p:extLst>
      <p:ext uri="{BB962C8B-B14F-4D97-AF65-F5344CB8AC3E}">
        <p14:creationId xmlns:p14="http://schemas.microsoft.com/office/powerpoint/2010/main" val="222830067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baseline="0" dirty="0"/>
              <a:t>The Pacific Ring of Fire shows the region around the Pacific plate where most of the volcanoes on Earth are found</a:t>
            </a:r>
          </a:p>
          <a:p>
            <a:endParaRPr lang="en-GB" baseline="0" dirty="0"/>
          </a:p>
          <a:p>
            <a:r>
              <a:rPr lang="en-GB" baseline="0" dirty="0"/>
              <a:t>Note : The map is the same but has been shifted to show the whole of the Pacific Ocean</a:t>
            </a:r>
          </a:p>
          <a:p>
            <a:endParaRPr lang="en-GB" baseline="0" dirty="0"/>
          </a:p>
          <a:p>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6</a:t>
            </a:fld>
            <a:endParaRPr lang="en-GB"/>
          </a:p>
        </p:txBody>
      </p:sp>
    </p:spTree>
    <p:extLst>
      <p:ext uri="{BB962C8B-B14F-4D97-AF65-F5344CB8AC3E}">
        <p14:creationId xmlns:p14="http://schemas.microsoft.com/office/powerpoint/2010/main" val="326799460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a:solidFill>
                  <a:schemeClr val="tx1"/>
                </a:solidFill>
                <a:latin typeface="+mn-lt"/>
                <a:ea typeface="+mn-ea"/>
                <a:cs typeface="+mn-cs"/>
              </a:rPr>
              <a:t>There are 3 ways in which we can get volcanoes on Earth: places where plates are moving away from each other, places where plates are moving towards each other and places where the mantle is extremely hot.</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two plates are moving away from each other this is called a constructive or divergent plate boundary, here new oceanic crust is created from sea floor spreading. </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When two plates pull apart the underlying hot mantle (asthenosphere) upwells to the surface. As it rises the pressure acting upon the mantle rocks reduces and they start to partially melt in a process known as decompression melting. This produces pockets of basaltic magma which then erupts on the surface creating new oceanic crust and underwater volcanoes.</a:t>
            </a:r>
          </a:p>
          <a:p>
            <a:endParaRPr lang="en-US" sz="1200" b="0" i="0" u="none" strike="noStrike" kern="1200" baseline="0" dirty="0">
              <a:solidFill>
                <a:schemeClr val="tx1"/>
              </a:solidFill>
              <a:latin typeface="+mn-lt"/>
              <a:ea typeface="+mn-ea"/>
              <a:cs typeface="+mn-cs"/>
            </a:endParaRPr>
          </a:p>
          <a:p>
            <a:r>
              <a:rPr lang="en-US" sz="1200" b="0" i="0" u="none" strike="noStrike" kern="1200" baseline="0" dirty="0">
                <a:solidFill>
                  <a:schemeClr val="tx1"/>
                </a:solidFill>
                <a:latin typeface="+mn-lt"/>
                <a:ea typeface="+mn-ea"/>
                <a:cs typeface="+mn-cs"/>
              </a:rPr>
              <a:t>The Mid Atlantic Ridge is an example of a constructive plate boundary on Earth, it is actually a huge chain of underwater volcanoes. Iceland which is located on the Mid Atlantic ridge has around 30 active volcanoes and more than 100 extinct volcanoes.</a:t>
            </a:r>
          </a:p>
        </p:txBody>
      </p:sp>
      <p:sp>
        <p:nvSpPr>
          <p:cNvPr id="4" name="Slide Number Placeholder 3"/>
          <p:cNvSpPr>
            <a:spLocks noGrp="1"/>
          </p:cNvSpPr>
          <p:nvPr>
            <p:ph type="sldNum" sz="quarter" idx="10"/>
          </p:nvPr>
        </p:nvSpPr>
        <p:spPr/>
        <p:txBody>
          <a:bodyPr/>
          <a:lstStyle/>
          <a:p>
            <a:fld id="{BB6736DF-49D8-40D5-80C7-9FF4CABD4A2E}" type="slidenum">
              <a:rPr lang="en-GB" smtClean="0"/>
              <a:t>7</a:t>
            </a:fld>
            <a:endParaRPr lang="en-GB"/>
          </a:p>
        </p:txBody>
      </p:sp>
    </p:spTree>
    <p:extLst>
      <p:ext uri="{BB962C8B-B14F-4D97-AF65-F5344CB8AC3E}">
        <p14:creationId xmlns:p14="http://schemas.microsoft.com/office/powerpoint/2010/main" val="33509959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When an oceanic plate is moving towards a continental plate (or two oceanic plates are moving towards each other) this is called a convergent boundary or destructive boundary.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kern="1200" baseline="0" dirty="0">
                <a:solidFill>
                  <a:schemeClr val="tx1"/>
                </a:solidFill>
                <a:latin typeface="+mn-lt"/>
                <a:ea typeface="+mn-ea"/>
                <a:cs typeface="+mn-cs"/>
              </a:rPr>
              <a:t>At oceanic-continental convergent boundaries the oceanic plate is pushed beneath or subducted the continental plate to form a subduction zone. Oceanic crust has an average composition of basalt which has a density of 2.9g/cm3, continental crust has an average composition of granite which has a density of 2.7 g/cm3 and so is more buoyant and will not be subducted.  </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1" i="0" u="none" strike="noStrike" kern="1200" baseline="0" dirty="0">
                <a:solidFill>
                  <a:schemeClr val="tx1"/>
                </a:solidFill>
                <a:latin typeface="+mn-lt"/>
                <a:ea typeface="+mn-ea"/>
                <a:cs typeface="+mn-cs"/>
              </a:rPr>
              <a:t>If you have basalt and granite rock samples you could pass them round the class for students to look at</a:t>
            </a:r>
          </a:p>
          <a:p>
            <a:pPr marL="0" marR="0" indent="0" algn="l" defTabSz="914400" rtl="0" eaLnBrk="1" fontAlgn="auto" latinLnBrk="0" hangingPunct="1">
              <a:lnSpc>
                <a:spcPct val="100000"/>
              </a:lnSpc>
              <a:spcBef>
                <a:spcPts val="0"/>
              </a:spcBef>
              <a:spcAft>
                <a:spcPts val="0"/>
              </a:spcAft>
              <a:buClrTx/>
              <a:buSzTx/>
              <a:buFontTx/>
              <a:buNone/>
              <a:tabLst/>
              <a:defRPr/>
            </a:pPr>
            <a:endParaRPr lang="en-US" sz="1200" b="0" i="0" u="none" strike="noStrike" kern="1200" baseline="0" dirty="0">
              <a:solidFill>
                <a:schemeClr val="tx1"/>
              </a:solidFill>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b="0" dirty="0"/>
              <a:t>During subduction hydrous minerals (minerals containing water in their structures) in the upper</a:t>
            </a:r>
            <a:r>
              <a:rPr lang="en-US" b="0" baseline="0" dirty="0"/>
              <a:t> parts of the </a:t>
            </a:r>
            <a:r>
              <a:rPr lang="en-US" b="0" dirty="0"/>
              <a:t>oceanic plate are heated and release water into the mantle. This lowers the melting point of the mantle causing it to partially melt and generate pockets of molten magma. The hot magma (up to 1000°C) is more buoyant than the surrounding rocks so rises and erupts on land typically as andesitic lava creating a continental volcanic</a:t>
            </a:r>
            <a:r>
              <a:rPr lang="en-US" b="0" baseline="0" dirty="0"/>
              <a:t> arc like the Andes in South America and the Cascades in North America.</a:t>
            </a:r>
            <a:endParaRPr lang="en-US" sz="1200" b="0" i="0" u="none" strike="noStrike" kern="1200" baseline="0" dirty="0">
              <a:solidFill>
                <a:schemeClr val="tx1"/>
              </a:solidFill>
              <a:latin typeface="+mn-lt"/>
              <a:ea typeface="+mn-ea"/>
              <a:cs typeface="+mn-cs"/>
            </a:endParaRPr>
          </a:p>
        </p:txBody>
      </p:sp>
      <p:sp>
        <p:nvSpPr>
          <p:cNvPr id="4" name="Slide Number Placeholder 3"/>
          <p:cNvSpPr>
            <a:spLocks noGrp="1"/>
          </p:cNvSpPr>
          <p:nvPr>
            <p:ph type="sldNum" sz="quarter" idx="10"/>
          </p:nvPr>
        </p:nvSpPr>
        <p:spPr/>
        <p:txBody>
          <a:bodyPr/>
          <a:lstStyle/>
          <a:p>
            <a:fld id="{BB6736DF-49D8-40D5-80C7-9FF4CABD4A2E}" type="slidenum">
              <a:rPr lang="en-GB" smtClean="0"/>
              <a:t>8</a:t>
            </a:fld>
            <a:endParaRPr lang="en-GB"/>
          </a:p>
        </p:txBody>
      </p:sp>
    </p:spTree>
    <p:extLst>
      <p:ext uri="{BB962C8B-B14F-4D97-AF65-F5344CB8AC3E}">
        <p14:creationId xmlns:p14="http://schemas.microsoft.com/office/powerpoint/2010/main" val="30594757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baseline="0" dirty="0">
                <a:latin typeface="PT Sans Narrow"/>
              </a:rPr>
              <a:t>When two oceanic plates converge, it is usually the older oceanic plate that is subducted beneath the younger plate forming a subduction zone.  Oceanic crust is created at a mid ocean ridges, as crust is progressively pushed away from the mid ocean ridge it cools down and becomes denser therefore older oceanic crust will be denser than younger oceanic crust and the older plate will be subducted.</a:t>
            </a:r>
          </a:p>
          <a:p>
            <a:endParaRPr lang="en-US" sz="1200" b="0" i="0" u="none" strike="noStrike" baseline="0" dirty="0">
              <a:latin typeface="PT Sans Narrow"/>
            </a:endParaRPr>
          </a:p>
          <a:p>
            <a:pPr marL="0" marR="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PT Sans Narrow"/>
              </a:rPr>
              <a:t>As in oceanic-continental convergent boundaries,  the descending oceanic plate is heated and hydrous minerals in the crust dehydrate to release water into the mantle. This lowers the melting point of the mantle which partially melts to form magma. The hot, buoyant magma rises and erupts on the sea-floor producing an arc of volcanic islands typically made from andesite lava. Volcanic arcs such as the Philippines, the Caribbean islands, the </a:t>
            </a:r>
            <a:r>
              <a:rPr lang="en-GB" sz="1200" b="0" i="0" kern="1200" dirty="0">
                <a:solidFill>
                  <a:schemeClr val="tx1"/>
                </a:solidFill>
                <a:effectLst/>
                <a:latin typeface="+mn-lt"/>
                <a:ea typeface="+mn-ea"/>
                <a:cs typeface="+mn-cs"/>
              </a:rPr>
              <a:t>Mariana Arc</a:t>
            </a:r>
            <a:r>
              <a:rPr lang="en-GB" sz="1200" b="0" i="0" kern="1200" baseline="0" dirty="0">
                <a:solidFill>
                  <a:schemeClr val="tx1"/>
                </a:solidFill>
                <a:effectLst/>
                <a:latin typeface="+mn-lt"/>
                <a:ea typeface="+mn-ea"/>
                <a:cs typeface="+mn-cs"/>
              </a:rPr>
              <a:t> </a:t>
            </a:r>
            <a:r>
              <a:rPr lang="en-US" sz="1200" b="0" i="0" u="none" strike="noStrike" baseline="0" dirty="0">
                <a:latin typeface="PT Sans Narrow"/>
              </a:rPr>
              <a:t>and the Aleutian Islands have all been formed from oceanic-oceanic convergent boundaries.</a:t>
            </a:r>
            <a:endParaRPr lang="en-GB" dirty="0"/>
          </a:p>
        </p:txBody>
      </p:sp>
      <p:sp>
        <p:nvSpPr>
          <p:cNvPr id="4" name="Slide Number Placeholder 3"/>
          <p:cNvSpPr>
            <a:spLocks noGrp="1"/>
          </p:cNvSpPr>
          <p:nvPr>
            <p:ph type="sldNum" sz="quarter" idx="10"/>
          </p:nvPr>
        </p:nvSpPr>
        <p:spPr/>
        <p:txBody>
          <a:bodyPr/>
          <a:lstStyle/>
          <a:p>
            <a:fld id="{BB6736DF-49D8-40D5-80C7-9FF4CABD4A2E}" type="slidenum">
              <a:rPr lang="en-GB" smtClean="0"/>
              <a:t>9</a:t>
            </a:fld>
            <a:endParaRPr lang="en-GB"/>
          </a:p>
        </p:txBody>
      </p:sp>
    </p:spTree>
    <p:extLst>
      <p:ext uri="{BB962C8B-B14F-4D97-AF65-F5344CB8AC3E}">
        <p14:creationId xmlns:p14="http://schemas.microsoft.com/office/powerpoint/2010/main" val="354670782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endParaRPr lang="en-GB"/>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1984795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92976379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0829447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D794BE27-BFAD-4216-B174-6FBE0B486827}" type="datetimeFigureOut">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4848140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endParaRPr lang="en-GB"/>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794BE27-BFAD-4216-B174-6FBE0B486827}" type="datetimeFigureOut">
              <a:rPr lang="en-GB" smtClean="0"/>
              <a:t>19/02/2025</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3430310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D794BE27-BFAD-4216-B174-6FBE0B486827}" type="datetimeFigureOut">
              <a:rPr lang="en-GB" smtClean="0"/>
              <a:t>19/02/2025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46048141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GB"/>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D794BE27-BFAD-4216-B174-6FBE0B486827}" type="datetimeFigureOut">
              <a:rPr lang="en-GB" smtClean="0"/>
              <a:t>19/02/2025</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44233401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D794BE27-BFAD-4216-B174-6FBE0B486827}" type="datetimeFigureOut">
              <a:rPr lang="en-GB" smtClean="0"/>
              <a:t>19/02/2025</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75993143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794BE27-BFAD-4216-B174-6FBE0B486827}" type="datetimeFigureOut">
              <a:rPr lang="en-GB" smtClean="0"/>
              <a:t>19/02/2025</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2852256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endParaRPr lang="en-GB"/>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94BE27-BFAD-4216-B174-6FBE0B486827}" type="datetimeFigureOut">
              <a:rPr lang="en-GB" smtClean="0"/>
              <a:t>19/02/2025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20724295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endParaRPr lang="en-GB"/>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94BE27-BFAD-4216-B174-6FBE0B486827}" type="datetimeFigureOut">
              <a:rPr lang="en-GB" smtClean="0"/>
              <a:t>19/02/2025</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71652D39-CF93-47FA-AFDB-BD6076DA5205}" type="slidenum">
              <a:rPr lang="en-GB" smtClean="0"/>
              <a:t>‹#›</a:t>
            </a:fld>
            <a:endParaRPr lang="en-GB"/>
          </a:p>
        </p:txBody>
      </p:sp>
    </p:spTree>
    <p:extLst>
      <p:ext uri="{BB962C8B-B14F-4D97-AF65-F5344CB8AC3E}">
        <p14:creationId xmlns:p14="http://schemas.microsoft.com/office/powerpoint/2010/main" val="313847867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cstate="print">
            <a:lum/>
            <a:extLst>
              <a:ext uri="{28A0092B-C50C-407E-A947-70E740481C1C}">
                <a14:useLocalDpi xmlns:a14="http://schemas.microsoft.com/office/drawing/2010/main" val="0"/>
              </a:ext>
            </a:extLst>
          </a:blip>
          <a:srcRect/>
          <a:stretch>
            <a:fillRect b="72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794BE27-BFAD-4216-B174-6FBE0B486827}" type="datetimeFigureOut">
              <a:rPr lang="en-GB" smtClean="0"/>
              <a:t>19/02/2025</a:t>
            </a:fld>
            <a:endParaRPr lang="en-GB"/>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1652D39-CF93-47FA-AFDB-BD6076DA5205}" type="slidenum">
              <a:rPr lang="en-GB" smtClean="0"/>
              <a:t>‹#›</a:t>
            </a:fld>
            <a:endParaRPr lang="en-GB"/>
          </a:p>
        </p:txBody>
      </p:sp>
    </p:spTree>
    <p:extLst>
      <p:ext uri="{BB962C8B-B14F-4D97-AF65-F5344CB8AC3E}">
        <p14:creationId xmlns:p14="http://schemas.microsoft.com/office/powerpoint/2010/main" val="270925310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jpe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11" Type="http://schemas.openxmlformats.org/officeDocument/2006/relationships/image" Target="../media/image10.pn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jpeg"/></Relationships>
</file>

<file path=ppt/slides/_rels/slide1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4.jpeg"/><Relationship Id="rId4" Type="http://schemas.openxmlformats.org/officeDocument/2006/relationships/image" Target="../media/image33.png"/></Relationships>
</file>

<file path=ppt/slides/_rels/slide11.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33.png"/></Relationships>
</file>

<file path=ppt/slides/_rels/slide12.xml.rels><?xml version="1.0" encoding="UTF-8" standalone="yes"?>
<Relationships xmlns="http://schemas.openxmlformats.org/package/2006/relationships"><Relationship Id="rId8" Type="http://schemas.openxmlformats.org/officeDocument/2006/relationships/image" Target="../media/image39.jpeg"/><Relationship Id="rId13" Type="http://schemas.openxmlformats.org/officeDocument/2006/relationships/image" Target="../media/image43.jpeg"/><Relationship Id="rId3" Type="http://schemas.openxmlformats.org/officeDocument/2006/relationships/image" Target="../media/image36.jpeg"/><Relationship Id="rId7" Type="http://schemas.openxmlformats.org/officeDocument/2006/relationships/hyperlink" Target="https://www.youtube.com/watch?v=vt3eiaduSnw" TargetMode="External"/><Relationship Id="rId12" Type="http://schemas.openxmlformats.org/officeDocument/2006/relationships/hyperlink" Target="https://www.youtube.com/watch?v=_2th8dY03Wo" TargetMode="External"/><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38.png"/><Relationship Id="rId11" Type="http://schemas.openxmlformats.org/officeDocument/2006/relationships/image" Target="../media/image42.png"/><Relationship Id="rId5" Type="http://schemas.openxmlformats.org/officeDocument/2006/relationships/image" Target="../media/image37.jpeg"/><Relationship Id="rId10" Type="http://schemas.openxmlformats.org/officeDocument/2006/relationships/image" Target="../media/image41.jpeg"/><Relationship Id="rId4" Type="http://schemas.openxmlformats.org/officeDocument/2006/relationships/hyperlink" Target="https://www.youtube.com/watch?v=e-TMtRh8AIs" TargetMode="External"/><Relationship Id="rId9" Type="http://schemas.openxmlformats.org/officeDocument/2006/relationships/image" Target="../media/image40.jpeg"/><Relationship Id="rId14" Type="http://schemas.openxmlformats.org/officeDocument/2006/relationships/image" Target="../media/image44.png"/></Relationships>
</file>

<file path=ppt/slides/_rels/slide13.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image" Target="../media/image45.png"/><Relationship Id="rId7" Type="http://schemas.openxmlformats.org/officeDocument/2006/relationships/image" Target="../media/image49.png"/><Relationship Id="rId2" Type="http://schemas.openxmlformats.org/officeDocument/2006/relationships/notesSlide" Target="../notesSlides/notesSlide13.xml"/><Relationship Id="rId1" Type="http://schemas.openxmlformats.org/officeDocument/2006/relationships/slideLayout" Target="../slideLayouts/slideLayout2.xml"/><Relationship Id="rId6" Type="http://schemas.openxmlformats.org/officeDocument/2006/relationships/image" Target="../media/image48.png"/><Relationship Id="rId5" Type="http://schemas.openxmlformats.org/officeDocument/2006/relationships/image" Target="../media/image47.png"/><Relationship Id="rId4" Type="http://schemas.openxmlformats.org/officeDocument/2006/relationships/image" Target="../media/image46.png"/></Relationships>
</file>

<file path=ppt/slides/_rels/slide14.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image" Target="../media/image51.png"/><Relationship Id="rId7" Type="http://schemas.openxmlformats.org/officeDocument/2006/relationships/image" Target="../media/image54.jpe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53.jpeg"/><Relationship Id="rId5" Type="http://schemas.openxmlformats.org/officeDocument/2006/relationships/image" Target="../media/image52.jpeg"/><Relationship Id="rId4" Type="http://schemas.openxmlformats.org/officeDocument/2006/relationships/image" Target="../media/image8.jpeg"/></Relationships>
</file>

<file path=ppt/slides/_rels/slide15.xml.rels><?xml version="1.0" encoding="UTF-8" standalone="yes"?>
<Relationships xmlns="http://schemas.openxmlformats.org/package/2006/relationships"><Relationship Id="rId8" Type="http://schemas.openxmlformats.org/officeDocument/2006/relationships/image" Target="../media/image60.png"/><Relationship Id="rId3" Type="http://schemas.openxmlformats.org/officeDocument/2006/relationships/image" Target="../media/image56.png"/><Relationship Id="rId7" Type="http://schemas.openxmlformats.org/officeDocument/2006/relationships/image" Target="../media/image59.jpeg"/><Relationship Id="rId2" Type="http://schemas.openxmlformats.org/officeDocument/2006/relationships/notesSlide" Target="../notesSlides/notesSlide15.xml"/><Relationship Id="rId1" Type="http://schemas.openxmlformats.org/officeDocument/2006/relationships/slideLayout" Target="../slideLayouts/slideLayout2.xml"/><Relationship Id="rId6" Type="http://schemas.openxmlformats.org/officeDocument/2006/relationships/image" Target="../media/image58.jpeg"/><Relationship Id="rId5" Type="http://schemas.openxmlformats.org/officeDocument/2006/relationships/image" Target="../media/image28.jpeg"/><Relationship Id="rId4" Type="http://schemas.openxmlformats.org/officeDocument/2006/relationships/image" Target="../media/image57.png"/></Relationships>
</file>

<file path=ppt/slides/_rels/slide1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6.xml"/><Relationship Id="rId1" Type="http://schemas.openxmlformats.org/officeDocument/2006/relationships/slideLayout" Target="../slideLayouts/slideLayout2.xml"/><Relationship Id="rId5" Type="http://schemas.openxmlformats.org/officeDocument/2006/relationships/image" Target="../media/image63.png"/><Relationship Id="rId4" Type="http://schemas.openxmlformats.org/officeDocument/2006/relationships/image" Target="../media/image62.jpeg"/></Relationships>
</file>

<file path=ppt/slides/_rels/slide17.xml.rels><?xml version="1.0" encoding="UTF-8" standalone="yes"?>
<Relationships xmlns="http://schemas.openxmlformats.org/package/2006/relationships"><Relationship Id="rId3" Type="http://schemas.openxmlformats.org/officeDocument/2006/relationships/image" Target="../media/image64.jpeg"/><Relationship Id="rId7" Type="http://schemas.openxmlformats.org/officeDocument/2006/relationships/image" Target="../media/image68.png"/><Relationship Id="rId2" Type="http://schemas.openxmlformats.org/officeDocument/2006/relationships/notesSlide" Target="../notesSlides/notesSlide17.xml"/><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18.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70.png"/></Relationships>
</file>

<file path=ppt/slides/_rels/slide2.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5.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2.png"/></Relationships>
</file>

<file path=ppt/slides/_rels/slide7.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26.png"/><Relationship Id="rId4" Type="http://schemas.openxmlformats.org/officeDocument/2006/relationships/image" Target="../media/image25.jpeg"/></Relationships>
</file>

<file path=ppt/slides/_rels/slide8.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28.jpeg"/></Relationships>
</file>

<file path=ppt/slides/_rels/slide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29.png"/><Relationship Id="rId4" Type="http://schemas.openxmlformats.org/officeDocument/2006/relationships/image" Target="../media/image3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178" y="-22909"/>
            <a:ext cx="9172178" cy="4462240"/>
          </a:xfrm>
          <a:prstGeom prst="rect">
            <a:avLst/>
          </a:prstGeom>
        </p:spPr>
      </p:pic>
      <p:sp>
        <p:nvSpPr>
          <p:cNvPr id="2" name="Title 1"/>
          <p:cNvSpPr>
            <a:spLocks noGrp="1"/>
          </p:cNvSpPr>
          <p:nvPr>
            <p:ph type="ctrTitle"/>
          </p:nvPr>
        </p:nvSpPr>
        <p:spPr/>
        <p:txBody>
          <a:bodyPr/>
          <a:lstStyle/>
          <a:p>
            <a:endParaRPr lang="en-GB"/>
          </a:p>
        </p:txBody>
      </p:sp>
      <p:pic>
        <p:nvPicPr>
          <p:cNvPr id="11" name="Picture 10"/>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21922" y="1625791"/>
            <a:ext cx="3117243" cy="4658702"/>
          </a:xfrm>
          <a:prstGeom prst="rect">
            <a:avLst/>
          </a:prstGeom>
          <a:ln w="38100">
            <a:solidFill>
              <a:schemeClr val="bg1"/>
            </a:solidFill>
          </a:ln>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563888" y="3405369"/>
            <a:ext cx="2395360" cy="3193813"/>
          </a:xfrm>
          <a:prstGeom prst="rect">
            <a:avLst/>
          </a:prstGeom>
          <a:ln w="38100">
            <a:solidFill>
              <a:schemeClr val="bg1"/>
            </a:solidFill>
          </a:ln>
        </p:spPr>
      </p:pic>
      <p:pic>
        <p:nvPicPr>
          <p:cNvPr id="13" name="Picture 12"/>
          <p:cNvPicPr/>
          <p:nvPr/>
        </p:nvPicPr>
        <p:blipFill rotWithShape="1">
          <a:blip r:embed="rId6" cstate="print">
            <a:extLst>
              <a:ext uri="{28A0092B-C50C-407E-A947-70E740481C1C}">
                <a14:useLocalDpi xmlns:a14="http://schemas.microsoft.com/office/drawing/2010/main" val="0"/>
              </a:ext>
            </a:extLst>
          </a:blip>
          <a:srcRect/>
          <a:stretch/>
        </p:blipFill>
        <p:spPr bwMode="auto">
          <a:xfrm>
            <a:off x="471167" y="4279252"/>
            <a:ext cx="2736304" cy="2396779"/>
          </a:xfrm>
          <a:prstGeom prst="rect">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1026" name="Picture 2" descr="File:Volcano q.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699792" y="1610142"/>
            <a:ext cx="2607098" cy="2139707"/>
          </a:xfrm>
          <a:prstGeom prst="rect">
            <a:avLst/>
          </a:prstGeom>
          <a:noFill/>
          <a:ln w="38100">
            <a:solidFill>
              <a:srgbClr val="FFFFFF"/>
            </a:solidFill>
            <a:miter lim="800000"/>
            <a:headEnd/>
            <a:tailEnd/>
          </a:ln>
          <a:effectLst>
            <a:outerShdw dist="53882" dir="2700000" algn="ctr" rotWithShape="0">
              <a:srgbClr val="808080">
                <a:alpha val="50000"/>
              </a:srgbClr>
            </a:outerShdw>
          </a:effectLst>
          <a:extLst>
            <a:ext uri="{909E8E84-426E-40DD-AFC4-6F175D3DCCD1}">
              <a14:hiddenFill xmlns:a14="http://schemas.microsoft.com/office/drawing/2010/main">
                <a:solidFill>
                  <a:srgbClr val="FFFFFF"/>
                </a:solidFill>
              </a14:hiddenFill>
            </a:ext>
          </a:extLst>
        </p:spPr>
      </p:pic>
      <p:pic>
        <p:nvPicPr>
          <p:cNvPr id="15" name="Picture 14"/>
          <p:cNvPicPr/>
          <p:nvPr/>
        </p:nvPicPr>
        <p:blipFill rotWithShape="1">
          <a:blip r:embed="rId8" cstate="print">
            <a:extLst>
              <a:ext uri="{28A0092B-C50C-407E-A947-70E740481C1C}">
                <a14:useLocalDpi xmlns:a14="http://schemas.microsoft.com/office/drawing/2010/main" val="0"/>
              </a:ext>
            </a:extLst>
          </a:blip>
          <a:srcRect r="16561"/>
          <a:stretch/>
        </p:blipFill>
        <p:spPr bwMode="auto">
          <a:xfrm>
            <a:off x="1331640" y="3282267"/>
            <a:ext cx="2537171" cy="1945545"/>
          </a:xfrm>
          <a:prstGeom prst="rect">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9" name="Picture 8"/>
          <p:cNvPicPr>
            <a:picLocks noChangeAspect="1"/>
          </p:cNvPicPr>
          <p:nvPr/>
        </p:nvPicPr>
        <p:blipFill rotWithShape="1">
          <a:blip r:embed="rId9" cstate="print">
            <a:extLst>
              <a:ext uri="{28A0092B-C50C-407E-A947-70E740481C1C}">
                <a14:useLocalDpi xmlns:a14="http://schemas.microsoft.com/office/drawing/2010/main" val="0"/>
              </a:ext>
            </a:extLst>
          </a:blip>
          <a:srcRect/>
          <a:stretch/>
        </p:blipFill>
        <p:spPr>
          <a:xfrm>
            <a:off x="5124417" y="1200434"/>
            <a:ext cx="2134174" cy="2081833"/>
          </a:xfrm>
          <a:prstGeom prst="ellipse">
            <a:avLst/>
          </a:prstGeom>
          <a:ln w="38100">
            <a:solidFill>
              <a:schemeClr val="bg1"/>
            </a:solidFill>
          </a:ln>
        </p:spPr>
      </p:pic>
      <p:pic>
        <p:nvPicPr>
          <p:cNvPr id="14" name="Picture 13"/>
          <p:cNvPicPr/>
          <p:nvPr/>
        </p:nvPicPr>
        <p:blipFill rotWithShape="1">
          <a:blip r:embed="rId10" cstate="print">
            <a:extLst>
              <a:ext uri="{28A0092B-C50C-407E-A947-70E740481C1C}">
                <a14:useLocalDpi xmlns:a14="http://schemas.microsoft.com/office/drawing/2010/main" val="0"/>
              </a:ext>
            </a:extLst>
          </a:blip>
          <a:srcRect l="2492" t="-154" r="17065" b="3165"/>
          <a:stretch/>
        </p:blipFill>
        <p:spPr bwMode="auto">
          <a:xfrm>
            <a:off x="228318" y="1625791"/>
            <a:ext cx="2206644" cy="2212964"/>
          </a:xfrm>
          <a:prstGeom prst="ellipse">
            <a:avLst/>
          </a:prstGeom>
          <a:noFill/>
          <a:ln w="38100" cap="flat" cmpd="sng" algn="ctr">
            <a:solidFill>
              <a:sysClr val="window" lastClr="FFFFFF"/>
            </a:solidFill>
            <a:prstDash val="solid"/>
            <a:round/>
            <a:headEnd type="none" w="med" len="med"/>
            <a:tailEnd type="none" w="med" len="med"/>
          </a:ln>
          <a:effectLst>
            <a:outerShdw blurRad="50800" dist="38100" dir="2700000" algn="tl" rotWithShape="0">
              <a:prstClr val="black">
                <a:alpha val="40000"/>
              </a:prstClr>
            </a:outerShdw>
          </a:effectLst>
          <a:extLst>
            <a:ext uri="{53640926-AAD7-44D8-BBD7-CCE9431645EC}">
              <a14:shadowObscured xmlns:a14="http://schemas.microsoft.com/office/drawing/2010/main"/>
            </a:ext>
          </a:extLst>
        </p:spPr>
      </p:pic>
      <p:pic>
        <p:nvPicPr>
          <p:cNvPr id="2050" name="Picture 2"/>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179132" y="-171400"/>
            <a:ext cx="7559675" cy="25669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5686521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16918" y="1988840"/>
            <a:ext cx="5458495" cy="4320480"/>
          </a:xfrm>
          <a:prstGeom prst="rect">
            <a:avLst/>
          </a:prstGeom>
        </p:spPr>
      </p:pic>
      <p:sp>
        <p:nvSpPr>
          <p:cNvPr id="7" name="Rounded Rectangle 6"/>
          <p:cNvSpPr/>
          <p:nvPr/>
        </p:nvSpPr>
        <p:spPr>
          <a:xfrm>
            <a:off x="3707904" y="4797152"/>
            <a:ext cx="108012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Magma</a:t>
            </a:r>
          </a:p>
        </p:txBody>
      </p:sp>
      <p:sp>
        <p:nvSpPr>
          <p:cNvPr id="8" name="Rounded Rectangle 7"/>
          <p:cNvSpPr/>
          <p:nvPr/>
        </p:nvSpPr>
        <p:spPr>
          <a:xfrm>
            <a:off x="3923927" y="5445224"/>
            <a:ext cx="1244853"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Hot spot</a:t>
            </a:r>
          </a:p>
        </p:txBody>
      </p:sp>
      <p:sp>
        <p:nvSpPr>
          <p:cNvPr id="9" name="Rounded Rectangle 8"/>
          <p:cNvSpPr/>
          <p:nvPr/>
        </p:nvSpPr>
        <p:spPr>
          <a:xfrm>
            <a:off x="4109379" y="3212976"/>
            <a:ext cx="2118805"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Active volcano</a:t>
            </a:r>
          </a:p>
        </p:txBody>
      </p:sp>
      <p:sp>
        <p:nvSpPr>
          <p:cNvPr id="10" name="Rounded Rectangle 9"/>
          <p:cNvSpPr/>
          <p:nvPr/>
        </p:nvSpPr>
        <p:spPr>
          <a:xfrm>
            <a:off x="216917" y="2276872"/>
            <a:ext cx="2729247"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Older extinct volcanoes</a:t>
            </a:r>
          </a:p>
        </p:txBody>
      </p:sp>
      <p:sp>
        <p:nvSpPr>
          <p:cNvPr id="11" name="Rounded Rectangle 10"/>
          <p:cNvSpPr/>
          <p:nvPr/>
        </p:nvSpPr>
        <p:spPr>
          <a:xfrm>
            <a:off x="323528" y="4797152"/>
            <a:ext cx="1474762" cy="534665"/>
          </a:xfrm>
          <a:prstGeom prst="roundRect">
            <a:avLst>
              <a:gd name="adj" fmla="val 18081"/>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Plate moving over hotspot</a:t>
            </a:r>
          </a:p>
        </p:txBody>
      </p:sp>
      <p:cxnSp>
        <p:nvCxnSpPr>
          <p:cNvPr id="12" name="Straight Connector 11"/>
          <p:cNvCxnSpPr/>
          <p:nvPr/>
        </p:nvCxnSpPr>
        <p:spPr>
          <a:xfrm flipH="1">
            <a:off x="3419872" y="3391318"/>
            <a:ext cx="732322" cy="13379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5" name="Straight Connector 14"/>
          <p:cNvCxnSpPr/>
          <p:nvPr/>
        </p:nvCxnSpPr>
        <p:spPr>
          <a:xfrm>
            <a:off x="792468" y="2509933"/>
            <a:ext cx="521871" cy="94828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611560" y="2509933"/>
            <a:ext cx="180908" cy="844131"/>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1691680" y="4293096"/>
            <a:ext cx="432048" cy="64514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flipH="1" flipV="1">
            <a:off x="3131840" y="4938240"/>
            <a:ext cx="654193" cy="1745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6" name="Straight Connector 25"/>
          <p:cNvCxnSpPr/>
          <p:nvPr/>
        </p:nvCxnSpPr>
        <p:spPr>
          <a:xfrm flipH="1" flipV="1">
            <a:off x="3131840" y="5331817"/>
            <a:ext cx="836530" cy="271953"/>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8" name="TextBox 27"/>
          <p:cNvSpPr txBox="1"/>
          <p:nvPr/>
        </p:nvSpPr>
        <p:spPr>
          <a:xfrm>
            <a:off x="6138700" y="6116120"/>
            <a:ext cx="2985084" cy="523220"/>
          </a:xfrm>
          <a:prstGeom prst="rect">
            <a:avLst/>
          </a:prstGeom>
          <a:noFill/>
        </p:spPr>
        <p:txBody>
          <a:bodyPr wrap="square" rtlCol="0">
            <a:spAutoFit/>
          </a:bodyPr>
          <a:lstStyle/>
          <a:p>
            <a:pPr algn="ctr"/>
            <a:r>
              <a:rPr lang="en-GB" sz="2800" b="1" dirty="0">
                <a:solidFill>
                  <a:schemeClr val="bg1"/>
                </a:solidFill>
              </a:rPr>
              <a:t>Kilauea, Hawaii</a:t>
            </a:r>
          </a:p>
        </p:txBody>
      </p:sp>
      <p:sp>
        <p:nvSpPr>
          <p:cNvPr id="29" name="Right Arrow 28"/>
          <p:cNvSpPr/>
          <p:nvPr/>
        </p:nvSpPr>
        <p:spPr>
          <a:xfrm flipH="1">
            <a:off x="6948264" y="2509933"/>
            <a:ext cx="1080221" cy="511480"/>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0" name="TextBox 29"/>
          <p:cNvSpPr txBox="1"/>
          <p:nvPr/>
        </p:nvSpPr>
        <p:spPr>
          <a:xfrm>
            <a:off x="5508105" y="1556792"/>
            <a:ext cx="3403166" cy="1077218"/>
          </a:xfrm>
          <a:prstGeom prst="rect">
            <a:avLst/>
          </a:prstGeom>
          <a:noFill/>
        </p:spPr>
        <p:txBody>
          <a:bodyPr wrap="square" rtlCol="0">
            <a:spAutoFit/>
          </a:bodyPr>
          <a:lstStyle/>
          <a:p>
            <a:pPr algn="ctr"/>
            <a:r>
              <a:rPr lang="en-GB" sz="3200" b="1" dirty="0">
                <a:solidFill>
                  <a:srgbClr val="715188"/>
                </a:solidFill>
              </a:rPr>
              <a:t>Plate moving OVER a HOTSPOT</a:t>
            </a:r>
          </a:p>
        </p:txBody>
      </p:sp>
      <p:sp>
        <p:nvSpPr>
          <p:cNvPr id="31" name="Freeform 30"/>
          <p:cNvSpPr/>
          <p:nvPr/>
        </p:nvSpPr>
        <p:spPr>
          <a:xfrm>
            <a:off x="7303911" y="2983687"/>
            <a:ext cx="690038" cy="671227"/>
          </a:xfrm>
          <a:custGeom>
            <a:avLst/>
            <a:gdLst>
              <a:gd name="connsiteX0" fmla="*/ 45690 w 586254"/>
              <a:gd name="connsiteY0" fmla="*/ 556623 h 567919"/>
              <a:gd name="connsiteX1" fmla="*/ 140940 w 586254"/>
              <a:gd name="connsiteY1" fmla="*/ 404223 h 567919"/>
              <a:gd name="connsiteX2" fmla="*/ 112365 w 586254"/>
              <a:gd name="connsiteY2" fmla="*/ 223248 h 567919"/>
              <a:gd name="connsiteX3" fmla="*/ 7590 w 586254"/>
              <a:gd name="connsiteY3" fmla="*/ 118473 h 567919"/>
              <a:gd name="connsiteX4" fmla="*/ 64740 w 586254"/>
              <a:gd name="connsiteY4" fmla="*/ 13698 h 567919"/>
              <a:gd name="connsiteX5" fmla="*/ 512415 w 586254"/>
              <a:gd name="connsiteY5" fmla="*/ 13698 h 567919"/>
              <a:gd name="connsiteX6" fmla="*/ 569565 w 586254"/>
              <a:gd name="connsiteY6" fmla="*/ 127998 h 567919"/>
              <a:gd name="connsiteX7" fmla="*/ 340965 w 586254"/>
              <a:gd name="connsiteY7" fmla="*/ 194673 h 567919"/>
              <a:gd name="connsiteX8" fmla="*/ 340965 w 586254"/>
              <a:gd name="connsiteY8" fmla="*/ 328023 h 567919"/>
              <a:gd name="connsiteX9" fmla="*/ 436215 w 586254"/>
              <a:gd name="connsiteY9" fmla="*/ 480423 h 567919"/>
              <a:gd name="connsiteX10" fmla="*/ 464790 w 586254"/>
              <a:gd name="connsiteY10" fmla="*/ 547098 h 567919"/>
              <a:gd name="connsiteX11" fmla="*/ 45690 w 586254"/>
              <a:gd name="connsiteY11" fmla="*/ 556623 h 567919"/>
              <a:gd name="connsiteX0" fmla="*/ 53385 w 593949"/>
              <a:gd name="connsiteY0" fmla="*/ 556623 h 567919"/>
              <a:gd name="connsiteX1" fmla="*/ 148635 w 593949"/>
              <a:gd name="connsiteY1" fmla="*/ 404223 h 567919"/>
              <a:gd name="connsiteX2" fmla="*/ 224835 w 593949"/>
              <a:gd name="connsiteY2" fmla="*/ 206579 h 567919"/>
              <a:gd name="connsiteX3" fmla="*/ 15285 w 593949"/>
              <a:gd name="connsiteY3" fmla="*/ 118473 h 567919"/>
              <a:gd name="connsiteX4" fmla="*/ 72435 w 593949"/>
              <a:gd name="connsiteY4" fmla="*/ 13698 h 567919"/>
              <a:gd name="connsiteX5" fmla="*/ 520110 w 593949"/>
              <a:gd name="connsiteY5" fmla="*/ 13698 h 567919"/>
              <a:gd name="connsiteX6" fmla="*/ 577260 w 593949"/>
              <a:gd name="connsiteY6" fmla="*/ 127998 h 567919"/>
              <a:gd name="connsiteX7" fmla="*/ 348660 w 593949"/>
              <a:gd name="connsiteY7" fmla="*/ 194673 h 567919"/>
              <a:gd name="connsiteX8" fmla="*/ 348660 w 593949"/>
              <a:gd name="connsiteY8" fmla="*/ 328023 h 567919"/>
              <a:gd name="connsiteX9" fmla="*/ 443910 w 593949"/>
              <a:gd name="connsiteY9" fmla="*/ 480423 h 567919"/>
              <a:gd name="connsiteX10" fmla="*/ 472485 w 593949"/>
              <a:gd name="connsiteY10" fmla="*/ 547098 h 567919"/>
              <a:gd name="connsiteX11" fmla="*/ 53385 w 593949"/>
              <a:gd name="connsiteY11" fmla="*/ 556623 h 567919"/>
              <a:gd name="connsiteX0" fmla="*/ 53385 w 591493"/>
              <a:gd name="connsiteY0" fmla="*/ 556623 h 567919"/>
              <a:gd name="connsiteX1" fmla="*/ 148635 w 591493"/>
              <a:gd name="connsiteY1" fmla="*/ 404223 h 567919"/>
              <a:gd name="connsiteX2" fmla="*/ 224835 w 591493"/>
              <a:gd name="connsiteY2" fmla="*/ 206579 h 567919"/>
              <a:gd name="connsiteX3" fmla="*/ 15285 w 591493"/>
              <a:gd name="connsiteY3" fmla="*/ 118473 h 567919"/>
              <a:gd name="connsiteX4" fmla="*/ 72435 w 591493"/>
              <a:gd name="connsiteY4" fmla="*/ 13698 h 567919"/>
              <a:gd name="connsiteX5" fmla="*/ 520110 w 591493"/>
              <a:gd name="connsiteY5" fmla="*/ 13698 h 567919"/>
              <a:gd name="connsiteX6" fmla="*/ 577260 w 591493"/>
              <a:gd name="connsiteY6" fmla="*/ 127998 h 567919"/>
              <a:gd name="connsiteX7" fmla="*/ 381998 w 591493"/>
              <a:gd name="connsiteY7" fmla="*/ 189910 h 567919"/>
              <a:gd name="connsiteX8" fmla="*/ 348660 w 591493"/>
              <a:gd name="connsiteY8" fmla="*/ 328023 h 567919"/>
              <a:gd name="connsiteX9" fmla="*/ 443910 w 591493"/>
              <a:gd name="connsiteY9" fmla="*/ 480423 h 567919"/>
              <a:gd name="connsiteX10" fmla="*/ 472485 w 591493"/>
              <a:gd name="connsiteY10" fmla="*/ 547098 h 567919"/>
              <a:gd name="connsiteX11" fmla="*/ 53385 w 591493"/>
              <a:gd name="connsiteY11" fmla="*/ 556623 h 567919"/>
              <a:gd name="connsiteX0" fmla="*/ 51984 w 590092"/>
              <a:gd name="connsiteY0" fmla="*/ 556623 h 567919"/>
              <a:gd name="connsiteX1" fmla="*/ 147234 w 590092"/>
              <a:gd name="connsiteY1" fmla="*/ 404223 h 567919"/>
              <a:gd name="connsiteX2" fmla="*/ 204384 w 590092"/>
              <a:gd name="connsiteY2" fmla="*/ 201817 h 567919"/>
              <a:gd name="connsiteX3" fmla="*/ 13884 w 590092"/>
              <a:gd name="connsiteY3" fmla="*/ 118473 h 567919"/>
              <a:gd name="connsiteX4" fmla="*/ 71034 w 590092"/>
              <a:gd name="connsiteY4" fmla="*/ 13698 h 567919"/>
              <a:gd name="connsiteX5" fmla="*/ 518709 w 590092"/>
              <a:gd name="connsiteY5" fmla="*/ 13698 h 567919"/>
              <a:gd name="connsiteX6" fmla="*/ 575859 w 590092"/>
              <a:gd name="connsiteY6" fmla="*/ 127998 h 567919"/>
              <a:gd name="connsiteX7" fmla="*/ 380597 w 590092"/>
              <a:gd name="connsiteY7" fmla="*/ 189910 h 567919"/>
              <a:gd name="connsiteX8" fmla="*/ 347259 w 590092"/>
              <a:gd name="connsiteY8" fmla="*/ 328023 h 567919"/>
              <a:gd name="connsiteX9" fmla="*/ 442509 w 590092"/>
              <a:gd name="connsiteY9" fmla="*/ 480423 h 567919"/>
              <a:gd name="connsiteX10" fmla="*/ 471084 w 590092"/>
              <a:gd name="connsiteY10" fmla="*/ 547098 h 567919"/>
              <a:gd name="connsiteX11" fmla="*/ 51984 w 590092"/>
              <a:gd name="connsiteY11" fmla="*/ 556623 h 567919"/>
              <a:gd name="connsiteX0" fmla="*/ 51984 w 590092"/>
              <a:gd name="connsiteY0" fmla="*/ 556623 h 567919"/>
              <a:gd name="connsiteX1" fmla="*/ 147234 w 590092"/>
              <a:gd name="connsiteY1" fmla="*/ 404223 h 567919"/>
              <a:gd name="connsiteX2" fmla="*/ 204384 w 590092"/>
              <a:gd name="connsiteY2" fmla="*/ 201817 h 567919"/>
              <a:gd name="connsiteX3" fmla="*/ 13884 w 590092"/>
              <a:gd name="connsiteY3" fmla="*/ 118473 h 567919"/>
              <a:gd name="connsiteX4" fmla="*/ 71034 w 590092"/>
              <a:gd name="connsiteY4" fmla="*/ 13698 h 567919"/>
              <a:gd name="connsiteX5" fmla="*/ 518709 w 590092"/>
              <a:gd name="connsiteY5" fmla="*/ 13698 h 567919"/>
              <a:gd name="connsiteX6" fmla="*/ 575859 w 590092"/>
              <a:gd name="connsiteY6" fmla="*/ 127998 h 567919"/>
              <a:gd name="connsiteX7" fmla="*/ 380597 w 590092"/>
              <a:gd name="connsiteY7" fmla="*/ 189910 h 567919"/>
              <a:gd name="connsiteX8" fmla="*/ 368690 w 590092"/>
              <a:gd name="connsiteY8" fmla="*/ 330404 h 567919"/>
              <a:gd name="connsiteX9" fmla="*/ 442509 w 590092"/>
              <a:gd name="connsiteY9" fmla="*/ 480423 h 567919"/>
              <a:gd name="connsiteX10" fmla="*/ 471084 w 590092"/>
              <a:gd name="connsiteY10" fmla="*/ 547098 h 567919"/>
              <a:gd name="connsiteX11" fmla="*/ 51984 w 590092"/>
              <a:gd name="connsiteY11" fmla="*/ 556623 h 567919"/>
              <a:gd name="connsiteX0" fmla="*/ 51984 w 588515"/>
              <a:gd name="connsiteY0" fmla="*/ 556623 h 567919"/>
              <a:gd name="connsiteX1" fmla="*/ 147234 w 588515"/>
              <a:gd name="connsiteY1" fmla="*/ 404223 h 567919"/>
              <a:gd name="connsiteX2" fmla="*/ 204384 w 588515"/>
              <a:gd name="connsiteY2" fmla="*/ 201817 h 567919"/>
              <a:gd name="connsiteX3" fmla="*/ 13884 w 588515"/>
              <a:gd name="connsiteY3" fmla="*/ 118473 h 567919"/>
              <a:gd name="connsiteX4" fmla="*/ 71034 w 588515"/>
              <a:gd name="connsiteY4" fmla="*/ 13698 h 567919"/>
              <a:gd name="connsiteX5" fmla="*/ 518709 w 588515"/>
              <a:gd name="connsiteY5" fmla="*/ 13698 h 567919"/>
              <a:gd name="connsiteX6" fmla="*/ 575859 w 588515"/>
              <a:gd name="connsiteY6" fmla="*/ 127998 h 567919"/>
              <a:gd name="connsiteX7" fmla="*/ 402028 w 588515"/>
              <a:gd name="connsiteY7" fmla="*/ 189910 h 567919"/>
              <a:gd name="connsiteX8" fmla="*/ 368690 w 588515"/>
              <a:gd name="connsiteY8" fmla="*/ 330404 h 567919"/>
              <a:gd name="connsiteX9" fmla="*/ 442509 w 588515"/>
              <a:gd name="connsiteY9" fmla="*/ 480423 h 567919"/>
              <a:gd name="connsiteX10" fmla="*/ 471084 w 588515"/>
              <a:gd name="connsiteY10" fmla="*/ 547098 h 567919"/>
              <a:gd name="connsiteX11" fmla="*/ 51984 w 588515"/>
              <a:gd name="connsiteY11" fmla="*/ 556623 h 567919"/>
              <a:gd name="connsiteX0" fmla="*/ 49707 w 586238"/>
              <a:gd name="connsiteY0" fmla="*/ 556623 h 567919"/>
              <a:gd name="connsiteX1" fmla="*/ 144957 w 586238"/>
              <a:gd name="connsiteY1" fmla="*/ 404223 h 567919"/>
              <a:gd name="connsiteX2" fmla="*/ 171150 w 586238"/>
              <a:gd name="connsiteY2" fmla="*/ 197055 h 567919"/>
              <a:gd name="connsiteX3" fmla="*/ 11607 w 586238"/>
              <a:gd name="connsiteY3" fmla="*/ 118473 h 567919"/>
              <a:gd name="connsiteX4" fmla="*/ 68757 w 586238"/>
              <a:gd name="connsiteY4" fmla="*/ 13698 h 567919"/>
              <a:gd name="connsiteX5" fmla="*/ 516432 w 586238"/>
              <a:gd name="connsiteY5" fmla="*/ 13698 h 567919"/>
              <a:gd name="connsiteX6" fmla="*/ 573582 w 586238"/>
              <a:gd name="connsiteY6" fmla="*/ 127998 h 567919"/>
              <a:gd name="connsiteX7" fmla="*/ 399751 w 586238"/>
              <a:gd name="connsiteY7" fmla="*/ 189910 h 567919"/>
              <a:gd name="connsiteX8" fmla="*/ 366413 w 586238"/>
              <a:gd name="connsiteY8" fmla="*/ 330404 h 567919"/>
              <a:gd name="connsiteX9" fmla="*/ 440232 w 586238"/>
              <a:gd name="connsiteY9" fmla="*/ 480423 h 567919"/>
              <a:gd name="connsiteX10" fmla="*/ 468807 w 586238"/>
              <a:gd name="connsiteY10" fmla="*/ 547098 h 567919"/>
              <a:gd name="connsiteX11" fmla="*/ 49707 w 586238"/>
              <a:gd name="connsiteY11" fmla="*/ 556623 h 567919"/>
              <a:gd name="connsiteX0" fmla="*/ 49707 w 586238"/>
              <a:gd name="connsiteY0" fmla="*/ 556623 h 568977"/>
              <a:gd name="connsiteX1" fmla="*/ 183057 w 586238"/>
              <a:gd name="connsiteY1" fmla="*/ 389935 h 568977"/>
              <a:gd name="connsiteX2" fmla="*/ 171150 w 586238"/>
              <a:gd name="connsiteY2" fmla="*/ 197055 h 568977"/>
              <a:gd name="connsiteX3" fmla="*/ 11607 w 586238"/>
              <a:gd name="connsiteY3" fmla="*/ 118473 h 568977"/>
              <a:gd name="connsiteX4" fmla="*/ 68757 w 586238"/>
              <a:gd name="connsiteY4" fmla="*/ 13698 h 568977"/>
              <a:gd name="connsiteX5" fmla="*/ 516432 w 586238"/>
              <a:gd name="connsiteY5" fmla="*/ 13698 h 568977"/>
              <a:gd name="connsiteX6" fmla="*/ 573582 w 586238"/>
              <a:gd name="connsiteY6" fmla="*/ 127998 h 568977"/>
              <a:gd name="connsiteX7" fmla="*/ 399751 w 586238"/>
              <a:gd name="connsiteY7" fmla="*/ 189910 h 568977"/>
              <a:gd name="connsiteX8" fmla="*/ 366413 w 586238"/>
              <a:gd name="connsiteY8" fmla="*/ 330404 h 568977"/>
              <a:gd name="connsiteX9" fmla="*/ 440232 w 586238"/>
              <a:gd name="connsiteY9" fmla="*/ 480423 h 568977"/>
              <a:gd name="connsiteX10" fmla="*/ 468807 w 586238"/>
              <a:gd name="connsiteY10" fmla="*/ 547098 h 568977"/>
              <a:gd name="connsiteX11" fmla="*/ 49707 w 586238"/>
              <a:gd name="connsiteY11" fmla="*/ 556623 h 568977"/>
              <a:gd name="connsiteX0" fmla="*/ 49707 w 586238"/>
              <a:gd name="connsiteY0" fmla="*/ 556623 h 577436"/>
              <a:gd name="connsiteX1" fmla="*/ 183057 w 586238"/>
              <a:gd name="connsiteY1" fmla="*/ 389935 h 577436"/>
              <a:gd name="connsiteX2" fmla="*/ 171150 w 586238"/>
              <a:gd name="connsiteY2" fmla="*/ 197055 h 577436"/>
              <a:gd name="connsiteX3" fmla="*/ 11607 w 586238"/>
              <a:gd name="connsiteY3" fmla="*/ 118473 h 577436"/>
              <a:gd name="connsiteX4" fmla="*/ 68757 w 586238"/>
              <a:gd name="connsiteY4" fmla="*/ 13698 h 577436"/>
              <a:gd name="connsiteX5" fmla="*/ 516432 w 586238"/>
              <a:gd name="connsiteY5" fmla="*/ 13698 h 577436"/>
              <a:gd name="connsiteX6" fmla="*/ 573582 w 586238"/>
              <a:gd name="connsiteY6" fmla="*/ 127998 h 577436"/>
              <a:gd name="connsiteX7" fmla="*/ 399751 w 586238"/>
              <a:gd name="connsiteY7" fmla="*/ 189910 h 577436"/>
              <a:gd name="connsiteX8" fmla="*/ 366413 w 586238"/>
              <a:gd name="connsiteY8" fmla="*/ 330404 h 577436"/>
              <a:gd name="connsiteX9" fmla="*/ 440232 w 586238"/>
              <a:gd name="connsiteY9" fmla="*/ 480423 h 577436"/>
              <a:gd name="connsiteX10" fmla="*/ 485914 w 586238"/>
              <a:gd name="connsiteY10" fmla="*/ 565547 h 577436"/>
              <a:gd name="connsiteX11" fmla="*/ 49707 w 586238"/>
              <a:gd name="connsiteY11" fmla="*/ 556623 h 577436"/>
              <a:gd name="connsiteX0" fmla="*/ 50684 w 587215"/>
              <a:gd name="connsiteY0" fmla="*/ 556623 h 577436"/>
              <a:gd name="connsiteX1" fmla="*/ 184034 w 587215"/>
              <a:gd name="connsiteY1" fmla="*/ 389935 h 577436"/>
              <a:gd name="connsiteX2" fmla="*/ 185433 w 587215"/>
              <a:gd name="connsiteY2" fmla="*/ 264702 h 577436"/>
              <a:gd name="connsiteX3" fmla="*/ 12584 w 587215"/>
              <a:gd name="connsiteY3" fmla="*/ 118473 h 577436"/>
              <a:gd name="connsiteX4" fmla="*/ 69734 w 587215"/>
              <a:gd name="connsiteY4" fmla="*/ 13698 h 577436"/>
              <a:gd name="connsiteX5" fmla="*/ 517409 w 587215"/>
              <a:gd name="connsiteY5" fmla="*/ 13698 h 577436"/>
              <a:gd name="connsiteX6" fmla="*/ 574559 w 587215"/>
              <a:gd name="connsiteY6" fmla="*/ 127998 h 577436"/>
              <a:gd name="connsiteX7" fmla="*/ 400728 w 587215"/>
              <a:gd name="connsiteY7" fmla="*/ 189910 h 577436"/>
              <a:gd name="connsiteX8" fmla="*/ 367390 w 587215"/>
              <a:gd name="connsiteY8" fmla="*/ 330404 h 577436"/>
              <a:gd name="connsiteX9" fmla="*/ 441209 w 587215"/>
              <a:gd name="connsiteY9" fmla="*/ 480423 h 577436"/>
              <a:gd name="connsiteX10" fmla="*/ 486891 w 587215"/>
              <a:gd name="connsiteY10" fmla="*/ 565547 h 577436"/>
              <a:gd name="connsiteX11" fmla="*/ 50684 w 587215"/>
              <a:gd name="connsiteY11" fmla="*/ 556623 h 577436"/>
              <a:gd name="connsiteX0" fmla="*/ 50684 w 587495"/>
              <a:gd name="connsiteY0" fmla="*/ 556623 h 577436"/>
              <a:gd name="connsiteX1" fmla="*/ 184034 w 587495"/>
              <a:gd name="connsiteY1" fmla="*/ 389935 h 577436"/>
              <a:gd name="connsiteX2" fmla="*/ 185433 w 587495"/>
              <a:gd name="connsiteY2" fmla="*/ 264702 h 577436"/>
              <a:gd name="connsiteX3" fmla="*/ 12584 w 587495"/>
              <a:gd name="connsiteY3" fmla="*/ 118473 h 577436"/>
              <a:gd name="connsiteX4" fmla="*/ 69734 w 587495"/>
              <a:gd name="connsiteY4" fmla="*/ 13698 h 577436"/>
              <a:gd name="connsiteX5" fmla="*/ 517409 w 587495"/>
              <a:gd name="connsiteY5" fmla="*/ 13698 h 577436"/>
              <a:gd name="connsiteX6" fmla="*/ 574559 w 587495"/>
              <a:gd name="connsiteY6" fmla="*/ 127998 h 577436"/>
              <a:gd name="connsiteX7" fmla="*/ 396927 w 587495"/>
              <a:gd name="connsiteY7" fmla="*/ 232958 h 577436"/>
              <a:gd name="connsiteX8" fmla="*/ 367390 w 587495"/>
              <a:gd name="connsiteY8" fmla="*/ 330404 h 577436"/>
              <a:gd name="connsiteX9" fmla="*/ 441209 w 587495"/>
              <a:gd name="connsiteY9" fmla="*/ 480423 h 577436"/>
              <a:gd name="connsiteX10" fmla="*/ 486891 w 587495"/>
              <a:gd name="connsiteY10" fmla="*/ 565547 h 577436"/>
              <a:gd name="connsiteX11" fmla="*/ 50684 w 587495"/>
              <a:gd name="connsiteY11" fmla="*/ 556623 h 577436"/>
              <a:gd name="connsiteX0" fmla="*/ 50684 w 587495"/>
              <a:gd name="connsiteY0" fmla="*/ 556623 h 577436"/>
              <a:gd name="connsiteX1" fmla="*/ 184034 w 587495"/>
              <a:gd name="connsiteY1" fmla="*/ 389935 h 577436"/>
              <a:gd name="connsiteX2" fmla="*/ 185433 w 587495"/>
              <a:gd name="connsiteY2" fmla="*/ 264702 h 577436"/>
              <a:gd name="connsiteX3" fmla="*/ 12584 w 587495"/>
              <a:gd name="connsiteY3" fmla="*/ 118473 h 577436"/>
              <a:gd name="connsiteX4" fmla="*/ 69734 w 587495"/>
              <a:gd name="connsiteY4" fmla="*/ 13698 h 577436"/>
              <a:gd name="connsiteX5" fmla="*/ 517409 w 587495"/>
              <a:gd name="connsiteY5" fmla="*/ 13698 h 577436"/>
              <a:gd name="connsiteX6" fmla="*/ 574559 w 587495"/>
              <a:gd name="connsiteY6" fmla="*/ 127998 h 577436"/>
              <a:gd name="connsiteX7" fmla="*/ 396927 w 587495"/>
              <a:gd name="connsiteY7" fmla="*/ 249357 h 577436"/>
              <a:gd name="connsiteX8" fmla="*/ 367390 w 587495"/>
              <a:gd name="connsiteY8" fmla="*/ 330404 h 577436"/>
              <a:gd name="connsiteX9" fmla="*/ 441209 w 587495"/>
              <a:gd name="connsiteY9" fmla="*/ 480423 h 577436"/>
              <a:gd name="connsiteX10" fmla="*/ 486891 w 587495"/>
              <a:gd name="connsiteY10" fmla="*/ 565547 h 577436"/>
              <a:gd name="connsiteX11" fmla="*/ 50684 w 587495"/>
              <a:gd name="connsiteY11" fmla="*/ 556623 h 577436"/>
              <a:gd name="connsiteX0" fmla="*/ 50684 w 572302"/>
              <a:gd name="connsiteY0" fmla="*/ 557821 h 578634"/>
              <a:gd name="connsiteX1" fmla="*/ 184034 w 572302"/>
              <a:gd name="connsiteY1" fmla="*/ 391133 h 578634"/>
              <a:gd name="connsiteX2" fmla="*/ 185433 w 572302"/>
              <a:gd name="connsiteY2" fmla="*/ 265900 h 578634"/>
              <a:gd name="connsiteX3" fmla="*/ 12584 w 572302"/>
              <a:gd name="connsiteY3" fmla="*/ 119671 h 578634"/>
              <a:gd name="connsiteX4" fmla="*/ 69734 w 572302"/>
              <a:gd name="connsiteY4" fmla="*/ 14896 h 578634"/>
              <a:gd name="connsiteX5" fmla="*/ 517409 w 572302"/>
              <a:gd name="connsiteY5" fmla="*/ 14896 h 578634"/>
              <a:gd name="connsiteX6" fmla="*/ 551749 w 572302"/>
              <a:gd name="connsiteY6" fmla="*/ 147645 h 578634"/>
              <a:gd name="connsiteX7" fmla="*/ 396927 w 572302"/>
              <a:gd name="connsiteY7" fmla="*/ 250555 h 578634"/>
              <a:gd name="connsiteX8" fmla="*/ 367390 w 572302"/>
              <a:gd name="connsiteY8" fmla="*/ 331602 h 578634"/>
              <a:gd name="connsiteX9" fmla="*/ 441209 w 572302"/>
              <a:gd name="connsiteY9" fmla="*/ 481621 h 578634"/>
              <a:gd name="connsiteX10" fmla="*/ 486891 w 572302"/>
              <a:gd name="connsiteY10" fmla="*/ 566745 h 578634"/>
              <a:gd name="connsiteX11" fmla="*/ 50684 w 572302"/>
              <a:gd name="connsiteY11" fmla="*/ 557821 h 578634"/>
              <a:gd name="connsiteX0" fmla="*/ 49592 w 559662"/>
              <a:gd name="connsiteY0" fmla="*/ 555484 h 576297"/>
              <a:gd name="connsiteX1" fmla="*/ 182942 w 559662"/>
              <a:gd name="connsiteY1" fmla="*/ 388796 h 576297"/>
              <a:gd name="connsiteX2" fmla="*/ 184341 w 559662"/>
              <a:gd name="connsiteY2" fmla="*/ 263563 h 576297"/>
              <a:gd name="connsiteX3" fmla="*/ 11492 w 559662"/>
              <a:gd name="connsiteY3" fmla="*/ 117334 h 576297"/>
              <a:gd name="connsiteX4" fmla="*/ 68642 w 559662"/>
              <a:gd name="connsiteY4" fmla="*/ 12559 h 576297"/>
              <a:gd name="connsiteX5" fmla="*/ 489706 w 559662"/>
              <a:gd name="connsiteY5" fmla="*/ 16659 h 576297"/>
              <a:gd name="connsiteX6" fmla="*/ 550657 w 559662"/>
              <a:gd name="connsiteY6" fmla="*/ 145308 h 576297"/>
              <a:gd name="connsiteX7" fmla="*/ 395835 w 559662"/>
              <a:gd name="connsiteY7" fmla="*/ 248218 h 576297"/>
              <a:gd name="connsiteX8" fmla="*/ 366298 w 559662"/>
              <a:gd name="connsiteY8" fmla="*/ 329265 h 576297"/>
              <a:gd name="connsiteX9" fmla="*/ 440117 w 559662"/>
              <a:gd name="connsiteY9" fmla="*/ 479284 h 576297"/>
              <a:gd name="connsiteX10" fmla="*/ 485799 w 559662"/>
              <a:gd name="connsiteY10" fmla="*/ 564408 h 576297"/>
              <a:gd name="connsiteX11" fmla="*/ 49592 w 559662"/>
              <a:gd name="connsiteY11" fmla="*/ 555484 h 576297"/>
              <a:gd name="connsiteX0" fmla="*/ 41848 w 550814"/>
              <a:gd name="connsiteY0" fmla="*/ 555484 h 576297"/>
              <a:gd name="connsiteX1" fmla="*/ 175198 w 550814"/>
              <a:gd name="connsiteY1" fmla="*/ 388796 h 576297"/>
              <a:gd name="connsiteX2" fmla="*/ 176597 w 550814"/>
              <a:gd name="connsiteY2" fmla="*/ 263563 h 576297"/>
              <a:gd name="connsiteX3" fmla="*/ 3748 w 550814"/>
              <a:gd name="connsiteY3" fmla="*/ 117334 h 576297"/>
              <a:gd name="connsiteX4" fmla="*/ 93211 w 550814"/>
              <a:gd name="connsiteY4" fmla="*/ 12559 h 576297"/>
              <a:gd name="connsiteX5" fmla="*/ 481962 w 550814"/>
              <a:gd name="connsiteY5" fmla="*/ 16659 h 576297"/>
              <a:gd name="connsiteX6" fmla="*/ 542913 w 550814"/>
              <a:gd name="connsiteY6" fmla="*/ 145308 h 576297"/>
              <a:gd name="connsiteX7" fmla="*/ 388091 w 550814"/>
              <a:gd name="connsiteY7" fmla="*/ 248218 h 576297"/>
              <a:gd name="connsiteX8" fmla="*/ 358554 w 550814"/>
              <a:gd name="connsiteY8" fmla="*/ 329265 h 576297"/>
              <a:gd name="connsiteX9" fmla="*/ 432373 w 550814"/>
              <a:gd name="connsiteY9" fmla="*/ 479284 h 576297"/>
              <a:gd name="connsiteX10" fmla="*/ 478055 w 550814"/>
              <a:gd name="connsiteY10" fmla="*/ 564408 h 576297"/>
              <a:gd name="connsiteX11" fmla="*/ 41848 w 550814"/>
              <a:gd name="connsiteY11" fmla="*/ 555484 h 576297"/>
              <a:gd name="connsiteX0" fmla="*/ 41848 w 550813"/>
              <a:gd name="connsiteY0" fmla="*/ 555484 h 577825"/>
              <a:gd name="connsiteX1" fmla="*/ 175198 w 550813"/>
              <a:gd name="connsiteY1" fmla="*/ 388796 h 577825"/>
              <a:gd name="connsiteX2" fmla="*/ 176597 w 550813"/>
              <a:gd name="connsiteY2" fmla="*/ 263563 h 577825"/>
              <a:gd name="connsiteX3" fmla="*/ 3748 w 550813"/>
              <a:gd name="connsiteY3" fmla="*/ 117334 h 577825"/>
              <a:gd name="connsiteX4" fmla="*/ 93211 w 550813"/>
              <a:gd name="connsiteY4" fmla="*/ 12559 h 577825"/>
              <a:gd name="connsiteX5" fmla="*/ 481962 w 550813"/>
              <a:gd name="connsiteY5" fmla="*/ 16659 h 577825"/>
              <a:gd name="connsiteX6" fmla="*/ 542913 w 550813"/>
              <a:gd name="connsiteY6" fmla="*/ 145308 h 577825"/>
              <a:gd name="connsiteX7" fmla="*/ 388091 w 550813"/>
              <a:gd name="connsiteY7" fmla="*/ 248218 h 577825"/>
              <a:gd name="connsiteX8" fmla="*/ 358554 w 550813"/>
              <a:gd name="connsiteY8" fmla="*/ 329265 h 577825"/>
              <a:gd name="connsiteX9" fmla="*/ 413366 w 550813"/>
              <a:gd name="connsiteY9" fmla="*/ 446485 h 577825"/>
              <a:gd name="connsiteX10" fmla="*/ 478055 w 550813"/>
              <a:gd name="connsiteY10" fmla="*/ 564408 h 577825"/>
              <a:gd name="connsiteX11" fmla="*/ 41848 w 550813"/>
              <a:gd name="connsiteY11" fmla="*/ 555484 h 5778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0813" h="577825">
                <a:moveTo>
                  <a:pt x="41848" y="555484"/>
                </a:moveTo>
                <a:cubicBezTo>
                  <a:pt x="-8628" y="526215"/>
                  <a:pt x="152740" y="437449"/>
                  <a:pt x="175198" y="388796"/>
                </a:cubicBezTo>
                <a:cubicBezTo>
                  <a:pt x="197656" y="340143"/>
                  <a:pt x="205172" y="308807"/>
                  <a:pt x="176597" y="263563"/>
                </a:cubicBezTo>
                <a:cubicBezTo>
                  <a:pt x="148022" y="218319"/>
                  <a:pt x="17646" y="159168"/>
                  <a:pt x="3748" y="117334"/>
                </a:cubicBezTo>
                <a:cubicBezTo>
                  <a:pt x="-10150" y="75500"/>
                  <a:pt x="13509" y="29338"/>
                  <a:pt x="93211" y="12559"/>
                </a:cubicBezTo>
                <a:cubicBezTo>
                  <a:pt x="172913" y="-4220"/>
                  <a:pt x="407012" y="-5466"/>
                  <a:pt x="481962" y="16659"/>
                </a:cubicBezTo>
                <a:cubicBezTo>
                  <a:pt x="556912" y="38784"/>
                  <a:pt x="558558" y="106715"/>
                  <a:pt x="542913" y="145308"/>
                </a:cubicBezTo>
                <a:cubicBezTo>
                  <a:pt x="527268" y="183901"/>
                  <a:pt x="418817" y="217559"/>
                  <a:pt x="388091" y="248218"/>
                </a:cubicBezTo>
                <a:cubicBezTo>
                  <a:pt x="357365" y="278877"/>
                  <a:pt x="354342" y="296221"/>
                  <a:pt x="358554" y="329265"/>
                </a:cubicBezTo>
                <a:cubicBezTo>
                  <a:pt x="362766" y="362309"/>
                  <a:pt x="392729" y="409972"/>
                  <a:pt x="413366" y="446485"/>
                </a:cubicBezTo>
                <a:cubicBezTo>
                  <a:pt x="434004" y="482997"/>
                  <a:pt x="539975" y="546242"/>
                  <a:pt x="478055" y="564408"/>
                </a:cubicBezTo>
                <a:cubicBezTo>
                  <a:pt x="416135" y="582575"/>
                  <a:pt x="92324" y="584753"/>
                  <a:pt x="41848" y="555484"/>
                </a:cubicBezTo>
                <a:close/>
              </a:path>
            </a:pathLst>
          </a:custGeom>
          <a:gradFill flip="none" rotWithShape="1">
            <a:gsLst>
              <a:gs pos="0">
                <a:srgbClr val="D35241"/>
              </a:gs>
              <a:gs pos="100000">
                <a:srgbClr val="EF9A3F"/>
              </a:gs>
            </a:gsLst>
            <a:lin ang="162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29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99" y="21034"/>
            <a:ext cx="7456487"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2" descr="Related imag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508105" y="3978890"/>
            <a:ext cx="3277921" cy="270585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5650677" y="6077800"/>
            <a:ext cx="3042844" cy="584775"/>
          </a:xfrm>
          <a:prstGeom prst="rect">
            <a:avLst/>
          </a:prstGeom>
          <a:noFill/>
        </p:spPr>
        <p:txBody>
          <a:bodyPr wrap="square" rtlCol="0">
            <a:spAutoFit/>
          </a:bodyPr>
          <a:lstStyle/>
          <a:p>
            <a:pPr algn="ctr"/>
            <a:r>
              <a:rPr lang="en-GB" sz="3200" b="1" dirty="0">
                <a:solidFill>
                  <a:schemeClr val="bg1"/>
                </a:solidFill>
              </a:rPr>
              <a:t>Kilauea, Hawaii</a:t>
            </a:r>
          </a:p>
        </p:txBody>
      </p:sp>
    </p:spTree>
    <p:extLst>
      <p:ext uri="{BB962C8B-B14F-4D97-AF65-F5344CB8AC3E}">
        <p14:creationId xmlns:p14="http://schemas.microsoft.com/office/powerpoint/2010/main" val="118213554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Related image"/>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058"/>
          <a:stretch/>
        </p:blipFill>
        <p:spPr bwMode="auto">
          <a:xfrm>
            <a:off x="-108520" y="1686240"/>
            <a:ext cx="9252520" cy="5073557"/>
          </a:xfrm>
          <a:prstGeom prst="rect">
            <a:avLst/>
          </a:prstGeom>
          <a:noFill/>
          <a:extLst>
            <a:ext uri="{909E8E84-426E-40DD-AFC4-6F175D3DCCD1}">
              <a14:hiddenFill xmlns:a14="http://schemas.microsoft.com/office/drawing/2010/main">
                <a:solidFill>
                  <a:srgbClr val="FFFFFF"/>
                </a:solidFill>
              </a14:hiddenFill>
            </a:ext>
          </a:extLst>
        </p:spPr>
      </p:pic>
      <p:sp>
        <p:nvSpPr>
          <p:cNvPr id="5" name="Rounded Rectangle 4"/>
          <p:cNvSpPr/>
          <p:nvPr/>
        </p:nvSpPr>
        <p:spPr>
          <a:xfrm>
            <a:off x="7065489" y="5373311"/>
            <a:ext cx="1104838" cy="362297"/>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15188"/>
                </a:solidFill>
              </a:rPr>
              <a:t>Hawaii</a:t>
            </a:r>
          </a:p>
        </p:txBody>
      </p:sp>
      <p:sp>
        <p:nvSpPr>
          <p:cNvPr id="6" name="Rounded Rectangle 5"/>
          <p:cNvSpPr/>
          <p:nvPr/>
        </p:nvSpPr>
        <p:spPr>
          <a:xfrm rot="1179963">
            <a:off x="3883867" y="5649240"/>
            <a:ext cx="1740668" cy="581919"/>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15188"/>
                </a:solidFill>
              </a:rPr>
              <a:t>Hawaiian Island chain</a:t>
            </a:r>
          </a:p>
        </p:txBody>
      </p:sp>
      <p:sp>
        <p:nvSpPr>
          <p:cNvPr id="7" name="Rounded Rectangle 6"/>
          <p:cNvSpPr/>
          <p:nvPr/>
        </p:nvSpPr>
        <p:spPr>
          <a:xfrm>
            <a:off x="849279" y="3472051"/>
            <a:ext cx="2172453" cy="581919"/>
          </a:xfrm>
          <a:prstGeom prst="roundRect">
            <a:avLst>
              <a:gd name="adj" fmla="val 5000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15188"/>
                </a:solidFill>
              </a:rPr>
              <a:t>Emperor Seamount chain</a:t>
            </a:r>
          </a:p>
        </p:txBody>
      </p:sp>
      <p:cxnSp>
        <p:nvCxnSpPr>
          <p:cNvPr id="9" name="Straight Connector 8"/>
          <p:cNvCxnSpPr/>
          <p:nvPr/>
        </p:nvCxnSpPr>
        <p:spPr>
          <a:xfrm flipH="1">
            <a:off x="6710727" y="5511958"/>
            <a:ext cx="432048" cy="304626"/>
          </a:xfrm>
          <a:prstGeom prst="line">
            <a:avLst/>
          </a:prstGeom>
          <a:ln w="57150">
            <a:solidFill>
              <a:schemeClr val="bg1"/>
            </a:solidFill>
            <a:tailEnd type="oval" w="sm" len="sm"/>
          </a:ln>
        </p:spPr>
        <p:style>
          <a:lnRef idx="1">
            <a:schemeClr val="accent1"/>
          </a:lnRef>
          <a:fillRef idx="0">
            <a:schemeClr val="accent1"/>
          </a:fillRef>
          <a:effectRef idx="0">
            <a:schemeClr val="accent1"/>
          </a:effectRef>
          <a:fontRef idx="minor">
            <a:schemeClr val="tx1"/>
          </a:fontRef>
        </p:style>
      </p:cxnSp>
      <p:sp>
        <p:nvSpPr>
          <p:cNvPr id="10" name="Freeform 9"/>
          <p:cNvSpPr/>
          <p:nvPr/>
        </p:nvSpPr>
        <p:spPr>
          <a:xfrm>
            <a:off x="3671136" y="4839925"/>
            <a:ext cx="2886075" cy="1228725"/>
          </a:xfrm>
          <a:custGeom>
            <a:avLst/>
            <a:gdLst>
              <a:gd name="connsiteX0" fmla="*/ 85725 w 2886075"/>
              <a:gd name="connsiteY0" fmla="*/ 0 h 1228725"/>
              <a:gd name="connsiteX1" fmla="*/ 0 w 2886075"/>
              <a:gd name="connsiteY1" fmla="*/ 157162 h 1228725"/>
              <a:gd name="connsiteX2" fmla="*/ 2824163 w 2886075"/>
              <a:gd name="connsiteY2" fmla="*/ 1228725 h 1228725"/>
              <a:gd name="connsiteX3" fmla="*/ 2886075 w 2886075"/>
              <a:gd name="connsiteY3" fmla="*/ 1123950 h 1228725"/>
            </a:gdLst>
            <a:ahLst/>
            <a:cxnLst>
              <a:cxn ang="0">
                <a:pos x="connsiteX0" y="connsiteY0"/>
              </a:cxn>
              <a:cxn ang="0">
                <a:pos x="connsiteX1" y="connsiteY1"/>
              </a:cxn>
              <a:cxn ang="0">
                <a:pos x="connsiteX2" y="connsiteY2"/>
              </a:cxn>
              <a:cxn ang="0">
                <a:pos x="connsiteX3" y="connsiteY3"/>
              </a:cxn>
            </a:cxnLst>
            <a:rect l="l" t="t" r="r" b="b"/>
            <a:pathLst>
              <a:path w="2886075" h="1228725">
                <a:moveTo>
                  <a:pt x="85725" y="0"/>
                </a:moveTo>
                <a:lnTo>
                  <a:pt x="0" y="157162"/>
                </a:lnTo>
                <a:lnTo>
                  <a:pt x="2824163" y="1228725"/>
                </a:lnTo>
                <a:lnTo>
                  <a:pt x="2886075" y="1123950"/>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Freeform 10"/>
          <p:cNvSpPr/>
          <p:nvPr/>
        </p:nvSpPr>
        <p:spPr>
          <a:xfrm>
            <a:off x="3009149" y="3034937"/>
            <a:ext cx="676275" cy="1847850"/>
          </a:xfrm>
          <a:custGeom>
            <a:avLst/>
            <a:gdLst>
              <a:gd name="connsiteX0" fmla="*/ 200025 w 676275"/>
              <a:gd name="connsiteY0" fmla="*/ 0 h 1847850"/>
              <a:gd name="connsiteX1" fmla="*/ 0 w 676275"/>
              <a:gd name="connsiteY1" fmla="*/ 47625 h 1847850"/>
              <a:gd name="connsiteX2" fmla="*/ 514350 w 676275"/>
              <a:gd name="connsiteY2" fmla="*/ 1847850 h 1847850"/>
              <a:gd name="connsiteX3" fmla="*/ 676275 w 676275"/>
              <a:gd name="connsiteY3" fmla="*/ 1790700 h 1847850"/>
            </a:gdLst>
            <a:ahLst/>
            <a:cxnLst>
              <a:cxn ang="0">
                <a:pos x="connsiteX0" y="connsiteY0"/>
              </a:cxn>
              <a:cxn ang="0">
                <a:pos x="connsiteX1" y="connsiteY1"/>
              </a:cxn>
              <a:cxn ang="0">
                <a:pos x="connsiteX2" y="connsiteY2"/>
              </a:cxn>
              <a:cxn ang="0">
                <a:pos x="connsiteX3" y="connsiteY3"/>
              </a:cxn>
            </a:cxnLst>
            <a:rect l="l" t="t" r="r" b="b"/>
            <a:pathLst>
              <a:path w="676275" h="1847850">
                <a:moveTo>
                  <a:pt x="200025" y="0"/>
                </a:moveTo>
                <a:lnTo>
                  <a:pt x="0" y="47625"/>
                </a:lnTo>
                <a:lnTo>
                  <a:pt x="514350" y="1847850"/>
                </a:lnTo>
                <a:lnTo>
                  <a:pt x="676275" y="1790700"/>
                </a:lnTo>
              </a:path>
            </a:pathLst>
          </a:custGeom>
          <a:noFill/>
          <a:ln w="5715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6799" y="21034"/>
            <a:ext cx="7456487" cy="2255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13" name="Straight Connector 12"/>
          <p:cNvCxnSpPr/>
          <p:nvPr/>
        </p:nvCxnSpPr>
        <p:spPr>
          <a:xfrm flipV="1">
            <a:off x="3105783" y="4839925"/>
            <a:ext cx="781652" cy="340834"/>
          </a:xfrm>
          <a:prstGeom prst="line">
            <a:avLst/>
          </a:prstGeom>
          <a:ln w="5715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19" name="Rounded Rectangle 18"/>
          <p:cNvSpPr/>
          <p:nvPr/>
        </p:nvSpPr>
        <p:spPr>
          <a:xfrm>
            <a:off x="2390540" y="4978253"/>
            <a:ext cx="956746" cy="3884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15188"/>
                </a:solidFill>
              </a:rPr>
              <a:t>43Ma</a:t>
            </a:r>
          </a:p>
        </p:txBody>
      </p:sp>
      <p:sp>
        <p:nvSpPr>
          <p:cNvPr id="27" name="Freeform 26"/>
          <p:cNvSpPr/>
          <p:nvPr/>
        </p:nvSpPr>
        <p:spPr>
          <a:xfrm rot="10800000">
            <a:off x="3884464" y="4604365"/>
            <a:ext cx="2886075" cy="1228725"/>
          </a:xfrm>
          <a:custGeom>
            <a:avLst/>
            <a:gdLst>
              <a:gd name="connsiteX0" fmla="*/ 85725 w 2886075"/>
              <a:gd name="connsiteY0" fmla="*/ 0 h 1228725"/>
              <a:gd name="connsiteX1" fmla="*/ 0 w 2886075"/>
              <a:gd name="connsiteY1" fmla="*/ 157162 h 1228725"/>
              <a:gd name="connsiteX2" fmla="*/ 2824163 w 2886075"/>
              <a:gd name="connsiteY2" fmla="*/ 1228725 h 1228725"/>
              <a:gd name="connsiteX3" fmla="*/ 2886075 w 2886075"/>
              <a:gd name="connsiteY3" fmla="*/ 1123950 h 1228725"/>
            </a:gdLst>
            <a:ahLst/>
            <a:cxnLst>
              <a:cxn ang="0">
                <a:pos x="connsiteX0" y="connsiteY0"/>
              </a:cxn>
              <a:cxn ang="0">
                <a:pos x="connsiteX1" y="connsiteY1"/>
              </a:cxn>
              <a:cxn ang="0">
                <a:pos x="connsiteX2" y="connsiteY2"/>
              </a:cxn>
              <a:cxn ang="0">
                <a:pos x="connsiteX3" y="connsiteY3"/>
              </a:cxn>
            </a:cxnLst>
            <a:rect l="l" t="t" r="r" b="b"/>
            <a:pathLst>
              <a:path w="2886075" h="1228725">
                <a:moveTo>
                  <a:pt x="85725" y="0"/>
                </a:moveTo>
                <a:lnTo>
                  <a:pt x="0" y="157162"/>
                </a:lnTo>
                <a:lnTo>
                  <a:pt x="2824163" y="1228725"/>
                </a:lnTo>
                <a:lnTo>
                  <a:pt x="2886075" y="1123950"/>
                </a:lnTo>
              </a:path>
            </a:pathLst>
          </a:custGeom>
          <a:noFill/>
          <a:ln w="57150">
            <a:solidFill>
              <a:srgbClr val="D3524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Rounded Rectangle 27"/>
          <p:cNvSpPr/>
          <p:nvPr/>
        </p:nvSpPr>
        <p:spPr>
          <a:xfrm rot="1116693">
            <a:off x="4891011" y="4599514"/>
            <a:ext cx="1185984" cy="388464"/>
          </a:xfrm>
          <a:prstGeom prst="roundRect">
            <a:avLst>
              <a:gd name="adj" fmla="val 50000"/>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chemeClr val="bg1"/>
                </a:solidFill>
              </a:rPr>
              <a:t>3570km</a:t>
            </a:r>
          </a:p>
        </p:txBody>
      </p:sp>
      <p:cxnSp>
        <p:nvCxnSpPr>
          <p:cNvPr id="29" name="Straight Connector 28"/>
          <p:cNvCxnSpPr/>
          <p:nvPr/>
        </p:nvCxnSpPr>
        <p:spPr>
          <a:xfrm flipH="1">
            <a:off x="3448554" y="2941958"/>
            <a:ext cx="946032" cy="185958"/>
          </a:xfrm>
          <a:prstGeom prst="line">
            <a:avLst/>
          </a:prstGeom>
          <a:ln w="57150">
            <a:solidFill>
              <a:schemeClr val="bg1"/>
            </a:solidFill>
            <a:headEnd type="none" w="med" len="med"/>
            <a:tailEnd type="triangle" w="lg" len="lg"/>
          </a:ln>
        </p:spPr>
        <p:style>
          <a:lnRef idx="1">
            <a:schemeClr val="accent1"/>
          </a:lnRef>
          <a:fillRef idx="0">
            <a:schemeClr val="accent1"/>
          </a:fillRef>
          <a:effectRef idx="0">
            <a:schemeClr val="accent1"/>
          </a:effectRef>
          <a:fontRef idx="minor">
            <a:schemeClr val="tx1"/>
          </a:fontRef>
        </p:style>
      </p:cxnSp>
      <p:sp>
        <p:nvSpPr>
          <p:cNvPr id="30" name="Rounded Rectangle 29"/>
          <p:cNvSpPr/>
          <p:nvPr/>
        </p:nvSpPr>
        <p:spPr>
          <a:xfrm>
            <a:off x="3916213" y="2832431"/>
            <a:ext cx="956746" cy="388464"/>
          </a:xfrm>
          <a:prstGeom prst="roundRect">
            <a:avLst>
              <a:gd name="adj" fmla="val 50000"/>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b="1" dirty="0">
                <a:solidFill>
                  <a:srgbClr val="715188"/>
                </a:solidFill>
              </a:rPr>
              <a:t>78Ma</a:t>
            </a:r>
          </a:p>
        </p:txBody>
      </p:sp>
    </p:spTree>
    <p:extLst>
      <p:ext uri="{BB962C8B-B14F-4D97-AF65-F5344CB8AC3E}">
        <p14:creationId xmlns:p14="http://schemas.microsoft.com/office/powerpoint/2010/main" val="248500658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6" descr="Pyroclastic flows, Soufriere Hills Volcano, Montserrat, West Indies. "/>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5994241" y="3934080"/>
            <a:ext cx="3051040" cy="210224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4" name="Picture 2">
            <a:hlinkClick r:id="rId4"/>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354556" y="4427553"/>
            <a:ext cx="2813659" cy="1953775"/>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 name="Picture 4" descr="Image result for youtube logo png">
            <a:hlinkClick r:id="rId4"/>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358714" y="5095656"/>
            <a:ext cx="896024" cy="581800"/>
          </a:xfrm>
          <a:prstGeom prst="rect">
            <a:avLst/>
          </a:prstGeom>
          <a:noFill/>
          <a:extLst>
            <a:ext uri="{909E8E84-426E-40DD-AFC4-6F175D3DCCD1}">
              <a14:hiddenFill xmlns:a14="http://schemas.microsoft.com/office/drawing/2010/main">
                <a:solidFill>
                  <a:srgbClr val="FFFFFF"/>
                </a:solidFill>
              </a14:hiddenFill>
            </a:ext>
          </a:extLst>
        </p:spPr>
      </p:pic>
      <p:grpSp>
        <p:nvGrpSpPr>
          <p:cNvPr id="7" name="Group 6"/>
          <p:cNvGrpSpPr/>
          <p:nvPr/>
        </p:nvGrpSpPr>
        <p:grpSpPr>
          <a:xfrm>
            <a:off x="323528" y="2111726"/>
            <a:ext cx="2844687" cy="2016224"/>
            <a:chOff x="2773332" y="4782477"/>
            <a:chExt cx="2016224" cy="1494719"/>
          </a:xfrm>
        </p:grpSpPr>
        <p:pic>
          <p:nvPicPr>
            <p:cNvPr id="8" name="Picture 2">
              <a:hlinkClick r:id="rId7"/>
            </p:cNvPr>
            <p:cNvPicPr>
              <a:picLocks noChangeAspect="1" noChangeArrowheads="1"/>
            </p:cNvPicPr>
            <p:nvPr/>
          </p:nvPicPr>
          <p:blipFill rotWithShape="1">
            <a:blip r:embed="rId8" cstate="print">
              <a:extLst>
                <a:ext uri="{28A0092B-C50C-407E-A947-70E740481C1C}">
                  <a14:useLocalDpi xmlns:a14="http://schemas.microsoft.com/office/drawing/2010/main" val="0"/>
                </a:ext>
              </a:extLst>
            </a:blip>
            <a:srcRect/>
            <a:stretch/>
          </p:blipFill>
          <p:spPr bwMode="auto">
            <a:xfrm>
              <a:off x="2773332" y="4782477"/>
              <a:ext cx="2016224" cy="1494719"/>
            </a:xfrm>
            <a:prstGeom prst="round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 name="Picture 4" descr="Image result for youtube logo png">
              <a:hlinkClick r:id="rId7"/>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491880" y="5329450"/>
              <a:ext cx="665392" cy="432048"/>
            </a:xfrm>
            <a:prstGeom prst="rect">
              <a:avLst/>
            </a:prstGeom>
            <a:noFill/>
            <a:extLst>
              <a:ext uri="{909E8E84-426E-40DD-AFC4-6F175D3DCCD1}">
                <a14:hiddenFill xmlns:a14="http://schemas.microsoft.com/office/drawing/2010/main">
                  <a:solidFill>
                    <a:srgbClr val="FFFFFF"/>
                  </a:solidFill>
                </a14:hiddenFill>
              </a:ext>
            </a:extLst>
          </p:spPr>
        </p:pic>
      </p:grpSp>
      <p:pic>
        <p:nvPicPr>
          <p:cNvPr id="6150" name="Picture 6" descr="A thick plume of dark ash arises from the volcano's cone."/>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a:stretch/>
        </p:blipFill>
        <p:spPr bwMode="auto">
          <a:xfrm>
            <a:off x="3625068" y="4289444"/>
            <a:ext cx="2706562" cy="204149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6152" name="Picture 8" descr="Kīlauea's current eruption is a natural laboratory for volcanologists"/>
          <p:cNvPicPr>
            <a:picLocks noChangeAspect="1" noChangeArrowheads="1"/>
          </p:cNvPicPr>
          <p:nvPr/>
        </p:nvPicPr>
        <p:blipFill rotWithShape="1">
          <a:blip r:embed="rId10" cstate="print">
            <a:extLst>
              <a:ext uri="{28A0092B-C50C-407E-A947-70E740481C1C}">
                <a14:useLocalDpi xmlns:a14="http://schemas.microsoft.com/office/drawing/2010/main" val="0"/>
              </a:ext>
            </a:extLst>
          </a:blip>
          <a:srcRect/>
          <a:stretch/>
        </p:blipFill>
        <p:spPr bwMode="auto">
          <a:xfrm>
            <a:off x="3447501" y="1745494"/>
            <a:ext cx="2802527" cy="217792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4" name="TextBox 13"/>
          <p:cNvSpPr txBox="1"/>
          <p:nvPr/>
        </p:nvSpPr>
        <p:spPr>
          <a:xfrm>
            <a:off x="3365844" y="3446828"/>
            <a:ext cx="3061697" cy="461665"/>
          </a:xfrm>
          <a:prstGeom prst="rect">
            <a:avLst/>
          </a:prstGeom>
          <a:noFill/>
        </p:spPr>
        <p:txBody>
          <a:bodyPr wrap="square" rtlCol="0">
            <a:spAutoFit/>
          </a:bodyPr>
          <a:lstStyle/>
          <a:p>
            <a:pPr algn="ctr"/>
            <a:r>
              <a:rPr lang="en-GB" sz="2400" b="1" dirty="0">
                <a:solidFill>
                  <a:schemeClr val="bg1"/>
                </a:solidFill>
              </a:rPr>
              <a:t>Lava fountain, Hawaii</a:t>
            </a:r>
          </a:p>
        </p:txBody>
      </p:sp>
      <p:sp>
        <p:nvSpPr>
          <p:cNvPr id="15" name="TextBox 14"/>
          <p:cNvSpPr txBox="1"/>
          <p:nvPr/>
        </p:nvSpPr>
        <p:spPr>
          <a:xfrm>
            <a:off x="3625068" y="5930830"/>
            <a:ext cx="2802473" cy="369332"/>
          </a:xfrm>
          <a:prstGeom prst="rect">
            <a:avLst/>
          </a:prstGeom>
          <a:noFill/>
        </p:spPr>
        <p:txBody>
          <a:bodyPr wrap="square" rtlCol="0">
            <a:spAutoFit/>
          </a:bodyPr>
          <a:lstStyle/>
          <a:p>
            <a:pPr algn="ctr"/>
            <a:r>
              <a:rPr lang="en-GB" b="1" dirty="0">
                <a:solidFill>
                  <a:schemeClr val="bg1"/>
                </a:solidFill>
              </a:rPr>
              <a:t>Ash cloud, Aleutian Islands</a:t>
            </a:r>
          </a:p>
        </p:txBody>
      </p:sp>
      <p:sp>
        <p:nvSpPr>
          <p:cNvPr id="16" name="TextBox 15"/>
          <p:cNvSpPr txBox="1"/>
          <p:nvPr/>
        </p:nvSpPr>
        <p:spPr>
          <a:xfrm>
            <a:off x="6486540" y="2858228"/>
            <a:ext cx="2359179" cy="523220"/>
          </a:xfrm>
          <a:prstGeom prst="rect">
            <a:avLst/>
          </a:prstGeom>
          <a:noFill/>
        </p:spPr>
        <p:txBody>
          <a:bodyPr wrap="square" rtlCol="0">
            <a:spAutoFit/>
          </a:bodyPr>
          <a:lstStyle/>
          <a:p>
            <a:pPr algn="ctr"/>
            <a:r>
              <a:rPr lang="en-GB" sz="2800" b="1" dirty="0">
                <a:solidFill>
                  <a:schemeClr val="bg1"/>
                </a:solidFill>
              </a:rPr>
              <a:t>Volcanic bomb</a:t>
            </a:r>
          </a:p>
        </p:txBody>
      </p:sp>
      <p:sp>
        <p:nvSpPr>
          <p:cNvPr id="6" name="TextBox 5"/>
          <p:cNvSpPr txBox="1"/>
          <p:nvPr/>
        </p:nvSpPr>
        <p:spPr>
          <a:xfrm>
            <a:off x="842008" y="3410860"/>
            <a:ext cx="1929435" cy="707886"/>
          </a:xfrm>
          <a:prstGeom prst="rect">
            <a:avLst/>
          </a:prstGeom>
          <a:noFill/>
        </p:spPr>
        <p:txBody>
          <a:bodyPr wrap="square" rtlCol="0">
            <a:spAutoFit/>
          </a:bodyPr>
          <a:lstStyle/>
          <a:p>
            <a:r>
              <a:rPr lang="en-GB" sz="4000" b="1" dirty="0">
                <a:solidFill>
                  <a:schemeClr val="bg1"/>
                </a:solidFill>
              </a:rPr>
              <a:t>Effusive</a:t>
            </a:r>
          </a:p>
        </p:txBody>
      </p:sp>
      <p:sp>
        <p:nvSpPr>
          <p:cNvPr id="19" name="TextBox 18"/>
          <p:cNvSpPr txBox="1"/>
          <p:nvPr/>
        </p:nvSpPr>
        <p:spPr>
          <a:xfrm>
            <a:off x="683569" y="5734997"/>
            <a:ext cx="2158344" cy="707886"/>
          </a:xfrm>
          <a:prstGeom prst="rect">
            <a:avLst/>
          </a:prstGeom>
          <a:noFill/>
        </p:spPr>
        <p:txBody>
          <a:bodyPr wrap="square" rtlCol="0">
            <a:spAutoFit/>
          </a:bodyPr>
          <a:lstStyle/>
          <a:p>
            <a:r>
              <a:rPr lang="en-GB" sz="4000" b="1" dirty="0">
                <a:solidFill>
                  <a:schemeClr val="bg1"/>
                </a:solidFill>
              </a:rPr>
              <a:t>Explosive</a:t>
            </a:r>
          </a:p>
        </p:txBody>
      </p:sp>
      <p:pic>
        <p:nvPicPr>
          <p:cNvPr id="6148" name="Picture 4" descr="Bottle, Drink, Soda, Coke, Coca Cola"/>
          <p:cNvPicPr>
            <a:picLocks noChangeAspect="1" noChangeArrowheads="1"/>
          </p:cNvPicPr>
          <p:nvPr/>
        </p:nvPicPr>
        <p:blipFill>
          <a:blip r:embed="rId11"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2649467" y="3739089"/>
            <a:ext cx="1370838" cy="2741675"/>
          </a:xfrm>
          <a:prstGeom prst="rect">
            <a:avLst/>
          </a:prstGeom>
          <a:noFill/>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6312848" y="5442610"/>
            <a:ext cx="2706562" cy="892552"/>
          </a:xfrm>
          <a:prstGeom prst="rect">
            <a:avLst/>
          </a:prstGeom>
          <a:noFill/>
        </p:spPr>
        <p:txBody>
          <a:bodyPr wrap="square" rtlCol="0">
            <a:spAutoFit/>
          </a:bodyPr>
          <a:lstStyle/>
          <a:p>
            <a:pPr algn="ctr"/>
            <a:r>
              <a:rPr lang="en-GB" sz="2000" b="1" dirty="0">
                <a:solidFill>
                  <a:schemeClr val="bg1"/>
                </a:solidFill>
              </a:rPr>
              <a:t>Pyroclastic flow, Monserrat</a:t>
            </a:r>
          </a:p>
          <a:p>
            <a:pPr algn="ctr"/>
            <a:r>
              <a:rPr lang="en-GB" sz="1200" dirty="0">
                <a:solidFill>
                  <a:schemeClr val="bg1"/>
                </a:solidFill>
              </a:rPr>
              <a:t>(British Geological Survey)</a:t>
            </a:r>
          </a:p>
        </p:txBody>
      </p:sp>
      <p:pic>
        <p:nvPicPr>
          <p:cNvPr id="21" name="Picture 2">
            <a:hlinkClick r:id="rId12"/>
          </p:cNvPr>
          <p:cNvPicPr>
            <a:picLocks noChangeAspect="1" noChangeArrowheads="1"/>
          </p:cNvPicPr>
          <p:nvPr/>
        </p:nvPicPr>
        <p:blipFill rotWithShape="1">
          <a:blip r:embed="rId13" cstate="print">
            <a:extLst>
              <a:ext uri="{28A0092B-C50C-407E-A947-70E740481C1C}">
                <a14:useLocalDpi xmlns:a14="http://schemas.microsoft.com/office/drawing/2010/main" val="0"/>
              </a:ext>
            </a:extLst>
          </a:blip>
          <a:srcRect/>
          <a:stretch/>
        </p:blipFill>
        <p:spPr bwMode="auto">
          <a:xfrm>
            <a:off x="6395171" y="1872044"/>
            <a:ext cx="2583130" cy="1774340"/>
          </a:xfrm>
          <a:prstGeom prst="roundRect">
            <a:avLst>
              <a:gd name="adj" fmla="val 16692"/>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2" name="Picture 21" descr="Image result for youtube logo png">
            <a:hlinkClick r:id="rId12"/>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7202017" y="2458758"/>
            <a:ext cx="969438" cy="629469"/>
          </a:xfrm>
          <a:prstGeom prst="rect">
            <a:avLst/>
          </a:prstGeom>
          <a:noFill/>
          <a:extLst>
            <a:ext uri="{909E8E84-426E-40DD-AFC4-6F175D3DCCD1}">
              <a14:hiddenFill xmlns:a14="http://schemas.microsoft.com/office/drawing/2010/main">
                <a:solidFill>
                  <a:srgbClr val="FFFFFF"/>
                </a:solidFill>
              </a14:hiddenFill>
            </a:ext>
          </a:extLst>
        </p:spPr>
      </p:pic>
      <p:sp>
        <p:nvSpPr>
          <p:cNvPr id="24" name="TextBox 23"/>
          <p:cNvSpPr txBox="1"/>
          <p:nvPr/>
        </p:nvSpPr>
        <p:spPr>
          <a:xfrm>
            <a:off x="6155887" y="1844463"/>
            <a:ext cx="3061697" cy="400110"/>
          </a:xfrm>
          <a:prstGeom prst="rect">
            <a:avLst/>
          </a:prstGeom>
          <a:noFill/>
        </p:spPr>
        <p:txBody>
          <a:bodyPr wrap="square" rtlCol="0">
            <a:spAutoFit/>
          </a:bodyPr>
          <a:lstStyle/>
          <a:p>
            <a:pPr algn="ctr"/>
            <a:r>
              <a:rPr lang="en-GB" sz="2000" b="1" dirty="0">
                <a:solidFill>
                  <a:schemeClr val="bg1"/>
                </a:solidFill>
              </a:rPr>
              <a:t>Lava lake, </a:t>
            </a:r>
            <a:r>
              <a:rPr lang="en-GB" sz="2000" b="1" dirty="0" err="1">
                <a:solidFill>
                  <a:schemeClr val="bg1"/>
                </a:solidFill>
              </a:rPr>
              <a:t>Nyiragongo</a:t>
            </a:r>
            <a:endParaRPr lang="en-GB" sz="2000" b="1" dirty="0">
              <a:solidFill>
                <a:schemeClr val="bg1"/>
              </a:solidFill>
            </a:endParaRPr>
          </a:p>
        </p:txBody>
      </p:sp>
      <p:pic>
        <p:nvPicPr>
          <p:cNvPr id="5122" name="Picture 2"/>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08420" y="-99392"/>
            <a:ext cx="7310437"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4393007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76056" y="1922171"/>
            <a:ext cx="3356303" cy="2048430"/>
          </a:xfrm>
          <a:prstGeom prst="rect">
            <a:avLst/>
          </a:prstGeom>
        </p:spPr>
      </p:pic>
      <p:pic>
        <p:nvPicPr>
          <p:cNvPr id="6" name="Picture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87913" y="4869160"/>
            <a:ext cx="3181146" cy="1762968"/>
          </a:xfrm>
          <a:prstGeom prst="rect">
            <a:avLst/>
          </a:prstGeom>
        </p:spPr>
      </p:pic>
      <p:pic>
        <p:nvPicPr>
          <p:cNvPr id="7" name="Picture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995936" y="4180021"/>
            <a:ext cx="1549000" cy="2452107"/>
          </a:xfrm>
          <a:prstGeom prst="rect">
            <a:avLst/>
          </a:prstGeom>
        </p:spPr>
      </p:pic>
      <p:pic>
        <p:nvPicPr>
          <p:cNvPr id="8" name="Picture 7"/>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715922" y="3924619"/>
            <a:ext cx="3020608" cy="2750080"/>
          </a:xfrm>
          <a:prstGeom prst="rect">
            <a:avLst/>
          </a:prstGeom>
        </p:spPr>
      </p:pic>
      <p:pic>
        <p:nvPicPr>
          <p:cNvPr id="9" name="Picture 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06791" y="2049528"/>
            <a:ext cx="3387506" cy="1952974"/>
          </a:xfrm>
          <a:prstGeom prst="rect">
            <a:avLst/>
          </a:prstGeom>
        </p:spPr>
      </p:pic>
      <p:sp>
        <p:nvSpPr>
          <p:cNvPr id="11" name="Right Arrow 10"/>
          <p:cNvSpPr/>
          <p:nvPr/>
        </p:nvSpPr>
        <p:spPr>
          <a:xfrm rot="10800000" flipH="1">
            <a:off x="3851920" y="2690645"/>
            <a:ext cx="1080221" cy="511481"/>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Right Arrow 11"/>
          <p:cNvSpPr/>
          <p:nvPr/>
        </p:nvSpPr>
        <p:spPr>
          <a:xfrm rot="10800000" flipH="1">
            <a:off x="2915715" y="4869160"/>
            <a:ext cx="1080221" cy="511480"/>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Right Arrow 12"/>
          <p:cNvSpPr/>
          <p:nvPr/>
        </p:nvSpPr>
        <p:spPr>
          <a:xfrm rot="10800000" flipH="1">
            <a:off x="5342035" y="4894594"/>
            <a:ext cx="1080221" cy="511480"/>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0" name="TextBox 9"/>
          <p:cNvSpPr txBox="1"/>
          <p:nvPr/>
        </p:nvSpPr>
        <p:spPr>
          <a:xfrm>
            <a:off x="206791" y="2204864"/>
            <a:ext cx="548785" cy="584775"/>
          </a:xfrm>
          <a:prstGeom prst="rect">
            <a:avLst/>
          </a:prstGeom>
          <a:noFill/>
        </p:spPr>
        <p:txBody>
          <a:bodyPr wrap="square" rtlCol="0">
            <a:spAutoFit/>
          </a:bodyPr>
          <a:lstStyle/>
          <a:p>
            <a:r>
              <a:rPr lang="en-GB" sz="3200" b="1" dirty="0">
                <a:solidFill>
                  <a:srgbClr val="715188"/>
                </a:solidFill>
              </a:rPr>
              <a:t>1</a:t>
            </a:r>
          </a:p>
        </p:txBody>
      </p:sp>
      <p:sp>
        <p:nvSpPr>
          <p:cNvPr id="15" name="TextBox 14"/>
          <p:cNvSpPr txBox="1"/>
          <p:nvPr/>
        </p:nvSpPr>
        <p:spPr>
          <a:xfrm>
            <a:off x="5313489" y="2138862"/>
            <a:ext cx="548785" cy="584775"/>
          </a:xfrm>
          <a:prstGeom prst="rect">
            <a:avLst/>
          </a:prstGeom>
          <a:noFill/>
        </p:spPr>
        <p:txBody>
          <a:bodyPr wrap="square" rtlCol="0">
            <a:spAutoFit/>
          </a:bodyPr>
          <a:lstStyle/>
          <a:p>
            <a:r>
              <a:rPr lang="en-GB" sz="3200" b="1" dirty="0">
                <a:solidFill>
                  <a:srgbClr val="715188"/>
                </a:solidFill>
              </a:rPr>
              <a:t>2</a:t>
            </a:r>
          </a:p>
        </p:txBody>
      </p:sp>
      <p:sp>
        <p:nvSpPr>
          <p:cNvPr id="16" name="TextBox 15"/>
          <p:cNvSpPr txBox="1"/>
          <p:nvPr/>
        </p:nvSpPr>
        <p:spPr>
          <a:xfrm>
            <a:off x="377007" y="4714884"/>
            <a:ext cx="548785" cy="584775"/>
          </a:xfrm>
          <a:prstGeom prst="rect">
            <a:avLst/>
          </a:prstGeom>
          <a:noFill/>
        </p:spPr>
        <p:txBody>
          <a:bodyPr wrap="square" rtlCol="0">
            <a:spAutoFit/>
          </a:bodyPr>
          <a:lstStyle/>
          <a:p>
            <a:r>
              <a:rPr lang="en-GB" sz="3200" b="1" dirty="0">
                <a:solidFill>
                  <a:srgbClr val="715188"/>
                </a:solidFill>
              </a:rPr>
              <a:t>3</a:t>
            </a:r>
          </a:p>
        </p:txBody>
      </p:sp>
      <p:sp>
        <p:nvSpPr>
          <p:cNvPr id="17" name="TextBox 16"/>
          <p:cNvSpPr txBox="1"/>
          <p:nvPr/>
        </p:nvSpPr>
        <p:spPr>
          <a:xfrm>
            <a:off x="6205422" y="4309819"/>
            <a:ext cx="548785" cy="584775"/>
          </a:xfrm>
          <a:prstGeom prst="rect">
            <a:avLst/>
          </a:prstGeom>
          <a:noFill/>
        </p:spPr>
        <p:txBody>
          <a:bodyPr wrap="square" rtlCol="0">
            <a:spAutoFit/>
          </a:bodyPr>
          <a:lstStyle/>
          <a:p>
            <a:r>
              <a:rPr lang="en-GB" sz="3200" b="1" dirty="0">
                <a:solidFill>
                  <a:srgbClr val="715188"/>
                </a:solidFill>
              </a:rPr>
              <a:t>5</a:t>
            </a:r>
          </a:p>
        </p:txBody>
      </p:sp>
      <p:sp>
        <p:nvSpPr>
          <p:cNvPr id="18" name="TextBox 17"/>
          <p:cNvSpPr txBox="1"/>
          <p:nvPr/>
        </p:nvSpPr>
        <p:spPr>
          <a:xfrm>
            <a:off x="3843245" y="4180021"/>
            <a:ext cx="548785" cy="584775"/>
          </a:xfrm>
          <a:prstGeom prst="rect">
            <a:avLst/>
          </a:prstGeom>
          <a:noFill/>
        </p:spPr>
        <p:txBody>
          <a:bodyPr wrap="square" rtlCol="0">
            <a:spAutoFit/>
          </a:bodyPr>
          <a:lstStyle/>
          <a:p>
            <a:r>
              <a:rPr lang="en-GB" sz="3200" b="1" dirty="0">
                <a:solidFill>
                  <a:srgbClr val="715188"/>
                </a:solidFill>
              </a:rPr>
              <a:t>4</a:t>
            </a:r>
          </a:p>
        </p:txBody>
      </p:sp>
      <p:pic>
        <p:nvPicPr>
          <p:cNvPr id="10242"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38275" y="0"/>
            <a:ext cx="7188200" cy="2047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605255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p:nvPr/>
        </p:nvPicPr>
        <p:blipFill rotWithShape="1">
          <a:blip r:embed="rId3" cstate="print">
            <a:extLst>
              <a:ext uri="{28A0092B-C50C-407E-A947-70E740481C1C}">
                <a14:useLocalDpi xmlns:a14="http://schemas.microsoft.com/office/drawing/2010/main" val="0"/>
              </a:ext>
            </a:extLst>
          </a:blip>
          <a:srcRect/>
          <a:stretch/>
        </p:blipFill>
        <p:spPr bwMode="auto">
          <a:xfrm>
            <a:off x="683568" y="2537434"/>
            <a:ext cx="4087226" cy="1343888"/>
          </a:xfrm>
          <a:prstGeom prst="rect">
            <a:avLst/>
          </a:prstGeom>
          <a:ln>
            <a:noFill/>
          </a:ln>
          <a:extLst>
            <a:ext uri="{53640926-AAD7-44D8-BBD7-CCE9431645EC}">
              <a14:shadowObscured xmlns:a14="http://schemas.microsoft.com/office/drawing/2010/main"/>
            </a:ext>
          </a:extLst>
        </p:spPr>
      </p:pic>
      <p:pic>
        <p:nvPicPr>
          <p:cNvPr id="10" name="Picture 9"/>
          <p:cNvPicPr>
            <a:picLocks noChangeAspect="1"/>
          </p:cNvPicPr>
          <p:nvPr/>
        </p:nvPicPr>
        <p:blipFill rotWithShape="1">
          <a:blip r:embed="rId4" cstate="print">
            <a:extLst>
              <a:ext uri="{28A0092B-C50C-407E-A947-70E740481C1C}">
                <a14:useLocalDpi xmlns:a14="http://schemas.microsoft.com/office/drawing/2010/main" val="0"/>
              </a:ext>
            </a:extLst>
          </a:blip>
          <a:srcRect/>
          <a:stretch/>
        </p:blipFill>
        <p:spPr>
          <a:xfrm>
            <a:off x="6237016" y="4272092"/>
            <a:ext cx="2461520" cy="2401151"/>
          </a:xfrm>
          <a:prstGeom prst="rect">
            <a:avLst/>
          </a:prstGeom>
          <a:ln w="38100">
            <a:solidFill>
              <a:schemeClr val="bg1"/>
            </a:solidFill>
          </a:ln>
          <a:effectLst>
            <a:outerShdw blurRad="50800" dist="38100" dir="2700000" algn="tl" rotWithShape="0">
              <a:prstClr val="black">
                <a:alpha val="40000"/>
              </a:prstClr>
            </a:outerShdw>
          </a:effectLst>
        </p:spPr>
      </p:pic>
      <p:sp>
        <p:nvSpPr>
          <p:cNvPr id="11" name="TextBox 10"/>
          <p:cNvSpPr txBox="1"/>
          <p:nvPr/>
        </p:nvSpPr>
        <p:spPr>
          <a:xfrm>
            <a:off x="6237016" y="6224400"/>
            <a:ext cx="2450547" cy="369332"/>
          </a:xfrm>
          <a:prstGeom prst="rect">
            <a:avLst/>
          </a:prstGeom>
          <a:noFill/>
        </p:spPr>
        <p:txBody>
          <a:bodyPr wrap="square" rtlCol="0">
            <a:spAutoFit/>
          </a:bodyPr>
          <a:lstStyle/>
          <a:p>
            <a:r>
              <a:rPr lang="en-GB" b="1" dirty="0">
                <a:solidFill>
                  <a:schemeClr val="bg1"/>
                </a:solidFill>
              </a:rPr>
              <a:t>Olympus Mons on Mars</a:t>
            </a:r>
            <a:endParaRPr lang="en-GB" sz="1050" b="1" dirty="0">
              <a:solidFill>
                <a:schemeClr val="bg1"/>
              </a:solidFill>
            </a:endParaRPr>
          </a:p>
        </p:txBody>
      </p:sp>
      <p:sp>
        <p:nvSpPr>
          <p:cNvPr id="14" name="Rounded Rectangle 13"/>
          <p:cNvSpPr/>
          <p:nvPr/>
        </p:nvSpPr>
        <p:spPr>
          <a:xfrm>
            <a:off x="3320508" y="1780722"/>
            <a:ext cx="1755548" cy="568158"/>
          </a:xfrm>
          <a:prstGeom prst="roundRect">
            <a:avLst>
              <a:gd name="adj" fmla="val 15438"/>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Shallow slopes made from lava</a:t>
            </a:r>
          </a:p>
        </p:txBody>
      </p:sp>
      <p:cxnSp>
        <p:nvCxnSpPr>
          <p:cNvPr id="15" name="Straight Connector 14"/>
          <p:cNvCxnSpPr/>
          <p:nvPr/>
        </p:nvCxnSpPr>
        <p:spPr>
          <a:xfrm flipH="1">
            <a:off x="3104484" y="1921810"/>
            <a:ext cx="366161" cy="61562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7" name="Rounded Rectangle 16"/>
          <p:cNvSpPr/>
          <p:nvPr/>
        </p:nvSpPr>
        <p:spPr>
          <a:xfrm>
            <a:off x="611560" y="1921811"/>
            <a:ext cx="1477781" cy="615624"/>
          </a:xfrm>
          <a:prstGeom prst="roundRect">
            <a:avLst>
              <a:gd name="adj" fmla="val 18267"/>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Runny basalt magma</a:t>
            </a:r>
          </a:p>
        </p:txBody>
      </p:sp>
      <p:cxnSp>
        <p:nvCxnSpPr>
          <p:cNvPr id="18" name="Straight Connector 17"/>
          <p:cNvCxnSpPr/>
          <p:nvPr/>
        </p:nvCxnSpPr>
        <p:spPr>
          <a:xfrm>
            <a:off x="1841818" y="2439944"/>
            <a:ext cx="840744" cy="98905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pic>
        <p:nvPicPr>
          <p:cNvPr id="2052" name="Picture 4" descr="https://upload.wikimedia.org/wikipedia/commons/thumb/9/9a/Puu_Oo_-_Crater_Lava_pond_1990.jpg/1280px-Puu_Oo_-_Crater_Lava_pond_1990.jpg"/>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5828069" y="1803785"/>
            <a:ext cx="3106268" cy="2277591"/>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3" name="TextBox 12"/>
          <p:cNvSpPr txBox="1"/>
          <p:nvPr/>
        </p:nvSpPr>
        <p:spPr>
          <a:xfrm>
            <a:off x="6465151" y="3681267"/>
            <a:ext cx="2592288" cy="707886"/>
          </a:xfrm>
          <a:prstGeom prst="rect">
            <a:avLst/>
          </a:prstGeom>
          <a:noFill/>
        </p:spPr>
        <p:txBody>
          <a:bodyPr wrap="square" rtlCol="0">
            <a:spAutoFit/>
          </a:bodyPr>
          <a:lstStyle/>
          <a:p>
            <a:r>
              <a:rPr lang="en-GB" sz="2000" b="1" dirty="0">
                <a:solidFill>
                  <a:schemeClr val="bg1"/>
                </a:solidFill>
              </a:rPr>
              <a:t>Kilauea lava lake, Hawaii</a:t>
            </a:r>
            <a:endParaRPr lang="en-GB" sz="1100" b="1" dirty="0">
              <a:solidFill>
                <a:schemeClr val="bg1"/>
              </a:solidFill>
            </a:endParaRPr>
          </a:p>
        </p:txBody>
      </p:sp>
      <p:pic>
        <p:nvPicPr>
          <p:cNvPr id="2" name="Picture 2" descr="Wolf Volcano, Galapagos Islands"/>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169179" y="4241260"/>
            <a:ext cx="3034669" cy="231804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9" name="TextBox 18"/>
          <p:cNvSpPr txBox="1"/>
          <p:nvPr/>
        </p:nvSpPr>
        <p:spPr>
          <a:xfrm>
            <a:off x="169179" y="4275671"/>
            <a:ext cx="3564271" cy="707886"/>
          </a:xfrm>
          <a:prstGeom prst="rect">
            <a:avLst/>
          </a:prstGeom>
          <a:noFill/>
        </p:spPr>
        <p:txBody>
          <a:bodyPr wrap="square" rtlCol="0">
            <a:spAutoFit/>
          </a:bodyPr>
          <a:lstStyle/>
          <a:p>
            <a:r>
              <a:rPr lang="en-GB" sz="2000" b="1" dirty="0">
                <a:solidFill>
                  <a:schemeClr val="bg1"/>
                </a:solidFill>
              </a:rPr>
              <a:t>Wolf Volcano, Galapagos Islands</a:t>
            </a:r>
            <a:endParaRPr lang="en-GB" sz="1100" b="1" dirty="0">
              <a:solidFill>
                <a:schemeClr val="bg1"/>
              </a:solidFill>
            </a:endParaRPr>
          </a:p>
        </p:txBody>
      </p:sp>
      <p:pic>
        <p:nvPicPr>
          <p:cNvPr id="3" name="Picture 4" descr="File:Erta Ale.jp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3203848" y="4040572"/>
            <a:ext cx="3033168" cy="228374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0" name="TextBox 19"/>
          <p:cNvSpPr txBox="1"/>
          <p:nvPr/>
        </p:nvSpPr>
        <p:spPr>
          <a:xfrm>
            <a:off x="3203848" y="5733256"/>
            <a:ext cx="3033168" cy="754053"/>
          </a:xfrm>
          <a:prstGeom prst="rect">
            <a:avLst/>
          </a:prstGeom>
          <a:noFill/>
        </p:spPr>
        <p:txBody>
          <a:bodyPr wrap="square" rtlCol="0">
            <a:spAutoFit/>
          </a:bodyPr>
          <a:lstStyle/>
          <a:p>
            <a:r>
              <a:rPr lang="en-GB" sz="2000" b="1" dirty="0" err="1">
                <a:solidFill>
                  <a:schemeClr val="bg1"/>
                </a:solidFill>
              </a:rPr>
              <a:t>Erta</a:t>
            </a:r>
            <a:r>
              <a:rPr lang="en-GB" sz="2000" b="1" dirty="0">
                <a:solidFill>
                  <a:schemeClr val="bg1"/>
                </a:solidFill>
              </a:rPr>
              <a:t> Ale Volcano, Ethiopia</a:t>
            </a:r>
          </a:p>
          <a:p>
            <a:r>
              <a:rPr lang="en-GB" sz="1200" dirty="0">
                <a:solidFill>
                  <a:schemeClr val="bg1"/>
                </a:solidFill>
              </a:rPr>
              <a:t>Photo: </a:t>
            </a:r>
            <a:r>
              <a:rPr lang="en-GB" sz="1200" dirty="0" err="1">
                <a:solidFill>
                  <a:schemeClr val="bg1"/>
                </a:solidFill>
              </a:rPr>
              <a:t>filippo_jean</a:t>
            </a:r>
            <a:r>
              <a:rPr lang="en-GB" sz="1200" dirty="0">
                <a:solidFill>
                  <a:schemeClr val="bg1"/>
                </a:solidFill>
              </a:rPr>
              <a:t>/CC-By-2.0</a:t>
            </a:r>
          </a:p>
          <a:p>
            <a:endParaRPr lang="en-GB" sz="1100" b="1" dirty="0">
              <a:solidFill>
                <a:schemeClr val="bg1"/>
              </a:solidFill>
            </a:endParaRPr>
          </a:p>
        </p:txBody>
      </p:sp>
      <p:pic>
        <p:nvPicPr>
          <p:cNvPr id="13314"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80528" y="-76200"/>
            <a:ext cx="7437437" cy="2359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0191796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2428" y="1628800"/>
            <a:ext cx="3770784" cy="2318443"/>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9" name="Picture 8"/>
          <p:cNvPicPr/>
          <p:nvPr/>
        </p:nvPicPr>
        <p:blipFill rotWithShape="1">
          <a:blip r:embed="rId4" cstate="print">
            <a:extLst>
              <a:ext uri="{28A0092B-C50C-407E-A947-70E740481C1C}">
                <a14:useLocalDpi xmlns:a14="http://schemas.microsoft.com/office/drawing/2010/main" val="0"/>
              </a:ext>
            </a:extLst>
          </a:blip>
          <a:srcRect/>
          <a:stretch/>
        </p:blipFill>
        <p:spPr bwMode="auto">
          <a:xfrm>
            <a:off x="473237" y="2141311"/>
            <a:ext cx="3354858" cy="1955080"/>
          </a:xfrm>
          <a:prstGeom prst="rect">
            <a:avLst/>
          </a:prstGeom>
          <a:noFill/>
          <a:ln>
            <a:noFill/>
          </a:ln>
          <a:effectLst/>
          <a:extLst>
            <a:ext uri="{53640926-AAD7-44D8-BBD7-CCE9431645EC}">
              <a14:shadowObscured xmlns:a14="http://schemas.microsoft.com/office/drawing/2010/main"/>
            </a:ext>
          </a:extLst>
        </p:spPr>
      </p:pic>
      <p:pic>
        <p:nvPicPr>
          <p:cNvPr id="4" name="Picture 4" descr="July 22, 1980 eruption of Mount St. Helens sent pumice and ash 6 to 11 mi (10-18 km) into the air, and was visible in Seattle, Washington (100 mi/160 km north).&#10; (Click image to view full size.)"/>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a:stretch/>
        </p:blipFill>
        <p:spPr bwMode="auto">
          <a:xfrm>
            <a:off x="6372200" y="3693765"/>
            <a:ext cx="2592314" cy="299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5123" name="Picture 3"/>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a:stretch/>
        </p:blipFill>
        <p:spPr bwMode="auto">
          <a:xfrm>
            <a:off x="3406438" y="4250946"/>
            <a:ext cx="3195219" cy="2299001"/>
          </a:xfrm>
          <a:prstGeom prst="rect">
            <a:avLst/>
          </a:prstGeom>
          <a:noFill/>
          <a:ln w="381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8" name="Rounded Rectangle 7"/>
          <p:cNvSpPr/>
          <p:nvPr/>
        </p:nvSpPr>
        <p:spPr>
          <a:xfrm>
            <a:off x="3320508" y="1780722"/>
            <a:ext cx="1683540" cy="856190"/>
          </a:xfrm>
          <a:prstGeom prst="roundRect">
            <a:avLst>
              <a:gd name="adj" fmla="val 15438"/>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Steep slopes made from lava and ash</a:t>
            </a:r>
          </a:p>
        </p:txBody>
      </p:sp>
      <p:cxnSp>
        <p:nvCxnSpPr>
          <p:cNvPr id="10" name="Straight Connector 9"/>
          <p:cNvCxnSpPr/>
          <p:nvPr/>
        </p:nvCxnSpPr>
        <p:spPr>
          <a:xfrm flipH="1">
            <a:off x="2987824" y="1921810"/>
            <a:ext cx="482822" cy="71510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1" name="Rounded Rectangle 10"/>
          <p:cNvSpPr/>
          <p:nvPr/>
        </p:nvSpPr>
        <p:spPr>
          <a:xfrm>
            <a:off x="251520" y="1875382"/>
            <a:ext cx="1591063" cy="396124"/>
          </a:xfrm>
          <a:prstGeom prst="roundRect">
            <a:avLst>
              <a:gd name="adj" fmla="val 18267"/>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Sticky magma</a:t>
            </a:r>
          </a:p>
        </p:txBody>
      </p:sp>
      <p:cxnSp>
        <p:nvCxnSpPr>
          <p:cNvPr id="12" name="Straight Connector 11"/>
          <p:cNvCxnSpPr/>
          <p:nvPr/>
        </p:nvCxnSpPr>
        <p:spPr>
          <a:xfrm>
            <a:off x="1475656" y="2229622"/>
            <a:ext cx="675010" cy="62331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6228183" y="5877199"/>
            <a:ext cx="3158017" cy="830997"/>
          </a:xfrm>
          <a:prstGeom prst="rect">
            <a:avLst/>
          </a:prstGeom>
          <a:noFill/>
        </p:spPr>
        <p:txBody>
          <a:bodyPr wrap="square" rtlCol="0">
            <a:spAutoFit/>
          </a:bodyPr>
          <a:lstStyle/>
          <a:p>
            <a:pPr algn="ctr"/>
            <a:r>
              <a:rPr lang="en-GB" sz="2400" b="1" dirty="0">
                <a:solidFill>
                  <a:schemeClr val="bg1"/>
                </a:solidFill>
              </a:rPr>
              <a:t>Mount St. Helens,    Washington, USA</a:t>
            </a:r>
          </a:p>
        </p:txBody>
      </p:sp>
      <p:sp>
        <p:nvSpPr>
          <p:cNvPr id="14" name="TextBox 13"/>
          <p:cNvSpPr txBox="1"/>
          <p:nvPr/>
        </p:nvSpPr>
        <p:spPr>
          <a:xfrm>
            <a:off x="5755195" y="1611779"/>
            <a:ext cx="3158017" cy="461665"/>
          </a:xfrm>
          <a:prstGeom prst="rect">
            <a:avLst/>
          </a:prstGeom>
          <a:noFill/>
        </p:spPr>
        <p:txBody>
          <a:bodyPr wrap="square" rtlCol="0">
            <a:spAutoFit/>
          </a:bodyPr>
          <a:lstStyle/>
          <a:p>
            <a:pPr algn="r"/>
            <a:r>
              <a:rPr lang="en-GB" sz="2400" b="1" dirty="0">
                <a:solidFill>
                  <a:schemeClr val="bg1"/>
                </a:solidFill>
              </a:rPr>
              <a:t>Mount Fuji, Japan </a:t>
            </a:r>
          </a:p>
        </p:txBody>
      </p:sp>
      <p:sp>
        <p:nvSpPr>
          <p:cNvPr id="15" name="TextBox 14"/>
          <p:cNvSpPr txBox="1"/>
          <p:nvPr/>
        </p:nvSpPr>
        <p:spPr>
          <a:xfrm>
            <a:off x="3404900" y="5761512"/>
            <a:ext cx="3158017" cy="830997"/>
          </a:xfrm>
          <a:prstGeom prst="rect">
            <a:avLst/>
          </a:prstGeom>
          <a:noFill/>
        </p:spPr>
        <p:txBody>
          <a:bodyPr wrap="square" rtlCol="0">
            <a:spAutoFit/>
          </a:bodyPr>
          <a:lstStyle/>
          <a:p>
            <a:pPr algn="ctr"/>
            <a:r>
              <a:rPr lang="en-GB" sz="2400" b="1" dirty="0" err="1">
                <a:solidFill>
                  <a:schemeClr val="bg1"/>
                </a:solidFill>
              </a:rPr>
              <a:t>Mayon</a:t>
            </a:r>
            <a:r>
              <a:rPr lang="en-GB" sz="2400" b="1" dirty="0">
                <a:solidFill>
                  <a:schemeClr val="bg1"/>
                </a:solidFill>
              </a:rPr>
              <a:t> Volcano, Philippines</a:t>
            </a:r>
          </a:p>
        </p:txBody>
      </p:sp>
      <p:pic>
        <p:nvPicPr>
          <p:cNvPr id="5127" name="Picture 7" descr="Cotopaxi, Ecuador, Volcano, Nevado, Cyclops"/>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220969" y="4437113"/>
            <a:ext cx="3243228" cy="215539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8" name="TextBox 17"/>
          <p:cNvSpPr txBox="1"/>
          <p:nvPr/>
        </p:nvSpPr>
        <p:spPr>
          <a:xfrm>
            <a:off x="419622" y="6112908"/>
            <a:ext cx="2787078" cy="461665"/>
          </a:xfrm>
          <a:prstGeom prst="rect">
            <a:avLst/>
          </a:prstGeom>
          <a:noFill/>
        </p:spPr>
        <p:txBody>
          <a:bodyPr wrap="square" rtlCol="0">
            <a:spAutoFit/>
          </a:bodyPr>
          <a:lstStyle/>
          <a:p>
            <a:pPr algn="ctr"/>
            <a:r>
              <a:rPr lang="en-GB" sz="2400" b="1" dirty="0">
                <a:solidFill>
                  <a:schemeClr val="bg1"/>
                </a:solidFill>
              </a:rPr>
              <a:t>Cotopaxi, Ecuador</a:t>
            </a:r>
          </a:p>
        </p:txBody>
      </p:sp>
      <p:pic>
        <p:nvPicPr>
          <p:cNvPr id="14338"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29916" y="-16449"/>
            <a:ext cx="7388225"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3801790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594211225"/>
              </p:ext>
            </p:extLst>
          </p:nvPr>
        </p:nvGraphicFramePr>
        <p:xfrm>
          <a:off x="683568" y="2097545"/>
          <a:ext cx="7848871" cy="2292832"/>
        </p:xfrm>
        <a:graphic>
          <a:graphicData uri="http://schemas.openxmlformats.org/drawingml/2006/table">
            <a:tbl>
              <a:tblPr firstRow="1" firstCol="1" bandRow="1"/>
              <a:tblGrid>
                <a:gridCol w="2020046">
                  <a:extLst>
                    <a:ext uri="{9D8B030D-6E8A-4147-A177-3AD203B41FA5}">
                      <a16:colId xmlns:a16="http://schemas.microsoft.com/office/drawing/2014/main" val="20000"/>
                    </a:ext>
                  </a:extLst>
                </a:gridCol>
                <a:gridCol w="1888040">
                  <a:extLst>
                    <a:ext uri="{9D8B030D-6E8A-4147-A177-3AD203B41FA5}">
                      <a16:colId xmlns:a16="http://schemas.microsoft.com/office/drawing/2014/main" val="20001"/>
                    </a:ext>
                  </a:extLst>
                </a:gridCol>
                <a:gridCol w="1888040">
                  <a:extLst>
                    <a:ext uri="{9D8B030D-6E8A-4147-A177-3AD203B41FA5}">
                      <a16:colId xmlns:a16="http://schemas.microsoft.com/office/drawing/2014/main" val="20002"/>
                    </a:ext>
                  </a:extLst>
                </a:gridCol>
                <a:gridCol w="2052745">
                  <a:extLst>
                    <a:ext uri="{9D8B030D-6E8A-4147-A177-3AD203B41FA5}">
                      <a16:colId xmlns:a16="http://schemas.microsoft.com/office/drawing/2014/main" val="20003"/>
                    </a:ext>
                  </a:extLst>
                </a:gridCol>
              </a:tblGrid>
              <a:tr h="576064">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Lava type</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Basalt</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Andesite</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Rhyolite</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extLst>
                  <a:ext uri="{0D108BD9-81ED-4DB2-BD59-A6C34878D82A}">
                    <a16:rowId xmlns:a16="http://schemas.microsoft.com/office/drawing/2014/main" val="10000"/>
                  </a:ext>
                </a:extLst>
              </a:tr>
              <a:tr h="432048">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SiO</a:t>
                      </a:r>
                      <a:r>
                        <a:rPr lang="en-GB" sz="2400" baseline="-25000" dirty="0">
                          <a:solidFill>
                            <a:srgbClr val="FFFFFF"/>
                          </a:solidFill>
                          <a:effectLst/>
                          <a:latin typeface="PT Sans Narrow"/>
                          <a:ea typeface="Calibri"/>
                          <a:cs typeface="Times New Roman"/>
                        </a:rPr>
                        <a:t>2</a:t>
                      </a:r>
                      <a:r>
                        <a:rPr lang="en-GB" sz="2400" dirty="0">
                          <a:solidFill>
                            <a:srgbClr val="FFFFFF"/>
                          </a:solidFill>
                          <a:effectLst/>
                          <a:latin typeface="PT Sans Narrow"/>
                          <a:ea typeface="Calibri"/>
                          <a:cs typeface="Times New Roman"/>
                        </a:rPr>
                        <a:t> content</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000">
                          <a:effectLst/>
                          <a:latin typeface="PT Sans Narrow"/>
                          <a:ea typeface="Calibri"/>
                          <a:cs typeface="Times New Roman"/>
                        </a:rPr>
                        <a:t>45-55%</a:t>
                      </a:r>
                      <a:endParaRPr lang="en-GB" sz="1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effectLst/>
                          <a:latin typeface="PT Sans Narrow"/>
                          <a:ea typeface="Calibri"/>
                          <a:cs typeface="Times New Roman"/>
                        </a:rPr>
                        <a:t>55-65%</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effectLst/>
                          <a:latin typeface="PT Sans Narrow"/>
                          <a:ea typeface="Calibri"/>
                          <a:cs typeface="Times New Roman"/>
                        </a:rPr>
                        <a:t>&gt; 65%</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1"/>
                  </a:ext>
                </a:extLst>
              </a:tr>
              <a:tr h="432048">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Temperature</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000" dirty="0">
                          <a:effectLst/>
                          <a:latin typeface="PT Sans Narrow"/>
                          <a:ea typeface="Calibri"/>
                          <a:cs typeface="Times New Roman"/>
                        </a:rPr>
                        <a:t>1000 - 1200</a:t>
                      </a:r>
                      <a:r>
                        <a:rPr lang="en-GB" sz="2000" baseline="30000" dirty="0">
                          <a:effectLst/>
                          <a:latin typeface="PT Sans Narrow"/>
                          <a:ea typeface="Calibri"/>
                          <a:cs typeface="Times New Roman"/>
                        </a:rPr>
                        <a:t>o</a:t>
                      </a:r>
                      <a:r>
                        <a:rPr lang="en-GB" sz="2000" dirty="0">
                          <a:effectLst/>
                          <a:latin typeface="PT Sans Narrow"/>
                          <a:ea typeface="Calibri"/>
                          <a:cs typeface="Times New Roman"/>
                        </a:rPr>
                        <a:t>C</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a:effectLst/>
                          <a:latin typeface="PT Sans Narrow"/>
                          <a:ea typeface="Calibri"/>
                          <a:cs typeface="Times New Roman"/>
                        </a:rPr>
                        <a:t>800 - 1000</a:t>
                      </a:r>
                      <a:r>
                        <a:rPr lang="en-GB" sz="2000" baseline="30000">
                          <a:effectLst/>
                          <a:latin typeface="PT Sans Narrow"/>
                          <a:ea typeface="Calibri"/>
                          <a:cs typeface="Times New Roman"/>
                        </a:rPr>
                        <a:t>o</a:t>
                      </a:r>
                      <a:r>
                        <a:rPr lang="en-GB" sz="2000">
                          <a:effectLst/>
                          <a:latin typeface="PT Sans Narrow"/>
                          <a:ea typeface="Calibri"/>
                          <a:cs typeface="Times New Roman"/>
                        </a:rPr>
                        <a:t>C</a:t>
                      </a:r>
                      <a:endParaRPr lang="en-GB" sz="180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effectLst/>
                          <a:latin typeface="PT Sans Narrow"/>
                          <a:ea typeface="Calibri"/>
                          <a:cs typeface="Times New Roman"/>
                        </a:rPr>
                        <a:t>650 - 800</a:t>
                      </a:r>
                      <a:r>
                        <a:rPr lang="en-GB" sz="2000" baseline="30000" dirty="0">
                          <a:effectLst/>
                          <a:latin typeface="PT Sans Narrow"/>
                          <a:ea typeface="Calibri"/>
                          <a:cs typeface="Times New Roman"/>
                        </a:rPr>
                        <a:t>o</a:t>
                      </a:r>
                      <a:r>
                        <a:rPr lang="en-GB" sz="2000" dirty="0">
                          <a:effectLst/>
                          <a:latin typeface="PT Sans Narrow"/>
                          <a:ea typeface="Calibri"/>
                          <a:cs typeface="Times New Roman"/>
                        </a:rPr>
                        <a:t>C.</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2"/>
                  </a:ext>
                </a:extLst>
              </a:tr>
              <a:tr h="432048">
                <a:tc>
                  <a:txBody>
                    <a:bodyPr/>
                    <a:lstStyle/>
                    <a:p>
                      <a:pPr algn="ctr"/>
                      <a:r>
                        <a:rPr lang="en-GB" sz="2000" dirty="0">
                          <a:solidFill>
                            <a:schemeClr val="bg1"/>
                          </a:solidFill>
                          <a:latin typeface="PT Sans Narrow" panose="020B0506020203020204" pitchFamily="34" charset="0"/>
                        </a:rPr>
                        <a:t>Volatile content</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r>
                        <a:rPr lang="en-GB" sz="2000" dirty="0">
                          <a:latin typeface="PT Sans Narrow" panose="020B0506020203020204" pitchFamily="34" charset="0"/>
                        </a:rPr>
                        <a:t>Low</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2000" dirty="0">
                          <a:latin typeface="PT Sans Narrow" panose="020B0506020203020204" pitchFamily="34" charset="0"/>
                        </a:rPr>
                        <a:t>Medium</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r>
                        <a:rPr lang="en-GB" sz="2000" dirty="0">
                          <a:latin typeface="PT Sans Narrow" panose="020B0506020203020204" pitchFamily="34" charset="0"/>
                        </a:rPr>
                        <a:t>High</a:t>
                      </a: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3"/>
                  </a:ext>
                </a:extLst>
              </a:tr>
              <a:tr h="360040">
                <a:tc>
                  <a:txBody>
                    <a:bodyPr/>
                    <a:lstStyle/>
                    <a:p>
                      <a:pPr algn="ctr">
                        <a:lnSpc>
                          <a:spcPct val="115000"/>
                        </a:lnSpc>
                        <a:spcAft>
                          <a:spcPts val="0"/>
                        </a:spcAft>
                      </a:pPr>
                      <a:r>
                        <a:rPr lang="en-GB" sz="2400" dirty="0">
                          <a:solidFill>
                            <a:srgbClr val="FFFFFF"/>
                          </a:solidFill>
                          <a:effectLst/>
                          <a:latin typeface="PT Sans Narrow"/>
                          <a:ea typeface="Calibri"/>
                          <a:cs typeface="Times New Roman"/>
                        </a:rPr>
                        <a:t>Viscosity</a:t>
                      </a:r>
                      <a:endParaRPr lang="en-GB" sz="1800" dirty="0">
                        <a:effectLst/>
                        <a:latin typeface="Calibri"/>
                        <a:ea typeface="Calibri"/>
                        <a:cs typeface="Times New Roman"/>
                      </a:endParaRPr>
                    </a:p>
                  </a:txBody>
                  <a:tcPr marL="68580" marR="68580" marT="0" marB="0">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35241"/>
                    </a:solidFill>
                  </a:tcPr>
                </a:tc>
                <a:tc>
                  <a:txBody>
                    <a:bodyPr/>
                    <a:lstStyle/>
                    <a:p>
                      <a:pPr algn="ctr">
                        <a:lnSpc>
                          <a:spcPct val="115000"/>
                        </a:lnSpc>
                        <a:spcAft>
                          <a:spcPts val="0"/>
                        </a:spcAft>
                      </a:pPr>
                      <a:r>
                        <a:rPr lang="en-GB" sz="2000" dirty="0">
                          <a:effectLst/>
                          <a:latin typeface="PT Sans Narrow"/>
                          <a:ea typeface="Calibri"/>
                          <a:cs typeface="Times New Roman"/>
                        </a:rPr>
                        <a:t>Low</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effectLst/>
                          <a:latin typeface="PT Sans Narrow"/>
                          <a:ea typeface="Calibri"/>
                          <a:cs typeface="Times New Roman"/>
                        </a:rPr>
                        <a:t>Medium</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tc>
                  <a:txBody>
                    <a:bodyPr/>
                    <a:lstStyle/>
                    <a:p>
                      <a:pPr algn="ctr">
                        <a:lnSpc>
                          <a:spcPct val="115000"/>
                        </a:lnSpc>
                        <a:spcAft>
                          <a:spcPts val="0"/>
                        </a:spcAft>
                      </a:pPr>
                      <a:r>
                        <a:rPr lang="en-GB" sz="2000" dirty="0">
                          <a:effectLst/>
                          <a:latin typeface="PT Sans Narrow"/>
                          <a:ea typeface="Calibri"/>
                          <a:cs typeface="Times New Roman"/>
                        </a:rPr>
                        <a:t>High</a:t>
                      </a:r>
                      <a:endParaRPr lang="en-GB" sz="1800" dirty="0">
                        <a:effectLst/>
                        <a:latin typeface="Calibri"/>
                        <a:ea typeface="Calibri"/>
                        <a:cs typeface="Times New Roman"/>
                      </a:endParaRPr>
                    </a:p>
                  </a:txBody>
                  <a:tcPr marL="68580" marR="68580" marT="0" marB="0" anchor="ctr">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pic>
        <p:nvPicPr>
          <p:cNvPr id="3074" name="Picture 2" descr="https://lh3.googleusercontent.com/-gD_MzsNV-_g/UIwlodVN6_I/AAAAAAAAIjw/ASNEdtOgPu8wOoDFWAOTa3o3qC3FJTLmwCHM/s720/00304%2BIMG_6190%2B8%2Bcm%2Bbasalt%2BGiant%2527s%2BCauseway.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27784" y="4602378"/>
            <a:ext cx="1925912" cy="1896489"/>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http://lh3.googleusercontent.com/-hlUFcOlVj0w/UIwlnqGt2yI/AAAAAAAAIN8/2ikxBE2ky98/s720/00302%252520IMG_6160%2525208%252520cm%252520rhyolite.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88224" y="4581128"/>
            <a:ext cx="1971599" cy="1916832"/>
          </a:xfrm>
          <a:prstGeom prst="rect">
            <a:avLst/>
          </a:prstGeom>
          <a:noFill/>
          <a:extLst>
            <a:ext uri="{909E8E84-426E-40DD-AFC4-6F175D3DCCD1}">
              <a14:hiddenFill xmlns:a14="http://schemas.microsoft.com/office/drawing/2010/main">
                <a:solidFill>
                  <a:srgbClr val="FFFFFF"/>
                </a:solidFill>
              </a14:hiddenFill>
            </a:ext>
          </a:extLst>
        </p:spPr>
      </p:pic>
      <p:pic>
        <p:nvPicPr>
          <p:cNvPr id="5122"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40" y="332656"/>
            <a:ext cx="6937375" cy="13112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49628237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8" name="Picture 10" descr="Lava del Volcan Pacaya 2009-11-28.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991470" y="1412776"/>
            <a:ext cx="3861182" cy="2573116"/>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1" name="TextBox 10"/>
          <p:cNvSpPr txBox="1"/>
          <p:nvPr/>
        </p:nvSpPr>
        <p:spPr>
          <a:xfrm>
            <a:off x="5379181" y="1412776"/>
            <a:ext cx="3473472" cy="707886"/>
          </a:xfrm>
          <a:prstGeom prst="rect">
            <a:avLst/>
          </a:prstGeom>
          <a:noFill/>
        </p:spPr>
        <p:txBody>
          <a:bodyPr wrap="square" rtlCol="0">
            <a:spAutoFit/>
          </a:bodyPr>
          <a:lstStyle/>
          <a:p>
            <a:r>
              <a:rPr lang="en-GB" sz="2800" b="1" dirty="0">
                <a:cs typeface="Arial"/>
              </a:rPr>
              <a:t>´</a:t>
            </a:r>
            <a:r>
              <a:rPr lang="en-GB" sz="2800" b="1" dirty="0"/>
              <a:t>A</a:t>
            </a:r>
            <a:r>
              <a:rPr lang="en-GB" sz="2800" b="1" dirty="0">
                <a:cs typeface="Arial"/>
              </a:rPr>
              <a:t>´</a:t>
            </a:r>
            <a:r>
              <a:rPr lang="en-GB" sz="2800" b="1" dirty="0"/>
              <a:t>a lava, Guatemala</a:t>
            </a:r>
          </a:p>
          <a:p>
            <a:r>
              <a:rPr lang="en-GB" sz="1200" dirty="0"/>
              <a:t>Photo: </a:t>
            </a:r>
            <a:r>
              <a:rPr lang="en-GB" sz="1200" dirty="0" err="1"/>
              <a:t>Librex</a:t>
            </a:r>
            <a:r>
              <a:rPr lang="en-GB" sz="1200" dirty="0"/>
              <a:t>/CC-By-2.0</a:t>
            </a:r>
          </a:p>
        </p:txBody>
      </p:sp>
      <p:pic>
        <p:nvPicPr>
          <p:cNvPr id="7182" name="Picture 14" descr="https://upload.wikimedia.org/wikipedia/commons/8/89/Ropy_pahoehoe.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157216" y="1600587"/>
            <a:ext cx="2704390" cy="357624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6" name="TextBox 15"/>
          <p:cNvSpPr txBox="1"/>
          <p:nvPr/>
        </p:nvSpPr>
        <p:spPr>
          <a:xfrm>
            <a:off x="228560" y="1600587"/>
            <a:ext cx="2561702" cy="954107"/>
          </a:xfrm>
          <a:prstGeom prst="rect">
            <a:avLst/>
          </a:prstGeom>
          <a:noFill/>
        </p:spPr>
        <p:txBody>
          <a:bodyPr wrap="square" rtlCol="0">
            <a:spAutoFit/>
          </a:bodyPr>
          <a:lstStyle/>
          <a:p>
            <a:r>
              <a:rPr lang="en-GB" sz="2800" b="1" dirty="0" err="1">
                <a:solidFill>
                  <a:schemeClr val="bg1"/>
                </a:solidFill>
                <a:cs typeface="Arial"/>
              </a:rPr>
              <a:t>Pahoehoe</a:t>
            </a:r>
            <a:r>
              <a:rPr lang="en-GB" sz="2800" b="1" dirty="0">
                <a:solidFill>
                  <a:schemeClr val="bg1"/>
                </a:solidFill>
                <a:cs typeface="Arial"/>
              </a:rPr>
              <a:t> </a:t>
            </a:r>
            <a:r>
              <a:rPr lang="en-GB" sz="2800" b="1" dirty="0">
                <a:solidFill>
                  <a:schemeClr val="bg1"/>
                </a:solidFill>
              </a:rPr>
              <a:t>lava, Hawaii</a:t>
            </a:r>
          </a:p>
        </p:txBody>
      </p:sp>
      <p:pic>
        <p:nvPicPr>
          <p:cNvPr id="2" name="Picture 1"/>
          <p:cNvPicPr>
            <a:picLocks noChangeAspect="1"/>
          </p:cNvPicPr>
          <p:nvPr/>
        </p:nvPicPr>
        <p:blipFill rotWithShape="1">
          <a:blip r:embed="rId5" cstate="print">
            <a:extLst>
              <a:ext uri="{28A0092B-C50C-407E-A947-70E740481C1C}">
                <a14:useLocalDpi xmlns:a14="http://schemas.microsoft.com/office/drawing/2010/main" val="0"/>
              </a:ext>
            </a:extLst>
          </a:blip>
          <a:srcRect/>
          <a:stretch/>
        </p:blipFill>
        <p:spPr>
          <a:xfrm>
            <a:off x="2339752" y="3035643"/>
            <a:ext cx="2958814" cy="3626898"/>
          </a:xfrm>
          <a:prstGeom prst="rect">
            <a:avLst/>
          </a:prstGeom>
          <a:ln w="38100">
            <a:solidFill>
              <a:schemeClr val="bg1"/>
            </a:solidFill>
          </a:ln>
          <a:effectLst>
            <a:outerShdw blurRad="50800" dist="38100" dir="2700000" algn="tl" rotWithShape="0">
              <a:prstClr val="black">
                <a:alpha val="40000"/>
              </a:prstClr>
            </a:outerShdw>
          </a:effectLst>
        </p:spPr>
      </p:pic>
      <p:sp>
        <p:nvSpPr>
          <p:cNvPr id="15" name="TextBox 14"/>
          <p:cNvSpPr txBox="1"/>
          <p:nvPr/>
        </p:nvSpPr>
        <p:spPr>
          <a:xfrm>
            <a:off x="2450575" y="5701868"/>
            <a:ext cx="2709788" cy="954107"/>
          </a:xfrm>
          <a:prstGeom prst="rect">
            <a:avLst/>
          </a:prstGeom>
          <a:noFill/>
        </p:spPr>
        <p:txBody>
          <a:bodyPr wrap="square" rtlCol="0">
            <a:spAutoFit/>
          </a:bodyPr>
          <a:lstStyle/>
          <a:p>
            <a:r>
              <a:rPr lang="en-GB" sz="2800" b="1" dirty="0">
                <a:solidFill>
                  <a:schemeClr val="bg1"/>
                </a:solidFill>
                <a:cs typeface="Arial"/>
              </a:rPr>
              <a:t>Columnar joints, Isle of Mull</a:t>
            </a:r>
            <a:endParaRPr lang="en-GB" sz="2800" b="1" dirty="0">
              <a:solidFill>
                <a:schemeClr val="bg1"/>
              </a:solidFill>
            </a:endParaRPr>
          </a:p>
        </p:txBody>
      </p:sp>
      <p:pic>
        <p:nvPicPr>
          <p:cNvPr id="3074" name="Picture 2" descr="Image result for pillow lava cornwall"/>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127571" y="3878711"/>
            <a:ext cx="3687850" cy="259624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17" name="TextBox 16"/>
          <p:cNvSpPr txBox="1"/>
          <p:nvPr/>
        </p:nvSpPr>
        <p:spPr>
          <a:xfrm>
            <a:off x="5160363" y="3947360"/>
            <a:ext cx="2709788" cy="954107"/>
          </a:xfrm>
          <a:prstGeom prst="rect">
            <a:avLst/>
          </a:prstGeom>
          <a:noFill/>
        </p:spPr>
        <p:txBody>
          <a:bodyPr wrap="square" rtlCol="0">
            <a:spAutoFit/>
          </a:bodyPr>
          <a:lstStyle/>
          <a:p>
            <a:r>
              <a:rPr lang="en-GB" sz="2800" b="1" dirty="0">
                <a:solidFill>
                  <a:schemeClr val="bg1"/>
                </a:solidFill>
                <a:cs typeface="Arial"/>
              </a:rPr>
              <a:t>Pillow lava, Cornwall</a:t>
            </a:r>
            <a:endParaRPr lang="en-GB" sz="2800" b="1" dirty="0">
              <a:solidFill>
                <a:schemeClr val="bg1"/>
              </a:solidFill>
            </a:endParaRPr>
          </a:p>
        </p:txBody>
      </p:sp>
      <p:pic>
        <p:nvPicPr>
          <p:cNvPr id="4098" name="Picture 2"/>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a:stretch/>
        </p:blipFill>
        <p:spPr bwMode="auto">
          <a:xfrm>
            <a:off x="289567" y="10116"/>
            <a:ext cx="3908405"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190916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p:nvPr/>
        </p:nvPicPr>
        <p:blipFill>
          <a:blip r:embed="rId3" cstate="print">
            <a:extLst>
              <a:ext uri="{28A0092B-C50C-407E-A947-70E740481C1C}">
                <a14:useLocalDpi xmlns:a14="http://schemas.microsoft.com/office/drawing/2010/main" val="0"/>
              </a:ext>
            </a:extLst>
          </a:blip>
          <a:stretch>
            <a:fillRect/>
          </a:stretch>
        </p:blipFill>
        <p:spPr>
          <a:xfrm>
            <a:off x="832148" y="1916831"/>
            <a:ext cx="7128792" cy="4656915"/>
          </a:xfrm>
          <a:prstGeom prst="rect">
            <a:avLst/>
          </a:prstGeom>
        </p:spPr>
      </p:pic>
      <p:pic>
        <p:nvPicPr>
          <p:cNvPr id="614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35" y="142006"/>
            <a:ext cx="6980237"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7417339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File:Lava fountain USGS page 30424305-068 large.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251520" y="2054231"/>
            <a:ext cx="5184576" cy="4531380"/>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5" name="TextBox 4"/>
          <p:cNvSpPr txBox="1"/>
          <p:nvPr/>
        </p:nvSpPr>
        <p:spPr>
          <a:xfrm>
            <a:off x="3673227" y="2147350"/>
            <a:ext cx="2376264" cy="707886"/>
          </a:xfrm>
          <a:prstGeom prst="rect">
            <a:avLst/>
          </a:prstGeom>
          <a:noFill/>
        </p:spPr>
        <p:txBody>
          <a:bodyPr wrap="square" rtlCol="0">
            <a:spAutoFit/>
          </a:bodyPr>
          <a:lstStyle/>
          <a:p>
            <a:r>
              <a:rPr lang="en-GB" sz="4000" b="1" dirty="0">
                <a:solidFill>
                  <a:srgbClr val="D35241"/>
                </a:solidFill>
              </a:rPr>
              <a:t>Hot rock</a:t>
            </a:r>
          </a:p>
        </p:txBody>
      </p:sp>
      <p:sp>
        <p:nvSpPr>
          <p:cNvPr id="7" name="TextBox 6"/>
          <p:cNvSpPr txBox="1"/>
          <p:nvPr/>
        </p:nvSpPr>
        <p:spPr>
          <a:xfrm>
            <a:off x="3548657" y="5571913"/>
            <a:ext cx="2677600" cy="707886"/>
          </a:xfrm>
          <a:prstGeom prst="rect">
            <a:avLst/>
          </a:prstGeom>
          <a:noFill/>
        </p:spPr>
        <p:txBody>
          <a:bodyPr wrap="square" rtlCol="0">
            <a:spAutoFit/>
          </a:bodyPr>
          <a:lstStyle/>
          <a:p>
            <a:r>
              <a:rPr lang="en-GB" sz="4000" b="1" dirty="0">
                <a:solidFill>
                  <a:srgbClr val="2BB8C9"/>
                </a:solidFill>
              </a:rPr>
              <a:t>Cool rock</a:t>
            </a:r>
          </a:p>
        </p:txBody>
      </p:sp>
      <p:cxnSp>
        <p:nvCxnSpPr>
          <p:cNvPr id="8" name="Straight Connector 7"/>
          <p:cNvCxnSpPr/>
          <p:nvPr/>
        </p:nvCxnSpPr>
        <p:spPr>
          <a:xfrm flipH="1">
            <a:off x="3059832" y="2564904"/>
            <a:ext cx="648072" cy="216024"/>
          </a:xfrm>
          <a:prstGeom prst="line">
            <a:avLst/>
          </a:prstGeom>
          <a:ln w="57150">
            <a:solidFill>
              <a:srgbClr val="D35241"/>
            </a:solidFill>
            <a:tailEnd type="oval" w="sm" len="sm"/>
          </a:ln>
          <a:effectLst/>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flipH="1">
            <a:off x="2915816" y="5925856"/>
            <a:ext cx="648071" cy="0"/>
          </a:xfrm>
          <a:prstGeom prst="line">
            <a:avLst/>
          </a:prstGeom>
          <a:ln w="57150">
            <a:solidFill>
              <a:srgbClr val="2BB8C9"/>
            </a:solidFill>
            <a:tailEnd type="oval" w="sm" len="sm"/>
          </a:ln>
          <a:effectLst>
            <a:outerShdw blurRad="50800" dist="38100" dir="2700000" algn="tl" rotWithShape="0">
              <a:prstClr val="black">
                <a:alpha val="40000"/>
              </a:prstClr>
            </a:outerShdw>
          </a:effectLst>
        </p:spPr>
        <p:style>
          <a:lnRef idx="1">
            <a:schemeClr val="accent1"/>
          </a:lnRef>
          <a:fillRef idx="0">
            <a:schemeClr val="accent1"/>
          </a:fillRef>
          <a:effectRef idx="0">
            <a:schemeClr val="accent1"/>
          </a:effectRef>
          <a:fontRef idx="minor">
            <a:schemeClr val="tx1"/>
          </a:fontRef>
        </p:style>
      </p:cxnSp>
      <p:sp>
        <p:nvSpPr>
          <p:cNvPr id="13" name="TextBox 12"/>
          <p:cNvSpPr txBox="1"/>
          <p:nvPr/>
        </p:nvSpPr>
        <p:spPr>
          <a:xfrm>
            <a:off x="5851186" y="2147350"/>
            <a:ext cx="1944216" cy="3539430"/>
          </a:xfrm>
          <a:prstGeom prst="rect">
            <a:avLst/>
          </a:prstGeom>
          <a:noFill/>
        </p:spPr>
        <p:txBody>
          <a:bodyPr wrap="square" rtlCol="0">
            <a:spAutoFit/>
          </a:bodyPr>
          <a:lstStyle/>
          <a:p>
            <a:r>
              <a:rPr lang="en-GB" sz="3200" b="1" dirty="0"/>
              <a:t>Active</a:t>
            </a:r>
          </a:p>
          <a:p>
            <a:endParaRPr lang="en-GB" sz="3200" b="1" dirty="0"/>
          </a:p>
          <a:p>
            <a:endParaRPr lang="en-GB" sz="3200" b="1" dirty="0"/>
          </a:p>
          <a:p>
            <a:r>
              <a:rPr lang="en-GB" sz="3200" b="1" dirty="0"/>
              <a:t>Dormant</a:t>
            </a:r>
          </a:p>
          <a:p>
            <a:endParaRPr lang="en-GB" sz="3200" b="1" dirty="0"/>
          </a:p>
          <a:p>
            <a:endParaRPr lang="en-GB" sz="3200" b="1" dirty="0"/>
          </a:p>
          <a:p>
            <a:r>
              <a:rPr lang="en-GB" sz="3200" b="1" dirty="0"/>
              <a:t>Extinct</a:t>
            </a:r>
          </a:p>
        </p:txBody>
      </p:sp>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871294" y="1566595"/>
            <a:ext cx="1651074" cy="1725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9" name="Picture 5"/>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040414" y="3271000"/>
            <a:ext cx="1742052" cy="17377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2" name="Picture 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823294" y="5229200"/>
            <a:ext cx="1959172" cy="964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2" name="TextBox 11"/>
          <p:cNvSpPr txBox="1"/>
          <p:nvPr/>
        </p:nvSpPr>
        <p:spPr>
          <a:xfrm>
            <a:off x="8172400" y="3533778"/>
            <a:ext cx="513251" cy="584775"/>
          </a:xfrm>
          <a:prstGeom prst="rect">
            <a:avLst/>
          </a:prstGeom>
          <a:noFill/>
        </p:spPr>
        <p:txBody>
          <a:bodyPr wrap="square" rtlCol="0">
            <a:spAutoFit/>
          </a:bodyPr>
          <a:lstStyle/>
          <a:p>
            <a:r>
              <a:rPr lang="en-GB" sz="3200" b="1" dirty="0"/>
              <a:t>z</a:t>
            </a:r>
          </a:p>
        </p:txBody>
      </p:sp>
      <p:sp>
        <p:nvSpPr>
          <p:cNvPr id="14" name="TextBox 13"/>
          <p:cNvSpPr txBox="1"/>
          <p:nvPr/>
        </p:nvSpPr>
        <p:spPr>
          <a:xfrm>
            <a:off x="8427876" y="3393790"/>
            <a:ext cx="513251" cy="584775"/>
          </a:xfrm>
          <a:prstGeom prst="rect">
            <a:avLst/>
          </a:prstGeom>
          <a:noFill/>
        </p:spPr>
        <p:txBody>
          <a:bodyPr wrap="square" rtlCol="0">
            <a:spAutoFit/>
          </a:bodyPr>
          <a:lstStyle/>
          <a:p>
            <a:r>
              <a:rPr lang="en-GB" sz="3200" b="1" dirty="0"/>
              <a:t>z</a:t>
            </a:r>
          </a:p>
        </p:txBody>
      </p:sp>
      <p:sp>
        <p:nvSpPr>
          <p:cNvPr id="15" name="TextBox 14"/>
          <p:cNvSpPr txBox="1"/>
          <p:nvPr/>
        </p:nvSpPr>
        <p:spPr>
          <a:xfrm>
            <a:off x="8630749" y="3152952"/>
            <a:ext cx="513251" cy="584775"/>
          </a:xfrm>
          <a:prstGeom prst="rect">
            <a:avLst/>
          </a:prstGeom>
          <a:noFill/>
        </p:spPr>
        <p:txBody>
          <a:bodyPr wrap="square" rtlCol="0">
            <a:spAutoFit/>
          </a:bodyPr>
          <a:lstStyle/>
          <a:p>
            <a:r>
              <a:rPr lang="en-GB" sz="3200" b="1" dirty="0"/>
              <a:t>z</a:t>
            </a:r>
          </a:p>
        </p:txBody>
      </p:sp>
      <p:pic>
        <p:nvPicPr>
          <p:cNvPr id="3074" name="Picture 2"/>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12576" y="188640"/>
            <a:ext cx="8229600"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12733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 Box 2"/>
          <p:cNvSpPr txBox="1">
            <a:spLocks noChangeArrowheads="1"/>
          </p:cNvSpPr>
          <p:nvPr/>
        </p:nvSpPr>
        <p:spPr bwMode="auto">
          <a:xfrm>
            <a:off x="3947466" y="4597035"/>
            <a:ext cx="4584634" cy="1979721"/>
          </a:xfrm>
          <a:prstGeom prst="rect">
            <a:avLst/>
          </a:prstGeom>
          <a:noFill/>
          <a:ln w="9525">
            <a:noFill/>
            <a:miter lim="800000"/>
            <a:headEnd/>
            <a:tailEnd/>
          </a:ln>
        </p:spPr>
        <p:txBody>
          <a:bodyPr rot="0" vert="horz" wrap="square" lIns="91440" tIns="45720" rIns="91440" bIns="45720" anchor="t" anchorCtr="0">
            <a:noAutofit/>
          </a:bodyPr>
          <a:lstStyle/>
          <a:p>
            <a:pPr>
              <a:lnSpc>
                <a:spcPct val="115000"/>
              </a:lnSpc>
              <a:spcAft>
                <a:spcPts val="0"/>
              </a:spcAft>
            </a:pPr>
            <a:r>
              <a:rPr lang="en-GB" sz="1600" b="1" dirty="0">
                <a:solidFill>
                  <a:srgbClr val="FFFFFF"/>
                </a:solidFill>
                <a:effectLst/>
                <a:ea typeface="Calibri"/>
                <a:cs typeface="Times New Roman"/>
              </a:rPr>
              <a:t>Volcanic bombs: </a:t>
            </a:r>
            <a:r>
              <a:rPr lang="en-GB" sz="1600" dirty="0">
                <a:solidFill>
                  <a:srgbClr val="FFFFFF"/>
                </a:solidFill>
                <a:effectLst/>
                <a:ea typeface="Calibri"/>
                <a:cs typeface="Times New Roman"/>
              </a:rPr>
              <a:t>large lumps of rock and molten blobs of magma thrown out from the volcano</a:t>
            </a:r>
            <a:endParaRPr lang="en-GB" sz="2000" dirty="0">
              <a:effectLst/>
              <a:ea typeface="Calibri"/>
              <a:cs typeface="Times New Roman"/>
            </a:endParaRPr>
          </a:p>
          <a:p>
            <a:pPr>
              <a:lnSpc>
                <a:spcPct val="115000"/>
              </a:lnSpc>
              <a:spcAft>
                <a:spcPts val="0"/>
              </a:spcAft>
            </a:pPr>
            <a:r>
              <a:rPr lang="en-GB" sz="1600" b="1" dirty="0">
                <a:solidFill>
                  <a:srgbClr val="FFFFFF"/>
                </a:solidFill>
                <a:effectLst/>
                <a:ea typeface="Calibri"/>
                <a:cs typeface="Times New Roman"/>
              </a:rPr>
              <a:t>Ash, steam &amp; gas: </a:t>
            </a:r>
            <a:r>
              <a:rPr lang="en-GB" sz="1600" dirty="0">
                <a:solidFill>
                  <a:srgbClr val="FFFFFF"/>
                </a:solidFill>
                <a:effectLst/>
                <a:ea typeface="Calibri"/>
                <a:cs typeface="Times New Roman"/>
              </a:rPr>
              <a:t>material erupted from the volcano</a:t>
            </a:r>
            <a:endParaRPr lang="en-GB" sz="2000" dirty="0">
              <a:effectLst/>
              <a:ea typeface="Calibri"/>
              <a:cs typeface="Times New Roman"/>
            </a:endParaRPr>
          </a:p>
          <a:p>
            <a:pPr>
              <a:lnSpc>
                <a:spcPct val="115000"/>
              </a:lnSpc>
              <a:spcAft>
                <a:spcPts val="0"/>
              </a:spcAft>
            </a:pPr>
            <a:r>
              <a:rPr lang="en-GB" sz="1600" b="1" dirty="0">
                <a:solidFill>
                  <a:srgbClr val="FFFFFF"/>
                </a:solidFill>
                <a:effectLst/>
                <a:ea typeface="Calibri"/>
                <a:cs typeface="Times New Roman"/>
              </a:rPr>
              <a:t>Geyser:</a:t>
            </a:r>
            <a:r>
              <a:rPr lang="en-GB" sz="1600" dirty="0">
                <a:solidFill>
                  <a:srgbClr val="FFFFFF"/>
                </a:solidFill>
                <a:effectLst/>
                <a:ea typeface="Calibri"/>
                <a:cs typeface="Times New Roman"/>
              </a:rPr>
              <a:t> vent that shoots steam and boiling water into the air</a:t>
            </a:r>
            <a:endParaRPr lang="en-GB" sz="2000" dirty="0">
              <a:effectLst/>
              <a:ea typeface="Calibri"/>
              <a:cs typeface="Times New Roman"/>
            </a:endParaRPr>
          </a:p>
          <a:p>
            <a:pPr>
              <a:lnSpc>
                <a:spcPct val="115000"/>
              </a:lnSpc>
              <a:spcAft>
                <a:spcPts val="0"/>
              </a:spcAft>
            </a:pPr>
            <a:r>
              <a:rPr lang="en-GB" sz="1600" b="1" dirty="0">
                <a:solidFill>
                  <a:srgbClr val="FFFFFF"/>
                </a:solidFill>
                <a:effectLst/>
                <a:ea typeface="Calibri"/>
                <a:cs typeface="Times New Roman"/>
              </a:rPr>
              <a:t>Sill: </a:t>
            </a:r>
            <a:r>
              <a:rPr lang="en-GB" sz="1600" dirty="0">
                <a:solidFill>
                  <a:srgbClr val="FFFFFF"/>
                </a:solidFill>
                <a:effectLst/>
                <a:ea typeface="Calibri"/>
                <a:cs typeface="Times New Roman"/>
              </a:rPr>
              <a:t>flat sheet of igneous rock formed underground</a:t>
            </a:r>
            <a:endParaRPr lang="en-GB" sz="2000" dirty="0">
              <a:effectLst/>
              <a:ea typeface="Calibri"/>
              <a:cs typeface="Times New Roman"/>
            </a:endParaRPr>
          </a:p>
          <a:p>
            <a:pPr>
              <a:lnSpc>
                <a:spcPct val="115000"/>
              </a:lnSpc>
              <a:spcAft>
                <a:spcPts val="0"/>
              </a:spcAft>
            </a:pPr>
            <a:r>
              <a:rPr lang="en-GB" sz="1400" b="1" dirty="0">
                <a:effectLst/>
                <a:ea typeface="Calibri"/>
                <a:cs typeface="Times New Roman"/>
              </a:rPr>
              <a:t> </a:t>
            </a:r>
            <a:endParaRPr lang="en-GB" dirty="0">
              <a:effectLst/>
              <a:ea typeface="Calibri"/>
              <a:cs typeface="Times New Roman"/>
            </a:endParaRPr>
          </a:p>
        </p:txBody>
      </p:sp>
      <p:pic>
        <p:nvPicPr>
          <p:cNvPr id="7"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92188" y="697419"/>
            <a:ext cx="5371084" cy="6087517"/>
          </a:xfrm>
          <a:prstGeom prst="rect">
            <a:avLst/>
          </a:prstGeom>
          <a:noFill/>
          <a:extLst>
            <a:ext uri="{909E8E84-426E-40DD-AFC4-6F175D3DCCD1}">
              <a14:hiddenFill xmlns:a14="http://schemas.microsoft.com/office/drawing/2010/main">
                <a:solidFill>
                  <a:srgbClr val="FFFFFF"/>
                </a:solidFill>
              </a14:hiddenFill>
            </a:ext>
          </a:extLst>
        </p:spPr>
      </p:pic>
      <p:sp>
        <p:nvSpPr>
          <p:cNvPr id="8" name="Rounded Rectangle 7"/>
          <p:cNvSpPr/>
          <p:nvPr/>
        </p:nvSpPr>
        <p:spPr>
          <a:xfrm>
            <a:off x="2989750" y="1263398"/>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Ash, steam &amp; gas</a:t>
            </a:r>
          </a:p>
        </p:txBody>
      </p:sp>
      <p:sp>
        <p:nvSpPr>
          <p:cNvPr id="9" name="Rounded Rectangle 8"/>
          <p:cNvSpPr/>
          <p:nvPr/>
        </p:nvSpPr>
        <p:spPr>
          <a:xfrm>
            <a:off x="4746793" y="1996594"/>
            <a:ext cx="1007149"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Crater</a:t>
            </a:r>
          </a:p>
        </p:txBody>
      </p:sp>
      <p:sp>
        <p:nvSpPr>
          <p:cNvPr id="10" name="Rounded Rectangle 9"/>
          <p:cNvSpPr/>
          <p:nvPr/>
        </p:nvSpPr>
        <p:spPr>
          <a:xfrm>
            <a:off x="5280598" y="2556187"/>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Secondary vent</a:t>
            </a:r>
          </a:p>
        </p:txBody>
      </p:sp>
      <p:sp>
        <p:nvSpPr>
          <p:cNvPr id="11" name="Rounded Rectangle 10"/>
          <p:cNvSpPr/>
          <p:nvPr/>
        </p:nvSpPr>
        <p:spPr>
          <a:xfrm>
            <a:off x="772130" y="1816574"/>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Volcanic bombs</a:t>
            </a:r>
          </a:p>
        </p:txBody>
      </p:sp>
      <p:sp>
        <p:nvSpPr>
          <p:cNvPr id="12" name="Rounded Rectangle 11"/>
          <p:cNvSpPr/>
          <p:nvPr/>
        </p:nvSpPr>
        <p:spPr>
          <a:xfrm>
            <a:off x="1025911" y="3291058"/>
            <a:ext cx="812184"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Lava</a:t>
            </a:r>
          </a:p>
        </p:txBody>
      </p:sp>
      <p:sp>
        <p:nvSpPr>
          <p:cNvPr id="13" name="Rounded Rectangle 12"/>
          <p:cNvSpPr/>
          <p:nvPr/>
        </p:nvSpPr>
        <p:spPr>
          <a:xfrm>
            <a:off x="473167" y="4732898"/>
            <a:ext cx="886291"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Sills</a:t>
            </a:r>
          </a:p>
        </p:txBody>
      </p:sp>
      <p:sp>
        <p:nvSpPr>
          <p:cNvPr id="14" name="Rounded Rectangle 13"/>
          <p:cNvSpPr/>
          <p:nvPr/>
        </p:nvSpPr>
        <p:spPr>
          <a:xfrm>
            <a:off x="2993110" y="5813018"/>
            <a:ext cx="201429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Magma chamber</a:t>
            </a:r>
          </a:p>
        </p:txBody>
      </p:sp>
      <p:sp>
        <p:nvSpPr>
          <p:cNvPr id="15" name="Rounded Rectangle 14"/>
          <p:cNvSpPr/>
          <p:nvPr/>
        </p:nvSpPr>
        <p:spPr>
          <a:xfrm>
            <a:off x="6397907" y="3292738"/>
            <a:ext cx="1128007"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Geysers</a:t>
            </a:r>
          </a:p>
        </p:txBody>
      </p:sp>
      <p:sp>
        <p:nvSpPr>
          <p:cNvPr id="16" name="Rounded Rectangle 15"/>
          <p:cNvSpPr/>
          <p:nvPr/>
        </p:nvSpPr>
        <p:spPr>
          <a:xfrm>
            <a:off x="829025" y="2741633"/>
            <a:ext cx="1121542"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Conduit</a:t>
            </a:r>
          </a:p>
        </p:txBody>
      </p:sp>
      <p:cxnSp>
        <p:nvCxnSpPr>
          <p:cNvPr id="17" name="Straight Connector 16"/>
          <p:cNvCxnSpPr/>
          <p:nvPr/>
        </p:nvCxnSpPr>
        <p:spPr>
          <a:xfrm>
            <a:off x="2484798" y="1996594"/>
            <a:ext cx="1008112" cy="39200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p:nvPr/>
        </p:nvCxnSpPr>
        <p:spPr>
          <a:xfrm flipH="1">
            <a:off x="3996967" y="2221002"/>
            <a:ext cx="838735" cy="335185"/>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H="1">
            <a:off x="4835700" y="2788682"/>
            <a:ext cx="673434" cy="50405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flipH="1">
            <a:off x="5941182" y="3566485"/>
            <a:ext cx="576064" cy="734365"/>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flipV="1">
            <a:off x="3852950" y="5308962"/>
            <a:ext cx="121420" cy="576064"/>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2124758" y="2464646"/>
            <a:ext cx="1764768" cy="17658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1785848" y="2917654"/>
            <a:ext cx="2161567" cy="525082"/>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4" name="Straight Connector 23"/>
          <p:cNvCxnSpPr/>
          <p:nvPr/>
        </p:nvCxnSpPr>
        <p:spPr>
          <a:xfrm>
            <a:off x="1641832" y="3435630"/>
            <a:ext cx="1435798" cy="21714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25" name="Straight Connector 24"/>
          <p:cNvCxnSpPr/>
          <p:nvPr/>
        </p:nvCxnSpPr>
        <p:spPr>
          <a:xfrm>
            <a:off x="1075852" y="4912918"/>
            <a:ext cx="1913898" cy="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6" name="Rounded Rectangle 25"/>
          <p:cNvSpPr/>
          <p:nvPr/>
        </p:nvSpPr>
        <p:spPr>
          <a:xfrm>
            <a:off x="1103921" y="2308858"/>
            <a:ext cx="1244938"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Main vent</a:t>
            </a:r>
          </a:p>
        </p:txBody>
      </p:sp>
      <p:pic>
        <p:nvPicPr>
          <p:cNvPr id="29"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4544" y="120124"/>
            <a:ext cx="7540625" cy="1871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cxnSp>
        <p:nvCxnSpPr>
          <p:cNvPr id="27" name="Straight Connector 26"/>
          <p:cNvCxnSpPr>
            <a:stCxn id="28" idx="1"/>
          </p:cNvCxnSpPr>
          <p:nvPr/>
        </p:nvCxnSpPr>
        <p:spPr>
          <a:xfrm flipH="1" flipV="1">
            <a:off x="4416335" y="4509120"/>
            <a:ext cx="2542958" cy="40379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8" name="Rounded Rectangle 27"/>
          <p:cNvSpPr/>
          <p:nvPr/>
        </p:nvSpPr>
        <p:spPr>
          <a:xfrm>
            <a:off x="6959293" y="4732898"/>
            <a:ext cx="886291" cy="360040"/>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Dykes</a:t>
            </a:r>
          </a:p>
        </p:txBody>
      </p:sp>
    </p:spTree>
    <p:extLst>
      <p:ext uri="{BB962C8B-B14F-4D97-AF65-F5344CB8AC3E}">
        <p14:creationId xmlns:p14="http://schemas.microsoft.com/office/powerpoint/2010/main" val="39012531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67544" y="1988840"/>
            <a:ext cx="3888432" cy="4282530"/>
          </a:xfrm>
        </p:spPr>
        <p:txBody>
          <a:bodyPr>
            <a:normAutofit fontScale="85000" lnSpcReduction="20000"/>
          </a:bodyPr>
          <a:lstStyle/>
          <a:p>
            <a:r>
              <a:rPr lang="en-GB" b="1" dirty="0">
                <a:solidFill>
                  <a:srgbClr val="715188"/>
                </a:solidFill>
              </a:rPr>
              <a:t>Magma collects in magma chamber</a:t>
            </a:r>
          </a:p>
          <a:p>
            <a:r>
              <a:rPr lang="en-GB" b="1" dirty="0">
                <a:solidFill>
                  <a:srgbClr val="715188"/>
                </a:solidFill>
              </a:rPr>
              <a:t>As magma is added the pressure increases causing fractures</a:t>
            </a:r>
          </a:p>
          <a:p>
            <a:r>
              <a:rPr lang="en-GB" b="1" dirty="0">
                <a:solidFill>
                  <a:srgbClr val="715188"/>
                </a:solidFill>
              </a:rPr>
              <a:t>Magma is less dense than surrounding solid rock so rises</a:t>
            </a:r>
          </a:p>
          <a:p>
            <a:r>
              <a:rPr lang="en-GB" b="1" dirty="0">
                <a:solidFill>
                  <a:srgbClr val="715188"/>
                </a:solidFill>
              </a:rPr>
              <a:t>Erupts on the surface through a volcano as lava, ash and gas</a:t>
            </a:r>
          </a:p>
          <a:p>
            <a:endParaRPr lang="en-GB" dirty="0"/>
          </a:p>
        </p:txBody>
      </p:sp>
      <p:pic>
        <p:nvPicPr>
          <p:cNvPr id="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44008" y="1772816"/>
            <a:ext cx="4163948" cy="4719365"/>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536" y="188640"/>
            <a:ext cx="8559800" cy="1457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0618853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8"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508679"/>
            <a:ext cx="9221709"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19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2179" y="260648"/>
            <a:ext cx="7199313" cy="13176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1071984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a:stretch/>
        </p:blipFill>
        <p:spPr bwMode="auto">
          <a:xfrm>
            <a:off x="3026246" y="1700808"/>
            <a:ext cx="6105525"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 name="Picture 4"/>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0" y="1700808"/>
            <a:ext cx="3058666" cy="45971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Freeform 5"/>
          <p:cNvSpPr/>
          <p:nvPr/>
        </p:nvSpPr>
        <p:spPr>
          <a:xfrm>
            <a:off x="692094" y="2244003"/>
            <a:ext cx="5627086" cy="3510413"/>
          </a:xfrm>
          <a:custGeom>
            <a:avLst/>
            <a:gdLst>
              <a:gd name="connsiteX0" fmla="*/ 1993956 w 5627086"/>
              <a:gd name="connsiteY0" fmla="*/ 2775672 h 3510413"/>
              <a:gd name="connsiteX1" fmla="*/ 2279706 w 5627086"/>
              <a:gd name="connsiteY1" fmla="*/ 2489922 h 3510413"/>
              <a:gd name="connsiteX2" fmla="*/ 2098731 w 5627086"/>
              <a:gd name="connsiteY2" fmla="*/ 2480397 h 3510413"/>
              <a:gd name="connsiteX3" fmla="*/ 1860606 w 5627086"/>
              <a:gd name="connsiteY3" fmla="*/ 2318472 h 3510413"/>
              <a:gd name="connsiteX4" fmla="*/ 1632006 w 5627086"/>
              <a:gd name="connsiteY4" fmla="*/ 2147022 h 3510413"/>
              <a:gd name="connsiteX5" fmla="*/ 1317681 w 5627086"/>
              <a:gd name="connsiteY5" fmla="*/ 2032722 h 3510413"/>
              <a:gd name="connsiteX6" fmla="*/ 917631 w 5627086"/>
              <a:gd name="connsiteY6" fmla="*/ 2099397 h 3510413"/>
              <a:gd name="connsiteX7" fmla="*/ 450906 w 5627086"/>
              <a:gd name="connsiteY7" fmla="*/ 2099397 h 3510413"/>
              <a:gd name="connsiteX8" fmla="*/ 127056 w 5627086"/>
              <a:gd name="connsiteY8" fmla="*/ 1775547 h 3510413"/>
              <a:gd name="connsiteX9" fmla="*/ 3231 w 5627086"/>
              <a:gd name="connsiteY9" fmla="*/ 1461222 h 3510413"/>
              <a:gd name="connsiteX10" fmla="*/ 241356 w 5627086"/>
              <a:gd name="connsiteY10" fmla="*/ 1394547 h 3510413"/>
              <a:gd name="connsiteX11" fmla="*/ 517581 w 5627086"/>
              <a:gd name="connsiteY11" fmla="*/ 1661247 h 3510413"/>
              <a:gd name="connsiteX12" fmla="*/ 803331 w 5627086"/>
              <a:gd name="connsiteY12" fmla="*/ 1718397 h 3510413"/>
              <a:gd name="connsiteX13" fmla="*/ 784281 w 5627086"/>
              <a:gd name="connsiteY13" fmla="*/ 1489797 h 3510413"/>
              <a:gd name="connsiteX14" fmla="*/ 679506 w 5627086"/>
              <a:gd name="connsiteY14" fmla="*/ 1223097 h 3510413"/>
              <a:gd name="connsiteX15" fmla="*/ 917631 w 5627086"/>
              <a:gd name="connsiteY15" fmla="*/ 946872 h 3510413"/>
              <a:gd name="connsiteX16" fmla="*/ 1146231 w 5627086"/>
              <a:gd name="connsiteY16" fmla="*/ 594447 h 3510413"/>
              <a:gd name="connsiteX17" fmla="*/ 1622481 w 5627086"/>
              <a:gd name="connsiteY17" fmla="*/ 422997 h 3510413"/>
              <a:gd name="connsiteX18" fmla="*/ 1879656 w 5627086"/>
              <a:gd name="connsiteY18" fmla="*/ 242022 h 3510413"/>
              <a:gd name="connsiteX19" fmla="*/ 2108256 w 5627086"/>
              <a:gd name="connsiteY19" fmla="*/ 213447 h 3510413"/>
              <a:gd name="connsiteX20" fmla="*/ 2374956 w 5627086"/>
              <a:gd name="connsiteY20" fmla="*/ 280122 h 3510413"/>
              <a:gd name="connsiteX21" fmla="*/ 2670231 w 5627086"/>
              <a:gd name="connsiteY21" fmla="*/ 194397 h 3510413"/>
              <a:gd name="connsiteX22" fmla="*/ 2879781 w 5627086"/>
              <a:gd name="connsiteY22" fmla="*/ 61047 h 3510413"/>
              <a:gd name="connsiteX23" fmla="*/ 3146481 w 5627086"/>
              <a:gd name="connsiteY23" fmla="*/ 3897 h 3510413"/>
              <a:gd name="connsiteX24" fmla="*/ 3422706 w 5627086"/>
              <a:gd name="connsiteY24" fmla="*/ 22947 h 3510413"/>
              <a:gd name="connsiteX25" fmla="*/ 3717981 w 5627086"/>
              <a:gd name="connsiteY25" fmla="*/ 165822 h 3510413"/>
              <a:gd name="connsiteX26" fmla="*/ 4022781 w 5627086"/>
              <a:gd name="connsiteY26" fmla="*/ 432522 h 3510413"/>
              <a:gd name="connsiteX27" fmla="*/ 4222806 w 5627086"/>
              <a:gd name="connsiteY27" fmla="*/ 775422 h 3510413"/>
              <a:gd name="connsiteX28" fmla="*/ 4413306 w 5627086"/>
              <a:gd name="connsiteY28" fmla="*/ 1165947 h 3510413"/>
              <a:gd name="connsiteX29" fmla="*/ 4622856 w 5627086"/>
              <a:gd name="connsiteY29" fmla="*/ 1261197 h 3510413"/>
              <a:gd name="connsiteX30" fmla="*/ 4880031 w 5627086"/>
              <a:gd name="connsiteY30" fmla="*/ 1365972 h 3510413"/>
              <a:gd name="connsiteX31" fmla="*/ 5061006 w 5627086"/>
              <a:gd name="connsiteY31" fmla="*/ 1451697 h 3510413"/>
              <a:gd name="connsiteX32" fmla="*/ 5194356 w 5627086"/>
              <a:gd name="connsiteY32" fmla="*/ 1699347 h 3510413"/>
              <a:gd name="connsiteX33" fmla="*/ 5127681 w 5627086"/>
              <a:gd name="connsiteY33" fmla="*/ 1899372 h 3510413"/>
              <a:gd name="connsiteX34" fmla="*/ 5299131 w 5627086"/>
              <a:gd name="connsiteY34" fmla="*/ 2204172 h 3510413"/>
              <a:gd name="connsiteX35" fmla="*/ 5365806 w 5627086"/>
              <a:gd name="connsiteY35" fmla="*/ 2432772 h 3510413"/>
              <a:gd name="connsiteX36" fmla="*/ 5384856 w 5627086"/>
              <a:gd name="connsiteY36" fmla="*/ 2670897 h 3510413"/>
              <a:gd name="connsiteX37" fmla="*/ 5318181 w 5627086"/>
              <a:gd name="connsiteY37" fmla="*/ 2880447 h 3510413"/>
              <a:gd name="connsiteX38" fmla="*/ 5280081 w 5627086"/>
              <a:gd name="connsiteY38" fmla="*/ 3023322 h 3510413"/>
              <a:gd name="connsiteX39" fmla="*/ 5365806 w 5627086"/>
              <a:gd name="connsiteY39" fmla="*/ 3194772 h 3510413"/>
              <a:gd name="connsiteX40" fmla="*/ 5556306 w 5627086"/>
              <a:gd name="connsiteY40" fmla="*/ 3299547 h 3510413"/>
              <a:gd name="connsiteX41" fmla="*/ 5622981 w 5627086"/>
              <a:gd name="connsiteY41" fmla="*/ 3423372 h 3510413"/>
              <a:gd name="connsiteX42" fmla="*/ 5451531 w 5627086"/>
              <a:gd name="connsiteY42" fmla="*/ 3509097 h 3510413"/>
              <a:gd name="connsiteX43" fmla="*/ 5137206 w 5627086"/>
              <a:gd name="connsiteY43" fmla="*/ 3356697 h 3510413"/>
              <a:gd name="connsiteX44" fmla="*/ 4908606 w 5627086"/>
              <a:gd name="connsiteY44" fmla="*/ 3137622 h 3510413"/>
              <a:gd name="connsiteX45" fmla="*/ 4908606 w 5627086"/>
              <a:gd name="connsiteY45" fmla="*/ 2613747 h 3510413"/>
              <a:gd name="connsiteX46" fmla="*/ 4937181 w 5627086"/>
              <a:gd name="connsiteY46" fmla="*/ 2289897 h 3510413"/>
              <a:gd name="connsiteX47" fmla="*/ 4784781 w 5627086"/>
              <a:gd name="connsiteY47" fmla="*/ 1899372 h 3510413"/>
              <a:gd name="connsiteX48" fmla="*/ 4537131 w 5627086"/>
              <a:gd name="connsiteY48" fmla="*/ 1794597 h 3510413"/>
              <a:gd name="connsiteX49" fmla="*/ 4241856 w 5627086"/>
              <a:gd name="connsiteY49" fmla="*/ 1585047 h 3510413"/>
              <a:gd name="connsiteX50" fmla="*/ 4003731 w 5627086"/>
              <a:gd name="connsiteY50" fmla="*/ 1261197 h 3510413"/>
              <a:gd name="connsiteX51" fmla="*/ 3575106 w 5627086"/>
              <a:gd name="connsiteY51" fmla="*/ 765897 h 3510413"/>
              <a:gd name="connsiteX52" fmla="*/ 3498906 w 5627086"/>
              <a:gd name="connsiteY52" fmla="*/ 489672 h 3510413"/>
              <a:gd name="connsiteX53" fmla="*/ 3365556 w 5627086"/>
              <a:gd name="connsiteY53" fmla="*/ 346797 h 3510413"/>
              <a:gd name="connsiteX54" fmla="*/ 3089331 w 5627086"/>
              <a:gd name="connsiteY54" fmla="*/ 384897 h 3510413"/>
              <a:gd name="connsiteX55" fmla="*/ 2670231 w 5627086"/>
              <a:gd name="connsiteY55" fmla="*/ 518247 h 3510413"/>
              <a:gd name="connsiteX56" fmla="*/ 2060631 w 5627086"/>
              <a:gd name="connsiteY56" fmla="*/ 575397 h 3510413"/>
              <a:gd name="connsiteX57" fmla="*/ 1879656 w 5627086"/>
              <a:gd name="connsiteY57" fmla="*/ 527772 h 3510413"/>
              <a:gd name="connsiteX58" fmla="*/ 1651056 w 5627086"/>
              <a:gd name="connsiteY58" fmla="*/ 689697 h 3510413"/>
              <a:gd name="connsiteX59" fmla="*/ 1536756 w 5627086"/>
              <a:gd name="connsiteY59" fmla="*/ 842097 h 3510413"/>
              <a:gd name="connsiteX60" fmla="*/ 1555806 w 5627086"/>
              <a:gd name="connsiteY60" fmla="*/ 1061172 h 3510413"/>
              <a:gd name="connsiteX61" fmla="*/ 1651056 w 5627086"/>
              <a:gd name="connsiteY61" fmla="*/ 1356447 h 3510413"/>
              <a:gd name="connsiteX62" fmla="*/ 1603431 w 5627086"/>
              <a:gd name="connsiteY62" fmla="*/ 1556472 h 3510413"/>
              <a:gd name="connsiteX63" fmla="*/ 1451031 w 5627086"/>
              <a:gd name="connsiteY63" fmla="*/ 1651722 h 3510413"/>
              <a:gd name="connsiteX64" fmla="*/ 1765356 w 5627086"/>
              <a:gd name="connsiteY64" fmla="*/ 1804122 h 3510413"/>
              <a:gd name="connsiteX65" fmla="*/ 2098731 w 5627086"/>
              <a:gd name="connsiteY65" fmla="*/ 2013672 h 3510413"/>
              <a:gd name="connsiteX66" fmla="*/ 2146356 w 5627086"/>
              <a:gd name="connsiteY66" fmla="*/ 2080347 h 3510413"/>
              <a:gd name="connsiteX67" fmla="*/ 2365431 w 5627086"/>
              <a:gd name="connsiteY67" fmla="*/ 1985097 h 3510413"/>
              <a:gd name="connsiteX68" fmla="*/ 2679756 w 5627086"/>
              <a:gd name="connsiteY68" fmla="*/ 1985097 h 3510413"/>
              <a:gd name="connsiteX69" fmla="*/ 2794056 w 5627086"/>
              <a:gd name="connsiteY69" fmla="*/ 2080347 h 3510413"/>
              <a:gd name="connsiteX70" fmla="*/ 2679756 w 5627086"/>
              <a:gd name="connsiteY70" fmla="*/ 2470872 h 3510413"/>
              <a:gd name="connsiteX71" fmla="*/ 2527356 w 5627086"/>
              <a:gd name="connsiteY71" fmla="*/ 2785197 h 3510413"/>
              <a:gd name="connsiteX72" fmla="*/ 2355906 w 5627086"/>
              <a:gd name="connsiteY72" fmla="*/ 2956647 h 3510413"/>
              <a:gd name="connsiteX73" fmla="*/ 2165406 w 5627086"/>
              <a:gd name="connsiteY73" fmla="*/ 3032847 h 3510413"/>
              <a:gd name="connsiteX74" fmla="*/ 1908231 w 5627086"/>
              <a:gd name="connsiteY74" fmla="*/ 3109047 h 3510413"/>
              <a:gd name="connsiteX75" fmla="*/ 1832031 w 5627086"/>
              <a:gd name="connsiteY75" fmla="*/ 2937597 h 3510413"/>
              <a:gd name="connsiteX76" fmla="*/ 1993956 w 5627086"/>
              <a:gd name="connsiteY76" fmla="*/ 2775672 h 35104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Lst>
            <a:rect l="l" t="t" r="r" b="b"/>
            <a:pathLst>
              <a:path w="5627086" h="3510413">
                <a:moveTo>
                  <a:pt x="1993956" y="2775672"/>
                </a:moveTo>
                <a:cubicBezTo>
                  <a:pt x="2068568" y="2701060"/>
                  <a:pt x="2262244" y="2539134"/>
                  <a:pt x="2279706" y="2489922"/>
                </a:cubicBezTo>
                <a:cubicBezTo>
                  <a:pt x="2297168" y="2440710"/>
                  <a:pt x="2168581" y="2508972"/>
                  <a:pt x="2098731" y="2480397"/>
                </a:cubicBezTo>
                <a:cubicBezTo>
                  <a:pt x="2028881" y="2451822"/>
                  <a:pt x="1938393" y="2374034"/>
                  <a:pt x="1860606" y="2318472"/>
                </a:cubicBezTo>
                <a:cubicBezTo>
                  <a:pt x="1782818" y="2262909"/>
                  <a:pt x="1722493" y="2194647"/>
                  <a:pt x="1632006" y="2147022"/>
                </a:cubicBezTo>
                <a:cubicBezTo>
                  <a:pt x="1541519" y="2099397"/>
                  <a:pt x="1436743" y="2040659"/>
                  <a:pt x="1317681" y="2032722"/>
                </a:cubicBezTo>
                <a:cubicBezTo>
                  <a:pt x="1198619" y="2024785"/>
                  <a:pt x="1062094" y="2088284"/>
                  <a:pt x="917631" y="2099397"/>
                </a:cubicBezTo>
                <a:cubicBezTo>
                  <a:pt x="773168" y="2110510"/>
                  <a:pt x="582668" y="2153372"/>
                  <a:pt x="450906" y="2099397"/>
                </a:cubicBezTo>
                <a:cubicBezTo>
                  <a:pt x="319143" y="2045422"/>
                  <a:pt x="201668" y="1881909"/>
                  <a:pt x="127056" y="1775547"/>
                </a:cubicBezTo>
                <a:cubicBezTo>
                  <a:pt x="52444" y="1669185"/>
                  <a:pt x="-15819" y="1524722"/>
                  <a:pt x="3231" y="1461222"/>
                </a:cubicBezTo>
                <a:cubicBezTo>
                  <a:pt x="22281" y="1397722"/>
                  <a:pt x="155631" y="1361209"/>
                  <a:pt x="241356" y="1394547"/>
                </a:cubicBezTo>
                <a:cubicBezTo>
                  <a:pt x="327081" y="1427884"/>
                  <a:pt x="423919" y="1607272"/>
                  <a:pt x="517581" y="1661247"/>
                </a:cubicBezTo>
                <a:cubicBezTo>
                  <a:pt x="611243" y="1715222"/>
                  <a:pt x="758881" y="1746972"/>
                  <a:pt x="803331" y="1718397"/>
                </a:cubicBezTo>
                <a:cubicBezTo>
                  <a:pt x="847781" y="1689822"/>
                  <a:pt x="804918" y="1572347"/>
                  <a:pt x="784281" y="1489797"/>
                </a:cubicBezTo>
                <a:cubicBezTo>
                  <a:pt x="763644" y="1407247"/>
                  <a:pt x="657281" y="1313584"/>
                  <a:pt x="679506" y="1223097"/>
                </a:cubicBezTo>
                <a:cubicBezTo>
                  <a:pt x="701731" y="1132609"/>
                  <a:pt x="839843" y="1051647"/>
                  <a:pt x="917631" y="946872"/>
                </a:cubicBezTo>
                <a:cubicBezTo>
                  <a:pt x="995418" y="842097"/>
                  <a:pt x="1028756" y="681759"/>
                  <a:pt x="1146231" y="594447"/>
                </a:cubicBezTo>
                <a:cubicBezTo>
                  <a:pt x="1263706" y="507135"/>
                  <a:pt x="1500243" y="481734"/>
                  <a:pt x="1622481" y="422997"/>
                </a:cubicBezTo>
                <a:cubicBezTo>
                  <a:pt x="1744718" y="364259"/>
                  <a:pt x="1798693" y="276947"/>
                  <a:pt x="1879656" y="242022"/>
                </a:cubicBezTo>
                <a:cubicBezTo>
                  <a:pt x="1960618" y="207097"/>
                  <a:pt x="2025706" y="207097"/>
                  <a:pt x="2108256" y="213447"/>
                </a:cubicBezTo>
                <a:cubicBezTo>
                  <a:pt x="2190806" y="219797"/>
                  <a:pt x="2281294" y="283297"/>
                  <a:pt x="2374956" y="280122"/>
                </a:cubicBezTo>
                <a:cubicBezTo>
                  <a:pt x="2468618" y="276947"/>
                  <a:pt x="2586094" y="230909"/>
                  <a:pt x="2670231" y="194397"/>
                </a:cubicBezTo>
                <a:cubicBezTo>
                  <a:pt x="2754368" y="157885"/>
                  <a:pt x="2800406" y="92797"/>
                  <a:pt x="2879781" y="61047"/>
                </a:cubicBezTo>
                <a:cubicBezTo>
                  <a:pt x="2959156" y="29297"/>
                  <a:pt x="3055994" y="10247"/>
                  <a:pt x="3146481" y="3897"/>
                </a:cubicBezTo>
                <a:cubicBezTo>
                  <a:pt x="3236968" y="-2453"/>
                  <a:pt x="3327456" y="-4041"/>
                  <a:pt x="3422706" y="22947"/>
                </a:cubicBezTo>
                <a:cubicBezTo>
                  <a:pt x="3517956" y="49934"/>
                  <a:pt x="3617969" y="97560"/>
                  <a:pt x="3717981" y="165822"/>
                </a:cubicBezTo>
                <a:cubicBezTo>
                  <a:pt x="3817993" y="234084"/>
                  <a:pt x="3938644" y="330922"/>
                  <a:pt x="4022781" y="432522"/>
                </a:cubicBezTo>
                <a:cubicBezTo>
                  <a:pt x="4106918" y="534122"/>
                  <a:pt x="4157719" y="653185"/>
                  <a:pt x="4222806" y="775422"/>
                </a:cubicBezTo>
                <a:cubicBezTo>
                  <a:pt x="4287893" y="897659"/>
                  <a:pt x="4346631" y="1084984"/>
                  <a:pt x="4413306" y="1165947"/>
                </a:cubicBezTo>
                <a:cubicBezTo>
                  <a:pt x="4479981" y="1246909"/>
                  <a:pt x="4545069" y="1227860"/>
                  <a:pt x="4622856" y="1261197"/>
                </a:cubicBezTo>
                <a:cubicBezTo>
                  <a:pt x="4700643" y="1294534"/>
                  <a:pt x="4807006" y="1334222"/>
                  <a:pt x="4880031" y="1365972"/>
                </a:cubicBezTo>
                <a:cubicBezTo>
                  <a:pt x="4953056" y="1397722"/>
                  <a:pt x="5008619" y="1396135"/>
                  <a:pt x="5061006" y="1451697"/>
                </a:cubicBezTo>
                <a:cubicBezTo>
                  <a:pt x="5113393" y="1507259"/>
                  <a:pt x="5183244" y="1624735"/>
                  <a:pt x="5194356" y="1699347"/>
                </a:cubicBezTo>
                <a:cubicBezTo>
                  <a:pt x="5205468" y="1773959"/>
                  <a:pt x="5110219" y="1815235"/>
                  <a:pt x="5127681" y="1899372"/>
                </a:cubicBezTo>
                <a:cubicBezTo>
                  <a:pt x="5145143" y="1983509"/>
                  <a:pt x="5259444" y="2115272"/>
                  <a:pt x="5299131" y="2204172"/>
                </a:cubicBezTo>
                <a:cubicBezTo>
                  <a:pt x="5338819" y="2293072"/>
                  <a:pt x="5351519" y="2354984"/>
                  <a:pt x="5365806" y="2432772"/>
                </a:cubicBezTo>
                <a:cubicBezTo>
                  <a:pt x="5380094" y="2510559"/>
                  <a:pt x="5392793" y="2596285"/>
                  <a:pt x="5384856" y="2670897"/>
                </a:cubicBezTo>
                <a:cubicBezTo>
                  <a:pt x="5376919" y="2745509"/>
                  <a:pt x="5335643" y="2821710"/>
                  <a:pt x="5318181" y="2880447"/>
                </a:cubicBezTo>
                <a:cubicBezTo>
                  <a:pt x="5300719" y="2939184"/>
                  <a:pt x="5272144" y="2970935"/>
                  <a:pt x="5280081" y="3023322"/>
                </a:cubicBezTo>
                <a:cubicBezTo>
                  <a:pt x="5288018" y="3075709"/>
                  <a:pt x="5319769" y="3148735"/>
                  <a:pt x="5365806" y="3194772"/>
                </a:cubicBezTo>
                <a:cubicBezTo>
                  <a:pt x="5411843" y="3240809"/>
                  <a:pt x="5513444" y="3261447"/>
                  <a:pt x="5556306" y="3299547"/>
                </a:cubicBezTo>
                <a:cubicBezTo>
                  <a:pt x="5599168" y="3337647"/>
                  <a:pt x="5640444" y="3388447"/>
                  <a:pt x="5622981" y="3423372"/>
                </a:cubicBezTo>
                <a:cubicBezTo>
                  <a:pt x="5605519" y="3458297"/>
                  <a:pt x="5532494" y="3520210"/>
                  <a:pt x="5451531" y="3509097"/>
                </a:cubicBezTo>
                <a:cubicBezTo>
                  <a:pt x="5370569" y="3497985"/>
                  <a:pt x="5227693" y="3418609"/>
                  <a:pt x="5137206" y="3356697"/>
                </a:cubicBezTo>
                <a:cubicBezTo>
                  <a:pt x="5046719" y="3294785"/>
                  <a:pt x="4946706" y="3261447"/>
                  <a:pt x="4908606" y="3137622"/>
                </a:cubicBezTo>
                <a:cubicBezTo>
                  <a:pt x="4870506" y="3013797"/>
                  <a:pt x="4903844" y="2755034"/>
                  <a:pt x="4908606" y="2613747"/>
                </a:cubicBezTo>
                <a:cubicBezTo>
                  <a:pt x="4913368" y="2472460"/>
                  <a:pt x="4957818" y="2408959"/>
                  <a:pt x="4937181" y="2289897"/>
                </a:cubicBezTo>
                <a:cubicBezTo>
                  <a:pt x="4916544" y="2170835"/>
                  <a:pt x="4851456" y="1981922"/>
                  <a:pt x="4784781" y="1899372"/>
                </a:cubicBezTo>
                <a:cubicBezTo>
                  <a:pt x="4718106" y="1816822"/>
                  <a:pt x="4627619" y="1846984"/>
                  <a:pt x="4537131" y="1794597"/>
                </a:cubicBezTo>
                <a:cubicBezTo>
                  <a:pt x="4446644" y="1742209"/>
                  <a:pt x="4330756" y="1673947"/>
                  <a:pt x="4241856" y="1585047"/>
                </a:cubicBezTo>
                <a:cubicBezTo>
                  <a:pt x="4152956" y="1496147"/>
                  <a:pt x="4114856" y="1397722"/>
                  <a:pt x="4003731" y="1261197"/>
                </a:cubicBezTo>
                <a:cubicBezTo>
                  <a:pt x="3892606" y="1124672"/>
                  <a:pt x="3659243" y="894484"/>
                  <a:pt x="3575106" y="765897"/>
                </a:cubicBezTo>
                <a:cubicBezTo>
                  <a:pt x="3490969" y="637310"/>
                  <a:pt x="3533831" y="559522"/>
                  <a:pt x="3498906" y="489672"/>
                </a:cubicBezTo>
                <a:cubicBezTo>
                  <a:pt x="3463981" y="419822"/>
                  <a:pt x="3433819" y="364260"/>
                  <a:pt x="3365556" y="346797"/>
                </a:cubicBezTo>
                <a:cubicBezTo>
                  <a:pt x="3297293" y="329334"/>
                  <a:pt x="3205218" y="356322"/>
                  <a:pt x="3089331" y="384897"/>
                </a:cubicBezTo>
                <a:cubicBezTo>
                  <a:pt x="2973444" y="413472"/>
                  <a:pt x="2841681" y="486497"/>
                  <a:pt x="2670231" y="518247"/>
                </a:cubicBezTo>
                <a:cubicBezTo>
                  <a:pt x="2498781" y="549997"/>
                  <a:pt x="2192393" y="573810"/>
                  <a:pt x="2060631" y="575397"/>
                </a:cubicBezTo>
                <a:cubicBezTo>
                  <a:pt x="1928869" y="576984"/>
                  <a:pt x="1947918" y="508722"/>
                  <a:pt x="1879656" y="527772"/>
                </a:cubicBezTo>
                <a:cubicBezTo>
                  <a:pt x="1811394" y="546822"/>
                  <a:pt x="1708206" y="637309"/>
                  <a:pt x="1651056" y="689697"/>
                </a:cubicBezTo>
                <a:cubicBezTo>
                  <a:pt x="1593906" y="742085"/>
                  <a:pt x="1552631" y="780184"/>
                  <a:pt x="1536756" y="842097"/>
                </a:cubicBezTo>
                <a:cubicBezTo>
                  <a:pt x="1520881" y="904009"/>
                  <a:pt x="1536756" y="975447"/>
                  <a:pt x="1555806" y="1061172"/>
                </a:cubicBezTo>
                <a:cubicBezTo>
                  <a:pt x="1574856" y="1146897"/>
                  <a:pt x="1643118" y="1273897"/>
                  <a:pt x="1651056" y="1356447"/>
                </a:cubicBezTo>
                <a:cubicBezTo>
                  <a:pt x="1658993" y="1438997"/>
                  <a:pt x="1636769" y="1507259"/>
                  <a:pt x="1603431" y="1556472"/>
                </a:cubicBezTo>
                <a:cubicBezTo>
                  <a:pt x="1570093" y="1605685"/>
                  <a:pt x="1424044" y="1610447"/>
                  <a:pt x="1451031" y="1651722"/>
                </a:cubicBezTo>
                <a:cubicBezTo>
                  <a:pt x="1478018" y="1692997"/>
                  <a:pt x="1657406" y="1743797"/>
                  <a:pt x="1765356" y="1804122"/>
                </a:cubicBezTo>
                <a:cubicBezTo>
                  <a:pt x="1873306" y="1864447"/>
                  <a:pt x="2035231" y="1967635"/>
                  <a:pt x="2098731" y="2013672"/>
                </a:cubicBezTo>
                <a:cubicBezTo>
                  <a:pt x="2162231" y="2059709"/>
                  <a:pt x="2101906" y="2085109"/>
                  <a:pt x="2146356" y="2080347"/>
                </a:cubicBezTo>
                <a:cubicBezTo>
                  <a:pt x="2190806" y="2075584"/>
                  <a:pt x="2276531" y="2000972"/>
                  <a:pt x="2365431" y="1985097"/>
                </a:cubicBezTo>
                <a:cubicBezTo>
                  <a:pt x="2454331" y="1969222"/>
                  <a:pt x="2608319" y="1969222"/>
                  <a:pt x="2679756" y="1985097"/>
                </a:cubicBezTo>
                <a:cubicBezTo>
                  <a:pt x="2751193" y="2000972"/>
                  <a:pt x="2794056" y="1999385"/>
                  <a:pt x="2794056" y="2080347"/>
                </a:cubicBezTo>
                <a:cubicBezTo>
                  <a:pt x="2794056" y="2161309"/>
                  <a:pt x="2724206" y="2353397"/>
                  <a:pt x="2679756" y="2470872"/>
                </a:cubicBezTo>
                <a:cubicBezTo>
                  <a:pt x="2635306" y="2588347"/>
                  <a:pt x="2581331" y="2704234"/>
                  <a:pt x="2527356" y="2785197"/>
                </a:cubicBezTo>
                <a:cubicBezTo>
                  <a:pt x="2473381" y="2866160"/>
                  <a:pt x="2416231" y="2915372"/>
                  <a:pt x="2355906" y="2956647"/>
                </a:cubicBezTo>
                <a:cubicBezTo>
                  <a:pt x="2295581" y="2997922"/>
                  <a:pt x="2240018" y="3007447"/>
                  <a:pt x="2165406" y="3032847"/>
                </a:cubicBezTo>
                <a:cubicBezTo>
                  <a:pt x="2090794" y="3058247"/>
                  <a:pt x="1963793" y="3124922"/>
                  <a:pt x="1908231" y="3109047"/>
                </a:cubicBezTo>
                <a:cubicBezTo>
                  <a:pt x="1852669" y="3093172"/>
                  <a:pt x="1817743" y="2994747"/>
                  <a:pt x="1832031" y="2937597"/>
                </a:cubicBezTo>
                <a:cubicBezTo>
                  <a:pt x="1846318" y="2880447"/>
                  <a:pt x="1919344" y="2850284"/>
                  <a:pt x="1993956" y="2775672"/>
                </a:cubicBezTo>
                <a:close/>
              </a:path>
            </a:pathLst>
          </a:custGeom>
          <a:solidFill>
            <a:srgbClr val="EF9A3F">
              <a:alpha val="29000"/>
            </a:srgbClr>
          </a:solidFill>
          <a:ln w="63500">
            <a:solidFill>
              <a:srgbClr val="EF9A3F"/>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3058666" y="3717229"/>
            <a:ext cx="1441326"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Pacific plate</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7909"/>
            <a:ext cx="7072313" cy="1774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2985050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439829" y="2204864"/>
            <a:ext cx="5452651" cy="4269410"/>
          </a:xfrm>
          <a:prstGeom prst="rect">
            <a:avLst/>
          </a:prstGeom>
        </p:spPr>
      </p:pic>
      <p:sp>
        <p:nvSpPr>
          <p:cNvPr id="2" name="Right Arrow 1"/>
          <p:cNvSpPr/>
          <p:nvPr/>
        </p:nvSpPr>
        <p:spPr>
          <a:xfrm>
            <a:off x="1763688" y="3032956"/>
            <a:ext cx="1224136" cy="648072"/>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ight Arrow 8"/>
          <p:cNvSpPr/>
          <p:nvPr/>
        </p:nvSpPr>
        <p:spPr>
          <a:xfrm rot="10800000">
            <a:off x="395536" y="3032956"/>
            <a:ext cx="1224136" cy="648072"/>
          </a:xfrm>
          <a:prstGeom prst="rightArrow">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TextBox 2"/>
          <p:cNvSpPr txBox="1"/>
          <p:nvPr/>
        </p:nvSpPr>
        <p:spPr>
          <a:xfrm>
            <a:off x="0" y="1899190"/>
            <a:ext cx="3784166" cy="1077218"/>
          </a:xfrm>
          <a:prstGeom prst="rect">
            <a:avLst/>
          </a:prstGeom>
          <a:noFill/>
        </p:spPr>
        <p:txBody>
          <a:bodyPr wrap="square" rtlCol="0">
            <a:spAutoFit/>
          </a:bodyPr>
          <a:lstStyle/>
          <a:p>
            <a:pPr algn="ctr"/>
            <a:r>
              <a:rPr lang="en-GB" sz="3200" b="1" dirty="0">
                <a:solidFill>
                  <a:srgbClr val="715188"/>
                </a:solidFill>
              </a:rPr>
              <a:t>Plates moving AWAY from each other</a:t>
            </a:r>
          </a:p>
        </p:txBody>
      </p:sp>
      <p:sp>
        <p:nvSpPr>
          <p:cNvPr id="12" name="Rounded Rectangle 11"/>
          <p:cNvSpPr/>
          <p:nvPr/>
        </p:nvSpPr>
        <p:spPr>
          <a:xfrm>
            <a:off x="7049863" y="1822619"/>
            <a:ext cx="1296144"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Volcanoes</a:t>
            </a:r>
          </a:p>
        </p:txBody>
      </p:sp>
      <p:sp>
        <p:nvSpPr>
          <p:cNvPr id="13" name="Rounded Rectangle 12"/>
          <p:cNvSpPr/>
          <p:nvPr/>
        </p:nvSpPr>
        <p:spPr>
          <a:xfrm>
            <a:off x="3439829" y="4339569"/>
            <a:ext cx="99959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Magma</a:t>
            </a:r>
          </a:p>
        </p:txBody>
      </p:sp>
      <p:sp>
        <p:nvSpPr>
          <p:cNvPr id="14" name="Rounded Rectangle 13"/>
          <p:cNvSpPr/>
          <p:nvPr/>
        </p:nvSpPr>
        <p:spPr>
          <a:xfrm>
            <a:off x="7349480" y="2204864"/>
            <a:ext cx="1759024" cy="567281"/>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New ocean crust</a:t>
            </a:r>
          </a:p>
        </p:txBody>
      </p:sp>
      <p:cxnSp>
        <p:nvCxnSpPr>
          <p:cNvPr id="15" name="Straight Connector 14"/>
          <p:cNvCxnSpPr/>
          <p:nvPr/>
        </p:nvCxnSpPr>
        <p:spPr>
          <a:xfrm flipH="1">
            <a:off x="5969743" y="1976413"/>
            <a:ext cx="1114661" cy="1521667"/>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a:off x="6527073" y="2599157"/>
            <a:ext cx="917372" cy="760833"/>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flipV="1">
            <a:off x="4427984" y="4511270"/>
            <a:ext cx="718840" cy="1"/>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pic>
        <p:nvPicPr>
          <p:cNvPr id="2052" name="Picture 4" descr="File:Eyjafjallajökull first crater 20100329.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270127" y="3789040"/>
            <a:ext cx="2868031" cy="2601208"/>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3" name="TextBox 22"/>
          <p:cNvSpPr txBox="1"/>
          <p:nvPr/>
        </p:nvSpPr>
        <p:spPr>
          <a:xfrm>
            <a:off x="251520" y="6445446"/>
            <a:ext cx="1728192" cy="276999"/>
          </a:xfrm>
          <a:prstGeom prst="rect">
            <a:avLst/>
          </a:prstGeom>
          <a:noFill/>
        </p:spPr>
        <p:txBody>
          <a:bodyPr wrap="square" rtlCol="0">
            <a:spAutoFit/>
          </a:bodyPr>
          <a:lstStyle/>
          <a:p>
            <a:r>
              <a:rPr lang="en-GB" sz="1200" dirty="0"/>
              <a:t>David </a:t>
            </a:r>
            <a:r>
              <a:rPr lang="en-GB" sz="1200" dirty="0" err="1"/>
              <a:t>Karnå</a:t>
            </a:r>
            <a:r>
              <a:rPr lang="en-GB" sz="1200" dirty="0"/>
              <a:t> / CC by 3.0</a:t>
            </a:r>
          </a:p>
        </p:txBody>
      </p:sp>
      <p:sp>
        <p:nvSpPr>
          <p:cNvPr id="26" name="TextBox 25"/>
          <p:cNvSpPr txBox="1"/>
          <p:nvPr/>
        </p:nvSpPr>
        <p:spPr>
          <a:xfrm>
            <a:off x="621895" y="3789040"/>
            <a:ext cx="2164494" cy="646331"/>
          </a:xfrm>
          <a:prstGeom prst="rect">
            <a:avLst/>
          </a:prstGeom>
          <a:noFill/>
        </p:spPr>
        <p:txBody>
          <a:bodyPr wrap="square" rtlCol="0">
            <a:spAutoFit/>
          </a:bodyPr>
          <a:lstStyle/>
          <a:p>
            <a:pPr algn="ctr"/>
            <a:r>
              <a:rPr lang="en-GB" sz="3600" b="1" dirty="0">
                <a:solidFill>
                  <a:schemeClr val="bg1"/>
                </a:solidFill>
              </a:rPr>
              <a:t>Iceland</a:t>
            </a:r>
          </a:p>
        </p:txBody>
      </p:sp>
      <p:sp>
        <p:nvSpPr>
          <p:cNvPr id="16" name="Rounded Rectangle 15"/>
          <p:cNvSpPr/>
          <p:nvPr/>
        </p:nvSpPr>
        <p:spPr>
          <a:xfrm>
            <a:off x="7529500" y="5396965"/>
            <a:ext cx="1493948" cy="35571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Lithosphere</a:t>
            </a:r>
          </a:p>
        </p:txBody>
      </p:sp>
      <p:cxnSp>
        <p:nvCxnSpPr>
          <p:cNvPr id="20" name="Straight Connector 19"/>
          <p:cNvCxnSpPr/>
          <p:nvPr/>
        </p:nvCxnSpPr>
        <p:spPr>
          <a:xfrm flipV="1">
            <a:off x="4787404" y="5089645"/>
            <a:ext cx="359420" cy="384918"/>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18" name="Rounded Rectangle 17"/>
          <p:cNvSpPr/>
          <p:nvPr/>
        </p:nvSpPr>
        <p:spPr>
          <a:xfrm>
            <a:off x="3862537" y="5306632"/>
            <a:ext cx="1849734" cy="642648"/>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Asthenosphere</a:t>
            </a:r>
          </a:p>
          <a:p>
            <a:pPr algn="ctr"/>
            <a:r>
              <a:rPr lang="en-GB" b="1" dirty="0"/>
              <a:t>(lower mantle)</a:t>
            </a:r>
          </a:p>
        </p:txBody>
      </p:sp>
      <p:sp>
        <p:nvSpPr>
          <p:cNvPr id="7" name="Right Brace 6"/>
          <p:cNvSpPr/>
          <p:nvPr/>
        </p:nvSpPr>
        <p:spPr>
          <a:xfrm>
            <a:off x="7169459" y="4725144"/>
            <a:ext cx="360041" cy="1699360"/>
          </a:xfrm>
          <a:prstGeom prst="rightBrace">
            <a:avLst/>
          </a:prstGeom>
          <a:ln w="76200">
            <a:solidFill>
              <a:srgbClr val="715188"/>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GB"/>
          </a:p>
        </p:txBody>
      </p:sp>
      <p:pic>
        <p:nvPicPr>
          <p:cNvPr id="7170"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18202" y="113089"/>
            <a:ext cx="6645275"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4503360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descr="I:\Education\Factsheets, careers profiles &amp; web content\Factsheets and website hub pages\_Factsheet template fixed images\images\continentoceanconvergentmargin_arrows.pn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6674" y="1556792"/>
            <a:ext cx="4671418" cy="5208007"/>
          </a:xfrm>
          <a:prstGeom prst="rect">
            <a:avLst/>
          </a:prstGeom>
          <a:noFill/>
          <a:extLst>
            <a:ext uri="{909E8E84-426E-40DD-AFC4-6F175D3DCCD1}">
              <a14:hiddenFill xmlns:a14="http://schemas.microsoft.com/office/drawing/2010/main">
                <a:solidFill>
                  <a:srgbClr val="FFFFFF"/>
                </a:solidFill>
              </a14:hiddenFill>
            </a:ext>
          </a:extLst>
        </p:spPr>
      </p:pic>
      <p:sp>
        <p:nvSpPr>
          <p:cNvPr id="9" name="Rounded Rectangle 8"/>
          <p:cNvSpPr/>
          <p:nvPr/>
        </p:nvSpPr>
        <p:spPr>
          <a:xfrm>
            <a:off x="3491880" y="4172441"/>
            <a:ext cx="1034241"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Magma</a:t>
            </a:r>
          </a:p>
        </p:txBody>
      </p:sp>
      <p:sp>
        <p:nvSpPr>
          <p:cNvPr id="10" name="Rounded Rectangle 9"/>
          <p:cNvSpPr/>
          <p:nvPr/>
        </p:nvSpPr>
        <p:spPr>
          <a:xfrm>
            <a:off x="3491880" y="5639751"/>
            <a:ext cx="144016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Plate melts</a:t>
            </a:r>
          </a:p>
        </p:txBody>
      </p:sp>
      <p:sp>
        <p:nvSpPr>
          <p:cNvPr id="11" name="Rounded Rectangle 10"/>
          <p:cNvSpPr/>
          <p:nvPr/>
        </p:nvSpPr>
        <p:spPr>
          <a:xfrm>
            <a:off x="6532383" y="2852936"/>
            <a:ext cx="1064702"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Volcano</a:t>
            </a:r>
          </a:p>
        </p:txBody>
      </p:sp>
      <p:sp>
        <p:nvSpPr>
          <p:cNvPr id="12" name="Rounded Rectangle 11"/>
          <p:cNvSpPr/>
          <p:nvPr/>
        </p:nvSpPr>
        <p:spPr>
          <a:xfrm>
            <a:off x="6710486" y="5826831"/>
            <a:ext cx="2000056"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Plate is subducted</a:t>
            </a:r>
          </a:p>
        </p:txBody>
      </p:sp>
      <p:cxnSp>
        <p:nvCxnSpPr>
          <p:cNvPr id="13" name="Straight Connector 12"/>
          <p:cNvCxnSpPr/>
          <p:nvPr/>
        </p:nvCxnSpPr>
        <p:spPr>
          <a:xfrm>
            <a:off x="4427984" y="4313531"/>
            <a:ext cx="359420" cy="267597"/>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flipV="1">
            <a:off x="4295101" y="5157192"/>
            <a:ext cx="359420" cy="51757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5436096" y="5383319"/>
            <a:ext cx="1296144" cy="538609"/>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8" name="Straight Connector 17"/>
          <p:cNvCxnSpPr>
            <a:stCxn id="11" idx="1"/>
          </p:cNvCxnSpPr>
          <p:nvPr/>
        </p:nvCxnSpPr>
        <p:spPr>
          <a:xfrm flipH="1">
            <a:off x="5796137" y="2994025"/>
            <a:ext cx="736246" cy="218951"/>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2" name="Right Arrow 21"/>
          <p:cNvSpPr/>
          <p:nvPr/>
        </p:nvSpPr>
        <p:spPr>
          <a:xfrm flipH="1">
            <a:off x="1749252" y="2888940"/>
            <a:ext cx="1224136" cy="648072"/>
          </a:xfrm>
          <a:prstGeom prst="righ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3" name="Right Arrow 22"/>
          <p:cNvSpPr/>
          <p:nvPr/>
        </p:nvSpPr>
        <p:spPr>
          <a:xfrm rot="10800000" flipH="1">
            <a:off x="458275" y="2900362"/>
            <a:ext cx="1224136" cy="648072"/>
          </a:xfrm>
          <a:prstGeom prst="righ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4" name="TextBox 23"/>
          <p:cNvSpPr txBox="1"/>
          <p:nvPr/>
        </p:nvSpPr>
        <p:spPr>
          <a:xfrm>
            <a:off x="-1" y="1834913"/>
            <a:ext cx="3392061" cy="1077218"/>
          </a:xfrm>
          <a:prstGeom prst="rect">
            <a:avLst/>
          </a:prstGeom>
          <a:noFill/>
        </p:spPr>
        <p:txBody>
          <a:bodyPr wrap="square" rtlCol="0">
            <a:spAutoFit/>
          </a:bodyPr>
          <a:lstStyle/>
          <a:p>
            <a:pPr algn="ctr"/>
            <a:r>
              <a:rPr lang="en-GB" sz="3200" b="1" dirty="0">
                <a:solidFill>
                  <a:srgbClr val="D35241"/>
                </a:solidFill>
              </a:rPr>
              <a:t>Oceanic and Continental plates</a:t>
            </a:r>
          </a:p>
        </p:txBody>
      </p:sp>
      <p:pic>
        <p:nvPicPr>
          <p:cNvPr id="5124" name="Picture 4" descr="July 22, 1980 eruption of Mount St. Helens sent pumice and ash 6 to 11 mi (10-18 km) into the air, and was visible in Seattle, Washington (100 mi/160 km north).&#10; (Click image to view full siz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a:stretch/>
        </p:blipFill>
        <p:spPr bwMode="auto">
          <a:xfrm>
            <a:off x="430268" y="3674334"/>
            <a:ext cx="2592314" cy="2994417"/>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8" name="TextBox 7"/>
          <p:cNvSpPr txBox="1"/>
          <p:nvPr/>
        </p:nvSpPr>
        <p:spPr>
          <a:xfrm>
            <a:off x="117838" y="5679066"/>
            <a:ext cx="3158017" cy="830997"/>
          </a:xfrm>
          <a:prstGeom prst="rect">
            <a:avLst/>
          </a:prstGeom>
          <a:noFill/>
        </p:spPr>
        <p:txBody>
          <a:bodyPr wrap="square" rtlCol="0">
            <a:spAutoFit/>
          </a:bodyPr>
          <a:lstStyle/>
          <a:p>
            <a:pPr algn="ctr"/>
            <a:r>
              <a:rPr lang="en-GB" sz="2400" b="1" dirty="0">
                <a:solidFill>
                  <a:schemeClr val="bg1"/>
                </a:solidFill>
              </a:rPr>
              <a:t>Mount St. Helens,    Washington, USA</a:t>
            </a:r>
          </a:p>
        </p:txBody>
      </p:sp>
      <p:sp>
        <p:nvSpPr>
          <p:cNvPr id="19" name="Rounded Rectangle 18"/>
          <p:cNvSpPr/>
          <p:nvPr/>
        </p:nvSpPr>
        <p:spPr>
          <a:xfrm>
            <a:off x="6894586" y="5030453"/>
            <a:ext cx="1973506"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Oceanic crust ~2.9 g/cm</a:t>
            </a:r>
            <a:r>
              <a:rPr lang="en-GB" b="1" baseline="30000" dirty="0"/>
              <a:t>3</a:t>
            </a:r>
            <a:endParaRPr lang="en-GB" b="1" dirty="0"/>
          </a:p>
        </p:txBody>
      </p:sp>
      <p:sp>
        <p:nvSpPr>
          <p:cNvPr id="20" name="Rounded Rectangle 19"/>
          <p:cNvSpPr/>
          <p:nvPr/>
        </p:nvSpPr>
        <p:spPr>
          <a:xfrm>
            <a:off x="2958534" y="3534880"/>
            <a:ext cx="1973506"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Continental crust ~2.7 g/cm</a:t>
            </a:r>
            <a:r>
              <a:rPr lang="en-GB" b="1" baseline="30000" dirty="0"/>
              <a:t>3</a:t>
            </a:r>
            <a:endParaRPr lang="en-GB" b="1" dirty="0"/>
          </a:p>
        </p:txBody>
      </p:sp>
      <p:pic>
        <p:nvPicPr>
          <p:cNvPr id="8194"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5592" y="116632"/>
            <a:ext cx="6657975"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2634157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392060" y="1690359"/>
            <a:ext cx="5422090" cy="4976118"/>
          </a:xfrm>
          <a:prstGeom prst="rect">
            <a:avLst/>
          </a:prstGeom>
        </p:spPr>
      </p:pic>
      <p:sp>
        <p:nvSpPr>
          <p:cNvPr id="6" name="TextBox 5"/>
          <p:cNvSpPr txBox="1"/>
          <p:nvPr/>
        </p:nvSpPr>
        <p:spPr>
          <a:xfrm>
            <a:off x="-1" y="1834913"/>
            <a:ext cx="3392061" cy="1077218"/>
          </a:xfrm>
          <a:prstGeom prst="rect">
            <a:avLst/>
          </a:prstGeom>
          <a:noFill/>
        </p:spPr>
        <p:txBody>
          <a:bodyPr wrap="square" rtlCol="0">
            <a:spAutoFit/>
          </a:bodyPr>
          <a:lstStyle/>
          <a:p>
            <a:pPr algn="ctr"/>
            <a:r>
              <a:rPr lang="en-GB" sz="3200" b="1" dirty="0">
                <a:solidFill>
                  <a:srgbClr val="D35241"/>
                </a:solidFill>
              </a:rPr>
              <a:t>Oceanic and oceanic plates</a:t>
            </a:r>
          </a:p>
        </p:txBody>
      </p:sp>
      <p:sp>
        <p:nvSpPr>
          <p:cNvPr id="7" name="Right Arrow 6"/>
          <p:cNvSpPr/>
          <p:nvPr/>
        </p:nvSpPr>
        <p:spPr>
          <a:xfrm flipH="1">
            <a:off x="1749252" y="2888940"/>
            <a:ext cx="1224136" cy="648072"/>
          </a:xfrm>
          <a:prstGeom prst="righ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Right Arrow 7"/>
          <p:cNvSpPr/>
          <p:nvPr/>
        </p:nvSpPr>
        <p:spPr>
          <a:xfrm rot="10800000" flipH="1">
            <a:off x="458275" y="2900362"/>
            <a:ext cx="1224136" cy="648072"/>
          </a:xfrm>
          <a:prstGeom prst="rightArrow">
            <a:avLst/>
          </a:prstGeom>
          <a:solidFill>
            <a:srgbClr val="D352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Rounded Rectangle 8"/>
          <p:cNvSpPr/>
          <p:nvPr/>
        </p:nvSpPr>
        <p:spPr>
          <a:xfrm>
            <a:off x="6948772" y="4637602"/>
            <a:ext cx="1559788"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Older oceanic plate</a:t>
            </a:r>
          </a:p>
        </p:txBody>
      </p:sp>
      <p:sp>
        <p:nvSpPr>
          <p:cNvPr id="10" name="Rounded Rectangle 9"/>
          <p:cNvSpPr/>
          <p:nvPr/>
        </p:nvSpPr>
        <p:spPr>
          <a:xfrm>
            <a:off x="5141311" y="3135563"/>
            <a:ext cx="1708830"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Younger oceanic plate</a:t>
            </a:r>
          </a:p>
        </p:txBody>
      </p:sp>
      <p:sp>
        <p:nvSpPr>
          <p:cNvPr id="11" name="Rounded Rectangle 10"/>
          <p:cNvSpPr/>
          <p:nvPr/>
        </p:nvSpPr>
        <p:spPr>
          <a:xfrm>
            <a:off x="6126244" y="1713662"/>
            <a:ext cx="1614108"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Oceanic island arc</a:t>
            </a:r>
          </a:p>
        </p:txBody>
      </p:sp>
      <p:sp>
        <p:nvSpPr>
          <p:cNvPr id="12" name="Rounded Rectangle 11"/>
          <p:cNvSpPr/>
          <p:nvPr/>
        </p:nvSpPr>
        <p:spPr>
          <a:xfrm>
            <a:off x="2650301" y="3638685"/>
            <a:ext cx="1034241"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Magma</a:t>
            </a:r>
          </a:p>
        </p:txBody>
      </p:sp>
      <p:sp>
        <p:nvSpPr>
          <p:cNvPr id="13" name="Rounded Rectangle 12"/>
          <p:cNvSpPr/>
          <p:nvPr/>
        </p:nvSpPr>
        <p:spPr>
          <a:xfrm>
            <a:off x="3954274" y="5813359"/>
            <a:ext cx="1440160"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Plate melts</a:t>
            </a:r>
          </a:p>
        </p:txBody>
      </p:sp>
      <p:sp>
        <p:nvSpPr>
          <p:cNvPr id="14" name="Rounded Rectangle 13"/>
          <p:cNvSpPr/>
          <p:nvPr/>
        </p:nvSpPr>
        <p:spPr>
          <a:xfrm>
            <a:off x="5948744" y="5550631"/>
            <a:ext cx="2000056" cy="282177"/>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Plate is subducted</a:t>
            </a:r>
          </a:p>
        </p:txBody>
      </p:sp>
      <p:cxnSp>
        <p:nvCxnSpPr>
          <p:cNvPr id="15" name="Straight Connector 14"/>
          <p:cNvCxnSpPr/>
          <p:nvPr/>
        </p:nvCxnSpPr>
        <p:spPr>
          <a:xfrm>
            <a:off x="3586405" y="3779775"/>
            <a:ext cx="359420" cy="525153"/>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6" name="Straight Connector 15"/>
          <p:cNvCxnSpPr/>
          <p:nvPr/>
        </p:nvCxnSpPr>
        <p:spPr>
          <a:xfrm flipH="1" flipV="1">
            <a:off x="4025662" y="4880991"/>
            <a:ext cx="731834" cy="967386"/>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cxnSp>
        <p:nvCxnSpPr>
          <p:cNvPr id="17" name="Straight Connector 16"/>
          <p:cNvCxnSpPr/>
          <p:nvPr/>
        </p:nvCxnSpPr>
        <p:spPr>
          <a:xfrm flipH="1" flipV="1">
            <a:off x="4674354" y="5107119"/>
            <a:ext cx="1296144" cy="538609"/>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pic>
        <p:nvPicPr>
          <p:cNvPr id="1026" name="Picture 2" descr="Related image"/>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r="6911"/>
          <a:stretch/>
        </p:blipFill>
        <p:spPr bwMode="auto">
          <a:xfrm>
            <a:off x="82673" y="4042351"/>
            <a:ext cx="3250236" cy="2536884"/>
          </a:xfrm>
          <a:prstGeom prst="rect">
            <a:avLst/>
          </a:prstGeom>
          <a:noFill/>
          <a:ln w="38100">
            <a:solidFill>
              <a:schemeClr val="bg1"/>
            </a:solid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
        <p:nvSpPr>
          <p:cNvPr id="22" name="Rounded Rectangle 21"/>
          <p:cNvSpPr/>
          <p:nvPr/>
        </p:nvSpPr>
        <p:spPr>
          <a:xfrm>
            <a:off x="7191161" y="2425352"/>
            <a:ext cx="1708830" cy="486779"/>
          </a:xfrm>
          <a:prstGeom prst="roundRect">
            <a:avLst>
              <a:gd name="adj" fmla="val 43022"/>
            </a:avLst>
          </a:prstGeom>
          <a:solidFill>
            <a:srgbClr val="71518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t>Ocean trench</a:t>
            </a:r>
          </a:p>
        </p:txBody>
      </p:sp>
      <p:cxnSp>
        <p:nvCxnSpPr>
          <p:cNvPr id="23" name="Straight Connector 22"/>
          <p:cNvCxnSpPr/>
          <p:nvPr/>
        </p:nvCxnSpPr>
        <p:spPr>
          <a:xfrm flipH="1">
            <a:off x="6372200" y="2818978"/>
            <a:ext cx="955882" cy="1485950"/>
          </a:xfrm>
          <a:prstGeom prst="line">
            <a:avLst/>
          </a:prstGeom>
          <a:ln w="57150">
            <a:solidFill>
              <a:srgbClr val="715188"/>
            </a:solidFill>
            <a:tailEnd type="oval" w="sm" len="sm"/>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33012" y="5752468"/>
            <a:ext cx="3042844" cy="830997"/>
          </a:xfrm>
          <a:prstGeom prst="rect">
            <a:avLst/>
          </a:prstGeom>
          <a:noFill/>
        </p:spPr>
        <p:txBody>
          <a:bodyPr wrap="square" rtlCol="0">
            <a:spAutoFit/>
          </a:bodyPr>
          <a:lstStyle/>
          <a:p>
            <a:pPr algn="ctr"/>
            <a:r>
              <a:rPr lang="en-GB" sz="2400" b="1" dirty="0">
                <a:solidFill>
                  <a:schemeClr val="bg1"/>
                </a:solidFill>
              </a:rPr>
              <a:t>Mount </a:t>
            </a:r>
            <a:r>
              <a:rPr lang="en-GB" sz="2400" b="1" dirty="0" err="1">
                <a:solidFill>
                  <a:schemeClr val="bg1"/>
                </a:solidFill>
              </a:rPr>
              <a:t>Mayon</a:t>
            </a:r>
            <a:r>
              <a:rPr lang="en-GB" sz="2400" b="1" dirty="0">
                <a:solidFill>
                  <a:schemeClr val="bg1"/>
                </a:solidFill>
              </a:rPr>
              <a:t>,  Philippines</a:t>
            </a:r>
          </a:p>
        </p:txBody>
      </p:sp>
      <p:pic>
        <p:nvPicPr>
          <p:cNvPr id="9218"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1567" y="136172"/>
            <a:ext cx="6657975" cy="20050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30818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4669</TotalTime>
  <Words>3260</Words>
  <Application>Microsoft Office PowerPoint</Application>
  <PresentationFormat>On-screen Show (4:3)</PresentationFormat>
  <Paragraphs>278</Paragraphs>
  <Slides>18</Slides>
  <Notes>18</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PT Sans Narrow</vt:lpstr>
      <vt:lpstr>Times New Roman</vt:lpstr>
      <vt:lpstr>verdana</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Amy Ball</dc:creator>
  <cp:lastModifiedBy>Jane Venables</cp:lastModifiedBy>
  <cp:revision>222</cp:revision>
  <dcterms:created xsi:type="dcterms:W3CDTF">2017-12-08T14:11:11Z</dcterms:created>
  <dcterms:modified xsi:type="dcterms:W3CDTF">2025-02-19T09:11:44Z</dcterms:modified>
</cp:coreProperties>
</file>