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00" r:id="rId4"/>
    <p:sldId id="263" r:id="rId5"/>
    <p:sldId id="309" r:id="rId6"/>
    <p:sldId id="265" r:id="rId7"/>
    <p:sldId id="258" r:id="rId8"/>
    <p:sldId id="259" r:id="rId9"/>
    <p:sldId id="260" r:id="rId10"/>
    <p:sldId id="261" r:id="rId11"/>
    <p:sldId id="274" r:id="rId12"/>
    <p:sldId id="301" r:id="rId13"/>
    <p:sldId id="275" r:id="rId14"/>
    <p:sldId id="308" r:id="rId15"/>
    <p:sldId id="276" r:id="rId16"/>
    <p:sldId id="277" r:id="rId17"/>
    <p:sldId id="268" r:id="rId18"/>
    <p:sldId id="269" r:id="rId19"/>
    <p:sldId id="267" r:id="rId20"/>
    <p:sldId id="271" r:id="rId21"/>
    <p:sldId id="272" r:id="rId22"/>
    <p:sldId id="273" r:id="rId23"/>
    <p:sldId id="302" r:id="rId24"/>
    <p:sldId id="297" r:id="rId25"/>
    <p:sldId id="298" r:id="rId26"/>
    <p:sldId id="296" r:id="rId27"/>
    <p:sldId id="278" r:id="rId28"/>
    <p:sldId id="303" r:id="rId29"/>
    <p:sldId id="283" r:id="rId30"/>
    <p:sldId id="280" r:id="rId31"/>
    <p:sldId id="285" r:id="rId32"/>
    <p:sldId id="286" r:id="rId33"/>
    <p:sldId id="304" r:id="rId34"/>
    <p:sldId id="293" r:id="rId35"/>
    <p:sldId id="287" r:id="rId36"/>
    <p:sldId id="288" r:id="rId37"/>
    <p:sldId id="289" r:id="rId38"/>
    <p:sldId id="305" r:id="rId39"/>
    <p:sldId id="290" r:id="rId40"/>
    <p:sldId id="295" r:id="rId41"/>
    <p:sldId id="306" r:id="rId42"/>
    <p:sldId id="291" r:id="rId43"/>
    <p:sldId id="294" r:id="rId44"/>
    <p:sldId id="299" r:id="rId45"/>
    <p:sldId id="30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241"/>
    <a:srgbClr val="2BB8C9"/>
    <a:srgbClr val="00B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98" autoAdjust="0"/>
  </p:normalViewPr>
  <p:slideViewPr>
    <p:cSldViewPr>
      <p:cViewPr varScale="1">
        <p:scale>
          <a:sx n="46" d="100"/>
          <a:sy n="46" d="100"/>
        </p:scale>
        <p:origin x="18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F4CC6-A258-474D-889E-A7807DD97CE6}" type="datetimeFigureOut">
              <a:rPr lang="en-GB" smtClean="0"/>
              <a:t>27/02/2025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29F00-081F-4ED8-9C02-C26ED46BE069}" type="slidenum">
              <a:rPr lang="en-GB" smtClean="0"/>
              <a:t>‹#›</a:t>
            </a:fld>
            <a:endParaRPr lang="en-GB"/>
          </a:p>
        </p:txBody>
      </p:sp>
    </p:spTree>
    <p:extLst>
      <p:ext uri="{BB962C8B-B14F-4D97-AF65-F5344CB8AC3E}">
        <p14:creationId xmlns:p14="http://schemas.microsoft.com/office/powerpoint/2010/main" val="81819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1</a:t>
            </a:fld>
            <a:endParaRPr lang="en-GB"/>
          </a:p>
        </p:txBody>
      </p:sp>
    </p:spTree>
    <p:extLst>
      <p:ext uri="{BB962C8B-B14F-4D97-AF65-F5344CB8AC3E}">
        <p14:creationId xmlns:p14="http://schemas.microsoft.com/office/powerpoint/2010/main" val="194379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at which the earthquake occurs below the Earth’s surface is called the focus, the point directly above the focus on the Earth’s surface is known as the </a:t>
            </a:r>
            <a:r>
              <a:rPr lang="en-US" dirty="0" err="1"/>
              <a:t>epicentre</a:t>
            </a:r>
            <a:r>
              <a:rPr lang="en-US" dirty="0"/>
              <a:t>.</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10</a:t>
            </a:fld>
            <a:endParaRPr lang="en-GB"/>
          </a:p>
        </p:txBody>
      </p:sp>
    </p:spTree>
    <p:extLst>
      <p:ext uri="{BB962C8B-B14F-4D97-AF65-F5344CB8AC3E}">
        <p14:creationId xmlns:p14="http://schemas.microsoft.com/office/powerpoint/2010/main" val="29152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Transform plate boundaries, also known as conservative plate boundaries, occur at the edges of plates that are sliding past each other, either in opposite directions or in the same direction but at different speeds. As the plates grind past each other frictional forces lock blocks of rock together and pressure builds up. When the blocks eventually slip past each other this pressure is released as seismic energy, causing shallow focus earthquakes. The San Andreas Fault is an example of a conservative plate boundary and runs along the boundary of the Pacific and North American plate</a:t>
            </a:r>
            <a:endParaRPr lang="en-GB" b="0" dirty="0"/>
          </a:p>
        </p:txBody>
      </p:sp>
      <p:sp>
        <p:nvSpPr>
          <p:cNvPr id="4" name="Slide Number Placeholder 3"/>
          <p:cNvSpPr>
            <a:spLocks noGrp="1"/>
          </p:cNvSpPr>
          <p:nvPr>
            <p:ph type="sldNum" sz="quarter" idx="10"/>
          </p:nvPr>
        </p:nvSpPr>
        <p:spPr/>
        <p:txBody>
          <a:bodyPr/>
          <a:lstStyle/>
          <a:p>
            <a:fld id="{3E229F00-081F-4ED8-9C02-C26ED46BE069}" type="slidenum">
              <a:rPr lang="en-GB" smtClean="0"/>
              <a:t>11</a:t>
            </a:fld>
            <a:endParaRPr lang="en-GB"/>
          </a:p>
        </p:txBody>
      </p:sp>
    </p:spTree>
    <p:extLst>
      <p:ext uri="{BB962C8B-B14F-4D97-AF65-F5344CB8AC3E}">
        <p14:creationId xmlns:p14="http://schemas.microsoft.com/office/powerpoint/2010/main" val="1619035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San Andreas Fault marks the junction between the North American and Pacific Plates. The fault is 1300 km long, extends to at least 25 km in depth, and has a north west-south east trend. It is classified as a right lateral (dextral) strike-slip fault.  </a:t>
            </a:r>
          </a:p>
          <a:p>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this case the Pacific plate is moving North West, </a:t>
            </a:r>
            <a:r>
              <a:rPr lang="en-US" sz="1200" b="0" i="0" kern="1200" dirty="0">
                <a:solidFill>
                  <a:schemeClr val="tx1"/>
                </a:solidFill>
                <a:effectLst/>
                <a:latin typeface="+mn-lt"/>
                <a:ea typeface="+mn-ea"/>
                <a:cs typeface="+mn-cs"/>
              </a:rPr>
              <a:t>due to sea floor spreading from the East Pacific Rise. </a:t>
            </a:r>
            <a:r>
              <a:rPr lang="en-US" sz="1200" b="0" i="0" u="none" strike="noStrike" kern="1200" baseline="0" dirty="0">
                <a:solidFill>
                  <a:schemeClr val="tx1"/>
                </a:solidFill>
                <a:latin typeface="+mn-lt"/>
                <a:ea typeface="+mn-ea"/>
                <a:cs typeface="+mn-cs"/>
              </a:rPr>
              <a:t>The North American plate is also moving north west (</a:t>
            </a:r>
            <a:r>
              <a:rPr lang="en-US" sz="1200" b="0" i="0" kern="1200" dirty="0">
                <a:solidFill>
                  <a:schemeClr val="tx1"/>
                </a:solidFill>
                <a:effectLst/>
                <a:latin typeface="+mn-lt"/>
                <a:ea typeface="+mn-ea"/>
                <a:cs typeface="+mn-cs"/>
              </a:rPr>
              <a:t>due to sea floor spreading from the Mid Atlantic Ridge</a:t>
            </a:r>
            <a:r>
              <a:rPr lang="en-US" sz="1200" b="0" i="0" u="none" strike="noStrike" kern="1200" baseline="0" dirty="0">
                <a:solidFill>
                  <a:schemeClr val="tx1"/>
                </a:solidFill>
                <a:latin typeface="+mn-lt"/>
                <a:ea typeface="+mn-ea"/>
                <a:cs typeface="+mn-cs"/>
              </a:rPr>
              <a:t>) but at a slower speed, so the RELATIVE </a:t>
            </a:r>
            <a:r>
              <a:rPr lang="en-US" sz="1200" b="0" i="0" kern="1200" dirty="0">
                <a:solidFill>
                  <a:schemeClr val="tx1"/>
                </a:solidFill>
                <a:effectLst/>
                <a:latin typeface="+mn-lt"/>
                <a:ea typeface="+mn-ea"/>
                <a:cs typeface="+mn-cs"/>
              </a:rPr>
              <a:t>movement of the North American Plate is to the South East.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average rate of movement along the San Andreas Fault is between 30mm and 50mm per year over the last 10 million years. If current rates of movement are maintained Los Angeles will be adjacent to San Francisco in approximately 20 million years.</a:t>
            </a:r>
            <a:endParaRPr lang="en-GB" b="0" dirty="0"/>
          </a:p>
        </p:txBody>
      </p:sp>
      <p:sp>
        <p:nvSpPr>
          <p:cNvPr id="4" name="Slide Number Placeholder 3"/>
          <p:cNvSpPr>
            <a:spLocks noGrp="1"/>
          </p:cNvSpPr>
          <p:nvPr>
            <p:ph type="sldNum" sz="quarter" idx="10"/>
          </p:nvPr>
        </p:nvSpPr>
        <p:spPr/>
        <p:txBody>
          <a:bodyPr/>
          <a:lstStyle/>
          <a:p>
            <a:fld id="{3E229F00-081F-4ED8-9C02-C26ED46BE069}" type="slidenum">
              <a:rPr lang="en-GB" smtClean="0"/>
              <a:t>12</a:t>
            </a:fld>
            <a:endParaRPr lang="en-GB"/>
          </a:p>
        </p:txBody>
      </p:sp>
    </p:spTree>
    <p:extLst>
      <p:ext uri="{BB962C8B-B14F-4D97-AF65-F5344CB8AC3E}">
        <p14:creationId xmlns:p14="http://schemas.microsoft.com/office/powerpoint/2010/main" val="231986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oceanic plate is moving towards a continental plate, at a convergent, or destructive, boundary, the denser oceanic plate (~2.9 g/cm3), will sink beneath the more buoyant continental plate (~2.7 g/cm3) in a process known as subduction. </a:t>
            </a:r>
          </a:p>
          <a:p>
            <a:endParaRPr lang="en-US" dirty="0"/>
          </a:p>
          <a:p>
            <a:r>
              <a:rPr lang="en-US" dirty="0"/>
              <a:t>During subduction the descending oceanic plate drags against the overlying plate, causing both to fracture and deform. This results in frequent earthquakes that get deeper as the ocean plate descends further</a:t>
            </a:r>
            <a:r>
              <a:rPr lang="en-US" baseline="0" dirty="0"/>
              <a:t> i.e. deeper earthquakes the further you are away from the trench on the landward side.</a:t>
            </a:r>
            <a:r>
              <a:rPr lang="en-US" dirty="0"/>
              <a:t> This defines a</a:t>
            </a:r>
            <a:r>
              <a:rPr lang="en-US" baseline="0" dirty="0"/>
              <a:t>n </a:t>
            </a:r>
            <a:r>
              <a:rPr lang="en-US" dirty="0"/>
              <a:t>inclined narrow zone of earthquake foci known as the </a:t>
            </a:r>
            <a:r>
              <a:rPr lang="en-US" dirty="0" err="1"/>
              <a:t>Wadati</a:t>
            </a:r>
            <a:r>
              <a:rPr lang="en-US" dirty="0"/>
              <a:t>-Benioff zone which can extend to more than 600km in depth. </a:t>
            </a:r>
            <a:r>
              <a:rPr lang="en-US" sz="1200" b="0" i="0" kern="1200" dirty="0">
                <a:solidFill>
                  <a:schemeClr val="tx1"/>
                </a:solidFill>
                <a:effectLst/>
                <a:latin typeface="+mn-lt"/>
                <a:ea typeface="+mn-ea"/>
                <a:cs typeface="+mn-cs"/>
              </a:rPr>
              <a:t>The dip of the </a:t>
            </a:r>
            <a:r>
              <a:rPr lang="en-US" sz="1200" b="0" i="0" kern="1200" dirty="0" err="1">
                <a:solidFill>
                  <a:schemeClr val="tx1"/>
                </a:solidFill>
                <a:effectLst/>
                <a:latin typeface="+mn-lt"/>
                <a:ea typeface="+mn-ea"/>
                <a:cs typeface="+mn-cs"/>
              </a:rPr>
              <a:t>Wadati</a:t>
            </a:r>
            <a:r>
              <a:rPr lang="en-US" sz="1200" b="0" i="0" kern="1200" dirty="0">
                <a:solidFill>
                  <a:schemeClr val="tx1"/>
                </a:solidFill>
                <a:effectLst/>
                <a:latin typeface="+mn-lt"/>
                <a:ea typeface="+mn-ea"/>
                <a:cs typeface="+mn-cs"/>
              </a:rPr>
              <a:t>-Benioff zone coincides with the dip of the </a:t>
            </a:r>
            <a:r>
              <a:rPr lang="en-US" sz="1200" b="0" i="0" kern="1200" dirty="0" err="1">
                <a:solidFill>
                  <a:schemeClr val="tx1"/>
                </a:solidFill>
                <a:effectLst/>
                <a:latin typeface="+mn-lt"/>
                <a:ea typeface="+mn-ea"/>
                <a:cs typeface="+mn-cs"/>
              </a:rPr>
              <a:t>subducting</a:t>
            </a:r>
            <a:r>
              <a:rPr lang="en-US" sz="1200" b="0" i="0" kern="1200" dirty="0">
                <a:solidFill>
                  <a:schemeClr val="tx1"/>
                </a:solidFill>
                <a:effectLst/>
                <a:latin typeface="+mn-lt"/>
                <a:ea typeface="+mn-ea"/>
                <a:cs typeface="+mn-cs"/>
              </a:rPr>
              <a:t> plate</a:t>
            </a:r>
            <a:r>
              <a:rPr lang="en-US" sz="1200" b="0" i="0" kern="1200" baseline="0" dirty="0">
                <a:solidFill>
                  <a:schemeClr val="tx1"/>
                </a:solidFill>
                <a:effectLst/>
                <a:latin typeface="+mn-lt"/>
                <a:ea typeface="+mn-ea"/>
                <a:cs typeface="+mn-cs"/>
              </a:rPr>
              <a:t>, different plates may have shallower or steeper </a:t>
            </a:r>
            <a:r>
              <a:rPr lang="en-US" sz="1200" b="0" i="0" kern="1200" baseline="0" dirty="0" err="1">
                <a:solidFill>
                  <a:schemeClr val="tx1"/>
                </a:solidFill>
                <a:effectLst/>
                <a:latin typeface="+mn-lt"/>
                <a:ea typeface="+mn-ea"/>
                <a:cs typeface="+mn-cs"/>
              </a:rPr>
              <a:t>Wadati</a:t>
            </a:r>
            <a:r>
              <a:rPr lang="en-US" sz="1200" b="0" i="0" kern="1200" baseline="0" dirty="0">
                <a:solidFill>
                  <a:schemeClr val="tx1"/>
                </a:solidFill>
                <a:effectLst/>
                <a:latin typeface="+mn-lt"/>
                <a:ea typeface="+mn-ea"/>
                <a:cs typeface="+mn-cs"/>
              </a:rPr>
              <a:t>-Benioff zones depending on the angle of the subduction plate.</a:t>
            </a:r>
            <a:endParaRPr lang="en-GB"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13</a:t>
            </a:fld>
            <a:endParaRPr lang="en-GB"/>
          </a:p>
        </p:txBody>
      </p:sp>
    </p:spTree>
    <p:extLst>
      <p:ext uri="{BB962C8B-B14F-4D97-AF65-F5344CB8AC3E}">
        <p14:creationId xmlns:p14="http://schemas.microsoft.com/office/powerpoint/2010/main" val="246086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Wadati</a:t>
            </a:r>
            <a:r>
              <a:rPr lang="en-US" sz="1200" b="0" i="0" kern="1200" dirty="0">
                <a:solidFill>
                  <a:schemeClr val="tx1"/>
                </a:solidFill>
                <a:effectLst/>
                <a:latin typeface="+mn-lt"/>
                <a:ea typeface="+mn-ea"/>
                <a:cs typeface="+mn-cs"/>
              </a:rPr>
              <a:t>-Benioff zone seen in seismicity cross-section, Kuril Islands subduction zone, 15 November 2006 8.3Mw event marked as star </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3E229F00-081F-4ED8-9C02-C26ED46BE069}" type="slidenum">
              <a:rPr lang="en-GB" smtClean="0"/>
              <a:t>14</a:t>
            </a:fld>
            <a:endParaRPr lang="en-GB"/>
          </a:p>
        </p:txBody>
      </p:sp>
    </p:spTree>
    <p:extLst>
      <p:ext uri="{BB962C8B-B14F-4D97-AF65-F5344CB8AC3E}">
        <p14:creationId xmlns:p14="http://schemas.microsoft.com/office/powerpoint/2010/main" val="104040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two continental plates collide at a convergent boundary they will ultimately form a wide mountain belt like the Himalaya. Because continental plates are thicker and more buoyant than oceanic plates, subduction is largely prevented during continental collision. Compressional stresses cause extensive folding and faulting of rocks within the two colliding plates. This deformation causes the crust to thicken and can extend hundreds of miles into the plate interior, causing a broad zone of shallow earthquakes.</a:t>
            </a:r>
            <a:endParaRPr lang="en-GB" b="0" dirty="0"/>
          </a:p>
        </p:txBody>
      </p:sp>
      <p:sp>
        <p:nvSpPr>
          <p:cNvPr id="4" name="Slide Number Placeholder 3"/>
          <p:cNvSpPr>
            <a:spLocks noGrp="1"/>
          </p:cNvSpPr>
          <p:nvPr>
            <p:ph type="sldNum" sz="quarter" idx="10"/>
          </p:nvPr>
        </p:nvSpPr>
        <p:spPr/>
        <p:txBody>
          <a:bodyPr/>
          <a:lstStyle/>
          <a:p>
            <a:fld id="{3E229F00-081F-4ED8-9C02-C26ED46BE069}" type="slidenum">
              <a:rPr lang="en-GB" smtClean="0"/>
              <a:t>15</a:t>
            </a:fld>
            <a:endParaRPr lang="en-GB"/>
          </a:p>
        </p:txBody>
      </p:sp>
    </p:spTree>
    <p:extLst>
      <p:ext uri="{BB962C8B-B14F-4D97-AF65-F5344CB8AC3E}">
        <p14:creationId xmlns:p14="http://schemas.microsoft.com/office/powerpoint/2010/main" val="44138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Divergent plate boundaries are sites where new oceanic crust is created by sea floor spreading.  In oceans, divergent boundaries generate mid ocean ridge systems like the Mid Atlantic Ridge (slow spreading ridge) and the East Pacific Rise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(fast spreading ridge). Shallow earthquakes less than 30km in depth are common at spreading ridges and are usually restricted to a narrow zone close to the spreading ridge.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Developing divergent boundaries like the East African Rift Valley (Nubian plate is pulling away from Somalian plate) have shallow earthquakes on extensional faults form crustal thinning</a:t>
            </a:r>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16</a:t>
            </a:fld>
            <a:endParaRPr lang="en-GB"/>
          </a:p>
        </p:txBody>
      </p:sp>
    </p:spTree>
    <p:extLst>
      <p:ext uri="{BB962C8B-B14F-4D97-AF65-F5344CB8AC3E}">
        <p14:creationId xmlns:p14="http://schemas.microsoft.com/office/powerpoint/2010/main" val="33305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an earthquake happens it releases vibrations which travel outward from the focus in every direction. When these vibrations reach the surface they cause the ground to shake. </a:t>
            </a:r>
          </a:p>
          <a:p>
            <a:endParaRPr lang="en-US" baseline="0" dirty="0"/>
          </a:p>
          <a:p>
            <a:r>
              <a:rPr lang="en-US" baseline="0" dirty="0"/>
              <a:t>The vibrations travel as waves of energy known as seismic waves. Geologists (seismologists) measure these seismic waves at different stations around the Earth to work out where an earthquake has occurred. There are a few different types of seismic waves and they move in different ways.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 waves are a type of body wave – one that moves through the interior of the Earth.</a:t>
            </a:r>
            <a:r>
              <a:rPr lang="en-GB" baseline="0" dirty="0"/>
              <a:t> P waves </a:t>
            </a:r>
            <a:r>
              <a:rPr lang="en-GB" dirty="0"/>
              <a:t>travel through</a:t>
            </a:r>
            <a:r>
              <a:rPr lang="en-GB" baseline="0" dirty="0"/>
              <a:t> solids</a:t>
            </a:r>
            <a:r>
              <a:rPr lang="en-GB" dirty="0"/>
              <a:t> and liquids and can therefore travel through the Earth’s liquid outer core and through water as well as through the Earth’s rocky layers. They </a:t>
            </a:r>
            <a:r>
              <a:rPr lang="en-US" dirty="0"/>
              <a:t>travel through the Earth by pushing and pulling rocks in the direction they are travelling. P waves can also be known as compressional waves because of this pushing and pulling motion. </a:t>
            </a:r>
            <a:r>
              <a:rPr lang="en-US" b="0" baseline="0" dirty="0"/>
              <a:t>P waves are the fastest travelling seismic wave </a:t>
            </a:r>
            <a:r>
              <a:rPr lang="en-US" sz="1200" b="0" i="0" kern="1200" dirty="0">
                <a:solidFill>
                  <a:schemeClr val="tx1"/>
                </a:solidFill>
                <a:effectLst/>
                <a:latin typeface="+mn-lt"/>
                <a:ea typeface="+mn-ea"/>
                <a:cs typeface="+mn-cs"/>
              </a:rPr>
              <a:t>and are the first to be detected at a seismic station after an earthquake has occurred.</a:t>
            </a:r>
            <a:endParaRPr lang="en-GB" b="0" dirty="0"/>
          </a:p>
          <a:p>
            <a:endParaRPr lang="en-US" dirty="0"/>
          </a:p>
          <a:p>
            <a:endParaRPr lang="en-US" dirty="0"/>
          </a:p>
          <a:p>
            <a:r>
              <a:rPr lang="en-US" b="1" dirty="0"/>
              <a:t>Demonstrate with a slinky OR watch the first part of this YouTube</a:t>
            </a:r>
            <a:r>
              <a:rPr lang="en-US" b="1" baseline="0" dirty="0"/>
              <a:t> video </a:t>
            </a:r>
            <a:r>
              <a:rPr lang="en-US" b="0" baseline="0" dirty="0"/>
              <a:t>(https://www.youtube.com/watch?v=v2xhHRQkbNg</a:t>
            </a:r>
            <a:r>
              <a:rPr lang="en-US" b="0" dirty="0"/>
              <a:t>)</a:t>
            </a:r>
          </a:p>
          <a:p>
            <a:endParaRPr lang="en-US" b="0" dirty="0"/>
          </a:p>
          <a:p>
            <a:r>
              <a:rPr lang="en-US" b="0" dirty="0"/>
              <a:t>Get two students to hold either end of a slinky (metal ones are best). To demonstrate a P-</a:t>
            </a:r>
            <a:r>
              <a:rPr lang="en-US" b="0" baseline="0" dirty="0"/>
              <a:t> </a:t>
            </a:r>
            <a:r>
              <a:rPr lang="en-US" b="0" dirty="0"/>
              <a:t>wave one student needs to</a:t>
            </a:r>
            <a:r>
              <a:rPr lang="en-US" b="0" baseline="0" dirty="0"/>
              <a:t> push the end of the slinky towards the other student.</a:t>
            </a:r>
          </a:p>
          <a:p>
            <a:endParaRPr lang="en-US" b="0" baseline="0" dirty="0"/>
          </a:p>
        </p:txBody>
      </p:sp>
      <p:sp>
        <p:nvSpPr>
          <p:cNvPr id="4" name="Slide Number Placeholder 3"/>
          <p:cNvSpPr>
            <a:spLocks noGrp="1"/>
          </p:cNvSpPr>
          <p:nvPr>
            <p:ph type="sldNum" sz="quarter" idx="10"/>
          </p:nvPr>
        </p:nvSpPr>
        <p:spPr/>
        <p:txBody>
          <a:bodyPr/>
          <a:lstStyle/>
          <a:p>
            <a:fld id="{75826357-0A64-4C53-BCAD-1BA30D84DC56}" type="slidenum">
              <a:rPr lang="en-GB" smtClean="0"/>
              <a:t>17</a:t>
            </a:fld>
            <a:endParaRPr lang="en-GB"/>
          </a:p>
        </p:txBody>
      </p:sp>
    </p:spTree>
    <p:extLst>
      <p:ext uri="{BB962C8B-B14F-4D97-AF65-F5344CB8AC3E}">
        <p14:creationId xmlns:p14="http://schemas.microsoft.com/office/powerpoint/2010/main" val="3726465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second type of body wave is known as an </a:t>
            </a:r>
            <a:r>
              <a:rPr lang="en-GB" b="1" baseline="0" dirty="0"/>
              <a:t>S  wave, </a:t>
            </a:r>
            <a:r>
              <a:rPr lang="en-GB" baseline="0" dirty="0"/>
              <a:t>these waves move </a:t>
            </a:r>
            <a:r>
              <a:rPr lang="en-US" baseline="0" dirty="0"/>
              <a:t>from side to side or from up to down as they go forward. S waves can’t travel through liquids so they can’t travel through the Earth’s outer core which is made from liquid metal. </a:t>
            </a:r>
            <a:r>
              <a:rPr lang="en-US" sz="1200" b="0" i="0" kern="1200" dirty="0">
                <a:solidFill>
                  <a:schemeClr val="tx1"/>
                </a:solidFill>
                <a:effectLst/>
                <a:latin typeface="+mn-lt"/>
                <a:ea typeface="+mn-ea"/>
                <a:cs typeface="+mn-cs"/>
              </a:rPr>
              <a:t>It is this property of S waves that led geologists to work out that the Earth's outer core is liquid rather than solid.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 waves travel more slowly than P waves</a:t>
            </a:r>
            <a:r>
              <a:rPr lang="en-US" sz="1200" b="0" i="0" kern="1200" baseline="0" dirty="0">
                <a:solidFill>
                  <a:schemeClr val="tx1"/>
                </a:solidFill>
                <a:effectLst/>
                <a:latin typeface="+mn-lt"/>
                <a:ea typeface="+mn-ea"/>
                <a:cs typeface="+mn-cs"/>
              </a:rPr>
              <a:t> so arrive later at seismic stations. </a:t>
            </a:r>
          </a:p>
          <a:p>
            <a:endParaRPr lang="en-GB" baseline="0" dirty="0"/>
          </a:p>
          <a:p>
            <a:r>
              <a:rPr lang="en-US" b="1" dirty="0"/>
              <a:t>Demonstrate with a slinky OR watch the second part of this YouTube video</a:t>
            </a:r>
            <a:r>
              <a:rPr lang="en-US" dirty="0"/>
              <a:t> (https://www.youtube.com/watch?v=v2xhHRQkbNg)</a:t>
            </a:r>
          </a:p>
          <a:p>
            <a:endParaRPr lang="en-US" dirty="0"/>
          </a:p>
          <a:p>
            <a:r>
              <a:rPr lang="en-US" dirty="0"/>
              <a:t>Get two students to hold either end of a slinky (metal ones are best). To demonstrate an S</a:t>
            </a:r>
            <a:r>
              <a:rPr lang="en-US" baseline="0" dirty="0"/>
              <a:t> </a:t>
            </a:r>
            <a:r>
              <a:rPr lang="en-US" dirty="0"/>
              <a:t> wave one student move the slinky from</a:t>
            </a:r>
            <a:r>
              <a:rPr lang="en-US" baseline="0" dirty="0"/>
              <a:t> side to side horizontally</a:t>
            </a:r>
            <a:r>
              <a:rPr lang="en-US" dirty="0"/>
              <a:t>.</a:t>
            </a:r>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18</a:t>
            </a:fld>
            <a:endParaRPr lang="en-GB"/>
          </a:p>
        </p:txBody>
      </p:sp>
    </p:spTree>
    <p:extLst>
      <p:ext uri="{BB962C8B-B14F-4D97-AF65-F5344CB8AC3E}">
        <p14:creationId xmlns:p14="http://schemas.microsoft.com/office/powerpoint/2010/main" val="3974457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Surface waves</a:t>
            </a:r>
            <a:r>
              <a:rPr lang="en-US" b="0" baseline="0" dirty="0"/>
              <a:t> are a third type of seismic wave (two types of surface wave: Rayleigh waves and Love waves). They only </a:t>
            </a:r>
            <a:r>
              <a:rPr lang="en-US" baseline="0" dirty="0"/>
              <a:t>travel through the Earth’s crust away from the focus in all directions. They move from side to side and up and down.</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Surface waves arrive after both P and S waves and are a much lower frequency wave so can be distinguished on a seismograph. It is surface waves that are almost entirely responsible for the damage and destruction associated with earthquakes. </a:t>
            </a:r>
            <a:endParaRPr lang="en-US" baseline="0" dirty="0"/>
          </a:p>
          <a:p>
            <a:endParaRPr lang="en-US" baseline="0" dirty="0"/>
          </a:p>
          <a:p>
            <a:endParaRPr lang="en-US" baseline="0" dirty="0"/>
          </a:p>
          <a:p>
            <a:r>
              <a:rPr lang="en-US" b="1" baseline="0" dirty="0"/>
              <a:t>Click to show building damage</a:t>
            </a:r>
            <a:endParaRPr lang="en-US" b="1" dirty="0"/>
          </a:p>
          <a:p>
            <a:endParaRPr lang="en-US" dirty="0"/>
          </a:p>
        </p:txBody>
      </p:sp>
      <p:sp>
        <p:nvSpPr>
          <p:cNvPr id="4" name="Slide Number Placeholder 3"/>
          <p:cNvSpPr>
            <a:spLocks noGrp="1"/>
          </p:cNvSpPr>
          <p:nvPr>
            <p:ph type="sldNum" sz="quarter" idx="10"/>
          </p:nvPr>
        </p:nvSpPr>
        <p:spPr/>
        <p:txBody>
          <a:bodyPr/>
          <a:lstStyle/>
          <a:p>
            <a:fld id="{75826357-0A64-4C53-BCAD-1BA30D84DC56}" type="slidenum">
              <a:rPr lang="en-GB" smtClean="0"/>
              <a:t>19</a:t>
            </a:fld>
            <a:endParaRPr lang="en-GB"/>
          </a:p>
        </p:txBody>
      </p:sp>
    </p:spTree>
    <p:extLst>
      <p:ext uri="{BB962C8B-B14F-4D97-AF65-F5344CB8AC3E}">
        <p14:creationId xmlns:p14="http://schemas.microsoft.com/office/powerpoint/2010/main" val="159166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Ascertain class knowledge</a:t>
            </a:r>
          </a:p>
          <a:p>
            <a:endParaRPr lang="en-GB" dirty="0"/>
          </a:p>
          <a:p>
            <a:pPr marL="285750" indent="-285750">
              <a:buFont typeface="Arial" panose="020B0604020202020204" pitchFamily="34" charset="0"/>
              <a:buChar char="•"/>
            </a:pPr>
            <a:r>
              <a:rPr lang="en-GB" sz="1200" dirty="0"/>
              <a:t>Earthquakes are </a:t>
            </a:r>
            <a:r>
              <a:rPr lang="en-GB" sz="1200" b="1" dirty="0">
                <a:solidFill>
                  <a:srgbClr val="D35241"/>
                </a:solidFill>
              </a:rPr>
              <a:t>vibrations</a:t>
            </a:r>
            <a:r>
              <a:rPr lang="en-GB" sz="1200" dirty="0"/>
              <a:t> caused by the movements of the Earth’s </a:t>
            </a:r>
            <a:r>
              <a:rPr lang="en-GB" sz="1200" b="1" dirty="0">
                <a:solidFill>
                  <a:srgbClr val="D35241"/>
                </a:solidFill>
              </a:rPr>
              <a:t>tectonic plates</a:t>
            </a:r>
          </a:p>
          <a:p>
            <a:pPr marL="285750" indent="-285750">
              <a:buFont typeface="Arial" panose="020B0604020202020204" pitchFamily="34" charset="0"/>
              <a:buChar char="•"/>
            </a:pPr>
            <a:r>
              <a:rPr lang="en-GB" sz="1200" dirty="0"/>
              <a:t>They occur when </a:t>
            </a:r>
            <a:r>
              <a:rPr lang="en-GB" sz="1200" b="1" dirty="0">
                <a:solidFill>
                  <a:srgbClr val="D35241"/>
                </a:solidFill>
              </a:rPr>
              <a:t>stresses</a:t>
            </a:r>
            <a:r>
              <a:rPr lang="en-GB" sz="1200" dirty="0">
                <a:solidFill>
                  <a:srgbClr val="D35241"/>
                </a:solidFill>
              </a:rPr>
              <a:t> </a:t>
            </a:r>
            <a:r>
              <a:rPr lang="en-GB" sz="1200" dirty="0"/>
              <a:t>built up in tectonic plates are suddenly released</a:t>
            </a:r>
          </a:p>
          <a:p>
            <a:pPr marL="285750" indent="-285750">
              <a:buFont typeface="Arial" panose="020B0604020202020204" pitchFamily="34" charset="0"/>
              <a:buChar char="•"/>
            </a:pPr>
            <a:r>
              <a:rPr lang="en-GB" sz="1200" dirty="0"/>
              <a:t>Earthquakes are </a:t>
            </a:r>
            <a:r>
              <a:rPr lang="en-GB" sz="1200" b="1" dirty="0">
                <a:solidFill>
                  <a:srgbClr val="D35241"/>
                </a:solidFill>
              </a:rPr>
              <a:t>natural  hazards </a:t>
            </a:r>
            <a:r>
              <a:rPr lang="en-GB" sz="1200" dirty="0"/>
              <a:t>– extreme </a:t>
            </a:r>
            <a:r>
              <a:rPr lang="en-US" sz="1200" dirty="0"/>
              <a:t>natural events that cause loss of life and/or extreme damage to property and create severe disruption to human activities</a:t>
            </a:r>
            <a:endParaRPr lang="en-GB" sz="900"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2</a:t>
            </a:fld>
            <a:endParaRPr lang="en-GB"/>
          </a:p>
        </p:txBody>
      </p:sp>
    </p:spTree>
    <p:extLst>
      <p:ext uri="{BB962C8B-B14F-4D97-AF65-F5344CB8AC3E}">
        <p14:creationId xmlns:p14="http://schemas.microsoft.com/office/powerpoint/2010/main" val="1906574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Seismologists measure seismic waves </a:t>
            </a:r>
            <a:r>
              <a:rPr lang="en-GB" baseline="0" dirty="0"/>
              <a:t>using instruments called seismographs. In the past, seismographs worked by having a pen suspended on a weight that then drew a line onto a rotating drum covered with graph paper. When the ground shook in an earthquake, the drum would move up and down and the pen would draw on the rotating drum. The more the ground shook the greater the amplitude and frequency of the wave. Today geologists use seismographs which operate using a similar process but instead of pen and paper they use electromagnets which generate a voltage when there is an earthquake and this voltage is then transmitted to a computer display.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strength or size of an earthquake is called its magnitude. </a:t>
            </a:r>
            <a:r>
              <a:rPr lang="en-US" baseline="0" dirty="0"/>
              <a:t>The bigger the earthquake, the more energy released and the bigger the earthquake’s magnitude. </a:t>
            </a:r>
            <a:r>
              <a:rPr lang="en-GB" baseline="0" dirty="0"/>
              <a:t>An earthquake with a large magnitude will make the Earth’s surface shake more and usually cause more damage than a smaller magnitude earthquake.</a:t>
            </a:r>
          </a:p>
        </p:txBody>
      </p:sp>
      <p:sp>
        <p:nvSpPr>
          <p:cNvPr id="4" name="Slide Number Placeholder 3"/>
          <p:cNvSpPr>
            <a:spLocks noGrp="1"/>
          </p:cNvSpPr>
          <p:nvPr>
            <p:ph type="sldNum" sz="quarter" idx="10"/>
          </p:nvPr>
        </p:nvSpPr>
        <p:spPr/>
        <p:txBody>
          <a:bodyPr/>
          <a:lstStyle/>
          <a:p>
            <a:fld id="{75826357-0A64-4C53-BCAD-1BA30D84DC56}" type="slidenum">
              <a:rPr lang="en-GB" smtClean="0"/>
              <a:t>20</a:t>
            </a:fld>
            <a:endParaRPr lang="en-GB"/>
          </a:p>
        </p:txBody>
      </p:sp>
    </p:spTree>
    <p:extLst>
      <p:ext uri="{BB962C8B-B14F-4D97-AF65-F5344CB8AC3E}">
        <p14:creationId xmlns:p14="http://schemas.microsoft.com/office/powerpoint/2010/main" val="327906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well as working out the magnitude of the earthquake is geologists also need to work out where the epicentre of the earthquake was. They do this by looking at the P, S and surface waves. S waves travel slower than P waves which means that the further you are away from the earthquake the more spread apart these two waves will be on your seismograph.</a:t>
            </a:r>
          </a:p>
          <a:p>
            <a:r>
              <a:rPr lang="en-GB" sz="1200" kern="1200" dirty="0">
                <a:solidFill>
                  <a:schemeClr val="tx1"/>
                </a:solidFill>
                <a:effectLst/>
                <a:latin typeface="+mn-lt"/>
                <a:ea typeface="+mn-ea"/>
                <a:cs typeface="+mn-cs"/>
              </a:rPr>
              <a:t> </a:t>
            </a:r>
          </a:p>
          <a:p>
            <a:r>
              <a:rPr lang="en-US" dirty="0"/>
              <a:t>The P-</a:t>
            </a:r>
            <a:r>
              <a:rPr lang="en-US" baseline="0" dirty="0"/>
              <a:t> S wave time interval allows seismologists to work out how far away the earthquake occurred from their seismograph</a:t>
            </a:r>
            <a:endParaRPr lang="en-US"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21</a:t>
            </a:fld>
            <a:endParaRPr lang="en-GB"/>
          </a:p>
        </p:txBody>
      </p:sp>
    </p:spTree>
    <p:extLst>
      <p:ext uri="{BB962C8B-B14F-4D97-AF65-F5344CB8AC3E}">
        <p14:creationId xmlns:p14="http://schemas.microsoft.com/office/powerpoint/2010/main" val="152020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Imagine an earthquake has happened in the UK – stations around the country are set up to measure seismic waves. From the seismographs, the distance from the earthquake to the recording station is calculated by the time difference between the P and S waves.</a:t>
            </a:r>
          </a:p>
          <a:p>
            <a:r>
              <a:rPr lang="en-US" b="1" baseline="0" dirty="0"/>
              <a:t>Click for Station 1</a:t>
            </a:r>
          </a:p>
          <a:p>
            <a:r>
              <a:rPr lang="en-US" baseline="0" dirty="0"/>
              <a:t>Station 1 in Newcastle detected seismic waves on their seismograph – they used the difference in time between the P and S waves to work out that an earthquake occurred 200km away but they do not know in which direction. The earthquake could have occurred at any point on the blue line so we haven’t really narrowed it down very much!</a:t>
            </a:r>
          </a:p>
          <a:p>
            <a:r>
              <a:rPr lang="en-US" b="1" baseline="0" dirty="0"/>
              <a:t>Click for Station 2 </a:t>
            </a:r>
          </a:p>
          <a:p>
            <a:r>
              <a:rPr lang="en-US" baseline="0" dirty="0"/>
              <a:t>Station 2 in Belfast detected seismic waves on their seismograph too – the P and S waves they detected were slightly closer together than those detected in Newcastle. They worked out that an earthquake occurred 125km away from them. We now have two cross overs one in west Scotland and one in North Wales so we have 2 possible locations for our earthquake.</a:t>
            </a:r>
          </a:p>
          <a:p>
            <a:r>
              <a:rPr lang="en-US" b="1" baseline="0" dirty="0"/>
              <a:t>Click for Station 3</a:t>
            </a:r>
          </a:p>
          <a:p>
            <a:r>
              <a:rPr lang="en-US" baseline="0" dirty="0"/>
              <a:t>Station 3 in Cardiff also detected seismic waves. The P and S waves they detected were even closer together so the earthquake must have been closest to Cardiff out of the three cities. We now only have one spot which overlaps each of the circles so this is where the earthquake must have happened!</a:t>
            </a:r>
          </a:p>
          <a:p>
            <a:endParaRPr lang="en-US" baseline="0" dirty="0"/>
          </a:p>
          <a:p>
            <a:r>
              <a:rPr lang="en-US" baseline="0" dirty="0"/>
              <a:t>You need at least 3 seismic stations to be able to locate and earthquake epicenter.</a:t>
            </a:r>
          </a:p>
          <a:p>
            <a:endParaRPr lang="en-US" baseline="0" dirty="0"/>
          </a:p>
        </p:txBody>
      </p:sp>
      <p:sp>
        <p:nvSpPr>
          <p:cNvPr id="4" name="Slide Number Placeholder 3"/>
          <p:cNvSpPr>
            <a:spLocks noGrp="1"/>
          </p:cNvSpPr>
          <p:nvPr>
            <p:ph type="sldNum" sz="quarter" idx="10"/>
          </p:nvPr>
        </p:nvSpPr>
        <p:spPr/>
        <p:txBody>
          <a:bodyPr/>
          <a:lstStyle/>
          <a:p>
            <a:fld id="{75826357-0A64-4C53-BCAD-1BA30D84DC56}" type="slidenum">
              <a:rPr lang="en-GB" smtClean="0"/>
              <a:t>22</a:t>
            </a:fld>
            <a:endParaRPr lang="en-GB"/>
          </a:p>
        </p:txBody>
      </p:sp>
    </p:spTree>
    <p:extLst>
      <p:ext uri="{BB962C8B-B14F-4D97-AF65-F5344CB8AC3E}">
        <p14:creationId xmlns:p14="http://schemas.microsoft.com/office/powerpoint/2010/main" val="705970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size of an earthquake is called its </a:t>
            </a:r>
            <a:r>
              <a:rPr lang="en-GB" sz="1200" b="1" dirty="0"/>
              <a:t>magnitude</a:t>
            </a:r>
            <a:r>
              <a:rPr lang="en-GB" sz="1200" dirty="0"/>
              <a:t> – the bigger the magnitude the more energy released</a:t>
            </a:r>
          </a:p>
          <a:p>
            <a:r>
              <a:rPr lang="en-GB" dirty="0"/>
              <a:t>The Richter scale is not used anymore</a:t>
            </a:r>
            <a:r>
              <a:rPr lang="en-GB" baseline="0" dirty="0"/>
              <a:t> to measure magnitude (even though news websites sometimes still report it!) instead the Moment Magnitude Scale is used which is a more accurate measure of earthquake size. The </a:t>
            </a:r>
            <a:r>
              <a:rPr lang="en-US" sz="1200" dirty="0">
                <a:solidFill>
                  <a:srgbClr val="222222"/>
                </a:solidFill>
              </a:rPr>
              <a:t>Moment Magnitude Scale is </a:t>
            </a:r>
            <a:r>
              <a:rPr lang="en-US" sz="1200" b="1" dirty="0">
                <a:solidFill>
                  <a:srgbClr val="222222"/>
                </a:solidFill>
              </a:rPr>
              <a:t>logarithmic -</a:t>
            </a:r>
            <a:r>
              <a:rPr lang="en-US" sz="1200" dirty="0">
                <a:solidFill>
                  <a:srgbClr val="222222"/>
                </a:solidFill>
              </a:rPr>
              <a:t> an increase of 1 step corresponds to a 10</a:t>
            </a:r>
            <a:r>
              <a:rPr lang="en-US" sz="1200" baseline="30000" dirty="0">
                <a:solidFill>
                  <a:srgbClr val="222222"/>
                </a:solidFill>
              </a:rPr>
              <a:t>1.5</a:t>
            </a:r>
            <a:r>
              <a:rPr lang="en-US" sz="1200" dirty="0">
                <a:solidFill>
                  <a:srgbClr val="222222"/>
                </a:solidFill>
              </a:rPr>
              <a:t> (about 32) times increase in the amount of energy released, an increase of two steps corresponds to a 10</a:t>
            </a:r>
            <a:r>
              <a:rPr lang="en-US" sz="1200" baseline="30000" dirty="0">
                <a:solidFill>
                  <a:srgbClr val="222222"/>
                </a:solidFill>
              </a:rPr>
              <a:t>3</a:t>
            </a:r>
            <a:r>
              <a:rPr lang="en-US" sz="1200" dirty="0">
                <a:solidFill>
                  <a:srgbClr val="222222"/>
                </a:solidFill>
              </a:rPr>
              <a:t> (1,000) times increase in energy. </a:t>
            </a:r>
          </a:p>
          <a:p>
            <a:pPr marL="0" indent="0">
              <a:buFont typeface="Arial" panose="020B0604020202020204" pitchFamily="34" charset="0"/>
              <a:buNone/>
            </a:pPr>
            <a:r>
              <a:rPr lang="en-US" sz="1200" dirty="0">
                <a:solidFill>
                  <a:srgbClr val="222222"/>
                </a:solidFill>
              </a:rPr>
              <a:t>An earthquake of </a:t>
            </a:r>
            <a:r>
              <a:rPr lang="en-US" sz="1200" i="1" dirty="0">
                <a:solidFill>
                  <a:srgbClr val="222222"/>
                </a:solidFill>
              </a:rPr>
              <a:t>M</a:t>
            </a:r>
            <a:r>
              <a:rPr lang="en-US" sz="1200" baseline="-25000" dirty="0">
                <a:solidFill>
                  <a:srgbClr val="222222"/>
                </a:solidFill>
              </a:rPr>
              <a:t>w</a:t>
            </a:r>
            <a:r>
              <a:rPr lang="en-US" sz="1200" dirty="0">
                <a:solidFill>
                  <a:srgbClr val="222222"/>
                </a:solidFill>
              </a:rPr>
              <a:t> of 7.0 releases about 32 times as much energy as one of 6.0 and nearly 1,000 times that of 5.0.</a:t>
            </a:r>
            <a:endParaRPr lang="en-US" sz="1200" dirty="0"/>
          </a:p>
          <a:p>
            <a:pPr marL="0" indent="0">
              <a:buFont typeface="Arial" panose="020B0604020202020204" pitchFamily="34" charset="0"/>
              <a:buNone/>
            </a:pPr>
            <a:r>
              <a:rPr lang="en-US" sz="1200" dirty="0">
                <a:solidFill>
                  <a:srgbClr val="222222"/>
                </a:solidFill>
              </a:rPr>
              <a:t>The biggest earthquake ever recorded was in Chile in 1960 with a magnitude of 9.6.</a:t>
            </a:r>
          </a:p>
        </p:txBody>
      </p:sp>
      <p:sp>
        <p:nvSpPr>
          <p:cNvPr id="4" name="Slide Number Placeholder 3"/>
          <p:cNvSpPr>
            <a:spLocks noGrp="1"/>
          </p:cNvSpPr>
          <p:nvPr>
            <p:ph type="sldNum" sz="quarter" idx="10"/>
          </p:nvPr>
        </p:nvSpPr>
        <p:spPr/>
        <p:txBody>
          <a:bodyPr/>
          <a:lstStyle/>
          <a:p>
            <a:fld id="{3E229F00-081F-4ED8-9C02-C26ED46BE069}" type="slidenum">
              <a:rPr lang="en-GB" smtClean="0"/>
              <a:t>23</a:t>
            </a:fld>
            <a:endParaRPr lang="en-GB"/>
          </a:p>
        </p:txBody>
      </p:sp>
    </p:spTree>
    <p:extLst>
      <p:ext uri="{BB962C8B-B14F-4D97-AF65-F5344CB8AC3E}">
        <p14:creationId xmlns:p14="http://schemas.microsoft.com/office/powerpoint/2010/main" val="1787536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size of an earthquake is called its </a:t>
            </a:r>
            <a:r>
              <a:rPr lang="en-GB" sz="1200" b="1" dirty="0"/>
              <a:t>magnitude</a:t>
            </a:r>
            <a:r>
              <a:rPr lang="en-GB" sz="1200" dirty="0"/>
              <a:t> – the bigger the magnitude the more energy released</a:t>
            </a:r>
          </a:p>
          <a:p>
            <a:r>
              <a:rPr lang="en-GB" dirty="0"/>
              <a:t>The Richter scale is not used anymore</a:t>
            </a:r>
            <a:r>
              <a:rPr lang="en-GB" baseline="0" dirty="0"/>
              <a:t> to measure magnitude (even though news websites sometimes still report it!) instead the Moment Magnitude Scale is used which is a more accurate measure of earthquake size. The </a:t>
            </a:r>
            <a:r>
              <a:rPr lang="en-US" sz="1200" dirty="0">
                <a:solidFill>
                  <a:srgbClr val="222222"/>
                </a:solidFill>
              </a:rPr>
              <a:t>Moment Magnitude Scale is </a:t>
            </a:r>
            <a:r>
              <a:rPr lang="en-US" sz="1200" b="1" dirty="0">
                <a:solidFill>
                  <a:srgbClr val="222222"/>
                </a:solidFill>
              </a:rPr>
              <a:t>logarithmic -</a:t>
            </a:r>
            <a:r>
              <a:rPr lang="en-US" sz="1200" dirty="0">
                <a:solidFill>
                  <a:srgbClr val="222222"/>
                </a:solidFill>
              </a:rPr>
              <a:t> an increase of 1 step corresponds to a 10</a:t>
            </a:r>
            <a:r>
              <a:rPr lang="en-US" sz="1200" baseline="30000" dirty="0">
                <a:solidFill>
                  <a:srgbClr val="222222"/>
                </a:solidFill>
              </a:rPr>
              <a:t>1.5</a:t>
            </a:r>
            <a:r>
              <a:rPr lang="en-US" sz="1200" dirty="0">
                <a:solidFill>
                  <a:srgbClr val="222222"/>
                </a:solidFill>
              </a:rPr>
              <a:t> (about 32) times increase in the amount of energy released, an increase of two steps corresponds to a 10</a:t>
            </a:r>
            <a:r>
              <a:rPr lang="en-US" sz="1200" baseline="30000" dirty="0">
                <a:solidFill>
                  <a:srgbClr val="222222"/>
                </a:solidFill>
              </a:rPr>
              <a:t>3</a:t>
            </a:r>
            <a:r>
              <a:rPr lang="en-US" sz="1200" dirty="0">
                <a:solidFill>
                  <a:srgbClr val="222222"/>
                </a:solidFill>
              </a:rPr>
              <a:t> (1,000) times increase in energy. </a:t>
            </a:r>
          </a:p>
          <a:p>
            <a:pPr marL="0" indent="0">
              <a:buFont typeface="Arial" panose="020B0604020202020204" pitchFamily="34" charset="0"/>
              <a:buNone/>
            </a:pPr>
            <a:r>
              <a:rPr lang="en-US" sz="1200" dirty="0">
                <a:solidFill>
                  <a:srgbClr val="222222"/>
                </a:solidFill>
              </a:rPr>
              <a:t>An earthquake of </a:t>
            </a:r>
            <a:r>
              <a:rPr lang="en-US" sz="1200" i="1" dirty="0">
                <a:solidFill>
                  <a:srgbClr val="222222"/>
                </a:solidFill>
              </a:rPr>
              <a:t>M</a:t>
            </a:r>
            <a:r>
              <a:rPr lang="en-US" sz="1200" baseline="-25000" dirty="0">
                <a:solidFill>
                  <a:srgbClr val="222222"/>
                </a:solidFill>
              </a:rPr>
              <a:t>w</a:t>
            </a:r>
            <a:r>
              <a:rPr lang="en-US" sz="1200" dirty="0">
                <a:solidFill>
                  <a:srgbClr val="222222"/>
                </a:solidFill>
              </a:rPr>
              <a:t> of 7.0 releases about 32 times as much energy as one of 6.0 and nearly 1,000 times that of 5.0.</a:t>
            </a:r>
            <a:endParaRPr lang="en-US" sz="1200" dirty="0"/>
          </a:p>
          <a:p>
            <a:pPr marL="0" indent="0">
              <a:buFont typeface="Arial" panose="020B0604020202020204" pitchFamily="34" charset="0"/>
              <a:buNone/>
            </a:pPr>
            <a:r>
              <a:rPr lang="en-US" sz="1200" dirty="0">
                <a:solidFill>
                  <a:srgbClr val="222222"/>
                </a:solidFill>
              </a:rPr>
              <a:t>The biggest earthquake ever recorded was in Chile in 1960 with a magnitude of 9.6.</a:t>
            </a:r>
          </a:p>
        </p:txBody>
      </p:sp>
      <p:sp>
        <p:nvSpPr>
          <p:cNvPr id="4" name="Slide Number Placeholder 3"/>
          <p:cNvSpPr>
            <a:spLocks noGrp="1"/>
          </p:cNvSpPr>
          <p:nvPr>
            <p:ph type="sldNum" sz="quarter" idx="10"/>
          </p:nvPr>
        </p:nvSpPr>
        <p:spPr/>
        <p:txBody>
          <a:bodyPr/>
          <a:lstStyle/>
          <a:p>
            <a:fld id="{3E229F00-081F-4ED8-9C02-C26ED46BE069}" type="slidenum">
              <a:rPr lang="en-GB" smtClean="0"/>
              <a:t>24</a:t>
            </a:fld>
            <a:endParaRPr lang="en-GB"/>
          </a:p>
        </p:txBody>
      </p:sp>
    </p:spTree>
    <p:extLst>
      <p:ext uri="{BB962C8B-B14F-4D97-AF65-F5344CB8AC3E}">
        <p14:creationId xmlns:p14="http://schemas.microsoft.com/office/powerpoint/2010/main" val="411862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effect of an earthquake on the Earth's surface is called the intensity. </a:t>
            </a:r>
            <a:r>
              <a:rPr lang="en-US" sz="1200" kern="1200" dirty="0">
                <a:solidFill>
                  <a:schemeClr val="tx1"/>
                </a:solidFill>
                <a:effectLst/>
                <a:latin typeface="+mn-lt"/>
                <a:ea typeface="+mn-ea"/>
                <a:cs typeface="+mn-cs"/>
              </a:rPr>
              <a:t>The intensity of an earthquake measured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the</a:t>
            </a:r>
            <a:r>
              <a:rPr lang="en-US" sz="1200" kern="1200" baseline="0" dirty="0">
                <a:solidFill>
                  <a:schemeClr val="tx1"/>
                </a:solidFill>
                <a:effectLst/>
                <a:latin typeface="+mn-lt"/>
                <a:ea typeface="+mn-ea"/>
                <a:cs typeface="+mn-cs"/>
              </a:rPr>
              <a:t> 12 </a:t>
            </a:r>
            <a:r>
              <a:rPr lang="en-US" sz="1200" b="0" kern="1200" baseline="0" dirty="0">
                <a:solidFill>
                  <a:schemeClr val="tx1"/>
                </a:solidFill>
                <a:effectLst/>
                <a:latin typeface="+mn-lt"/>
                <a:ea typeface="+mn-ea"/>
                <a:cs typeface="+mn-cs"/>
              </a:rPr>
              <a:t>point </a:t>
            </a:r>
            <a:r>
              <a:rPr lang="en-US" sz="1200" b="0" kern="1200" dirty="0">
                <a:solidFill>
                  <a:schemeClr val="tx1"/>
                </a:solidFill>
                <a:effectLst/>
                <a:latin typeface="+mn-lt"/>
                <a:ea typeface="+mn-ea"/>
                <a:cs typeface="+mn-cs"/>
              </a:rPr>
              <a:t>Modified </a:t>
            </a:r>
            <a:r>
              <a:rPr lang="en-US" sz="1200" b="0" kern="1200" dirty="0" err="1">
                <a:solidFill>
                  <a:schemeClr val="tx1"/>
                </a:solidFill>
                <a:effectLst/>
                <a:latin typeface="+mn-lt"/>
                <a:ea typeface="+mn-ea"/>
                <a:cs typeface="+mn-cs"/>
              </a:rPr>
              <a:t>Mercalli</a:t>
            </a:r>
            <a:r>
              <a:rPr lang="en-US" sz="1200" b="0" kern="1200" dirty="0">
                <a:solidFill>
                  <a:schemeClr val="tx1"/>
                </a:solidFill>
                <a:effectLst/>
                <a:latin typeface="+mn-lt"/>
                <a:ea typeface="+mn-ea"/>
                <a:cs typeface="+mn-cs"/>
              </a:rPr>
              <a:t> Scale which </a:t>
            </a:r>
            <a:r>
              <a:rPr lang="en-US" sz="1200" kern="1200" dirty="0">
                <a:solidFill>
                  <a:schemeClr val="tx1"/>
                </a:solidFill>
                <a:effectLst/>
                <a:latin typeface="+mn-lt"/>
                <a:ea typeface="+mn-ea"/>
                <a:cs typeface="+mn-cs"/>
              </a:rPr>
              <a:t>is a qualitative way of measuring the damage caused by earthquakes. It uses shaking and damage reports to describe earthquake impacts. </a:t>
            </a:r>
            <a:r>
              <a:rPr lang="en-US" sz="1200" b="0" i="0" kern="1200" dirty="0">
                <a:solidFill>
                  <a:schemeClr val="tx1"/>
                </a:solidFill>
                <a:effectLst/>
                <a:latin typeface="+mn-lt"/>
                <a:ea typeface="+mn-ea"/>
                <a:cs typeface="+mn-cs"/>
              </a:rPr>
              <a:t>The lower numbers of the intensity scale generally deal with the manner in which the earthquake is felt by people,</a:t>
            </a:r>
            <a:r>
              <a:rPr lang="en-US" sz="1200" b="0" i="0" kern="1200" baseline="0" dirty="0">
                <a:solidFill>
                  <a:schemeClr val="tx1"/>
                </a:solidFill>
                <a:effectLst/>
                <a:latin typeface="+mn-lt"/>
                <a:ea typeface="+mn-ea"/>
                <a:cs typeface="+mn-cs"/>
              </a:rPr>
              <a:t> higher numbers deal with </a:t>
            </a:r>
            <a:r>
              <a:rPr lang="en-US" sz="1200" b="0" i="0" kern="1200" baseline="0" dirty="0" err="1">
                <a:solidFill>
                  <a:schemeClr val="tx1"/>
                </a:solidFill>
                <a:effectLst/>
                <a:latin typeface="+mn-lt"/>
                <a:ea typeface="+mn-ea"/>
                <a:cs typeface="+mn-cs"/>
              </a:rPr>
              <a:t>structual</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damge</a:t>
            </a:r>
            <a:r>
              <a:rPr lang="en-US" sz="1200" b="0" i="0" kern="1200" baseline="0" dirty="0">
                <a:solidFill>
                  <a:schemeClr val="tx1"/>
                </a:solidFill>
                <a:effectLst/>
                <a:latin typeface="+mn-lt"/>
                <a:ea typeface="+mn-ea"/>
                <a:cs typeface="+mn-cs"/>
              </a:rPr>
              <a:t> to buildings. </a:t>
            </a:r>
            <a:r>
              <a:rPr lang="en-US" sz="1200" b="0" i="0" kern="1200" dirty="0">
                <a:solidFill>
                  <a:schemeClr val="tx1"/>
                </a:solidFill>
                <a:effectLst/>
                <a:latin typeface="+mn-lt"/>
                <a:ea typeface="+mn-ea"/>
                <a:cs typeface="+mn-cs"/>
              </a:rPr>
              <a:t>Structural engineers usually contribute information for assigning intensity values of VIII or above.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26</a:t>
            </a:fld>
            <a:endParaRPr lang="en-GB"/>
          </a:p>
        </p:txBody>
      </p:sp>
    </p:spTree>
    <p:extLst>
      <p:ext uri="{BB962C8B-B14F-4D97-AF65-F5344CB8AC3E}">
        <p14:creationId xmlns:p14="http://schemas.microsoft.com/office/powerpoint/2010/main" val="1657528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Over a million people have died in earthquakes over the last 2 decades from collapsing buildings. </a:t>
            </a:r>
            <a:r>
              <a:rPr lang="en-US" dirty="0"/>
              <a:t>Engineering buildings</a:t>
            </a:r>
            <a:r>
              <a:rPr lang="en-US" baseline="0" dirty="0"/>
              <a:t> to withstand earthquakes is crucial in earthquake prone regions. Here are a few buildings that have been specifically designed to withstand earthquakes.</a:t>
            </a:r>
          </a:p>
        </p:txBody>
      </p:sp>
      <p:sp>
        <p:nvSpPr>
          <p:cNvPr id="4" name="Slide Number Placeholder 3"/>
          <p:cNvSpPr>
            <a:spLocks noGrp="1"/>
          </p:cNvSpPr>
          <p:nvPr>
            <p:ph type="sldNum" sz="quarter" idx="10"/>
          </p:nvPr>
        </p:nvSpPr>
        <p:spPr/>
        <p:txBody>
          <a:bodyPr/>
          <a:lstStyle/>
          <a:p>
            <a:fld id="{3E229F00-081F-4ED8-9C02-C26ED46BE069}" type="slidenum">
              <a:rPr lang="en-GB" smtClean="0"/>
              <a:t>27</a:t>
            </a:fld>
            <a:endParaRPr lang="en-GB"/>
          </a:p>
        </p:txBody>
      </p:sp>
    </p:spTree>
    <p:extLst>
      <p:ext uri="{BB962C8B-B14F-4D97-AF65-F5344CB8AC3E}">
        <p14:creationId xmlns:p14="http://schemas.microsoft.com/office/powerpoint/2010/main" val="3484444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Watch Economist YouTube video ‘how to make a building earthquake proof’ https://www.youtube.com/watch?v=sxpi9A7_syE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buildings can carry their own weight otherwise they would fall down by themselves. They can resist some up-and-down loads</a:t>
            </a:r>
            <a:r>
              <a:rPr lang="en-US" sz="1200" b="0" i="0" kern="1200" baseline="0" dirty="0">
                <a:solidFill>
                  <a:schemeClr val="tx1"/>
                </a:solidFill>
                <a:effectLst/>
                <a:latin typeface="+mn-lt"/>
                <a:ea typeface="+mn-ea"/>
                <a:cs typeface="+mn-cs"/>
              </a:rPr>
              <a:t> however side –to side loads and </a:t>
            </a:r>
            <a:r>
              <a:rPr lang="en-US" sz="1200" b="0" i="0" kern="1200" dirty="0">
                <a:solidFill>
                  <a:schemeClr val="tx1"/>
                </a:solidFill>
                <a:effectLst/>
                <a:latin typeface="+mn-lt"/>
                <a:ea typeface="+mn-ea"/>
                <a:cs typeface="+mn-cs"/>
              </a:rPr>
              <a:t>causes the worst damage during an earthquake. </a:t>
            </a:r>
          </a:p>
          <a:p>
            <a:endParaRPr lang="en-GB" dirty="0"/>
          </a:p>
          <a:p>
            <a:r>
              <a:rPr lang="en-GB" dirty="0"/>
              <a:t>Ways to</a:t>
            </a:r>
            <a:r>
              <a:rPr lang="en-GB" baseline="0" dirty="0"/>
              <a:t> make a buildings more resistant to earthquakes:</a:t>
            </a:r>
          </a:p>
          <a:p>
            <a:r>
              <a:rPr lang="en-GB" baseline="0" dirty="0"/>
              <a:t>Buildings can be designed from scratch with earthquake resistant engineering in mind (expensive) or older buildings can be retrofitted to incorporate earthquake resistant engineering (less expensive)</a:t>
            </a:r>
          </a:p>
          <a:p>
            <a:r>
              <a:rPr lang="en-GB" sz="1400" b="0" dirty="0">
                <a:solidFill>
                  <a:srgbClr val="D35241"/>
                </a:solidFill>
              </a:rPr>
              <a:t>Cross bracing </a:t>
            </a:r>
            <a:r>
              <a:rPr lang="en-GB" b="0" dirty="0"/>
              <a:t>– diagonal supports in a X shape helps to provide strength and stop building from twisting</a:t>
            </a:r>
          </a:p>
          <a:p>
            <a:r>
              <a:rPr lang="en-GB" sz="1400" b="0" dirty="0">
                <a:solidFill>
                  <a:srgbClr val="D35241"/>
                </a:solidFill>
              </a:rPr>
              <a:t>Sheer walls </a:t>
            </a:r>
            <a:r>
              <a:rPr lang="en-GB" b="0" dirty="0"/>
              <a:t>– concrete walls with steel bars helps to reduce rocking motion</a:t>
            </a:r>
          </a:p>
          <a:p>
            <a:r>
              <a:rPr lang="en-GB" sz="1400" b="0" dirty="0">
                <a:solidFill>
                  <a:srgbClr val="D35241"/>
                </a:solidFill>
              </a:rPr>
              <a:t>Base isolation/shock absorbers</a:t>
            </a:r>
            <a:r>
              <a:rPr lang="en-GB" b="0" dirty="0">
                <a:solidFill>
                  <a:srgbClr val="D35241"/>
                </a:solidFill>
              </a:rPr>
              <a:t> </a:t>
            </a:r>
            <a:r>
              <a:rPr lang="en-GB" b="0" dirty="0"/>
              <a:t>- </a:t>
            </a:r>
            <a:r>
              <a:rPr lang="en-US" b="0" dirty="0"/>
              <a:t>Rubbery devices are installed near the foundation of the building to absorb the energy from an earthquake, preventing it from dissipating throughout the frame </a:t>
            </a:r>
            <a:r>
              <a:rPr lang="en-GB" b="0" dirty="0"/>
              <a:t> </a:t>
            </a:r>
          </a:p>
          <a:p>
            <a:r>
              <a:rPr lang="en-GB" sz="1400" b="0" dirty="0">
                <a:solidFill>
                  <a:srgbClr val="D35241"/>
                </a:solidFill>
              </a:rPr>
              <a:t>Mass dampener </a:t>
            </a:r>
            <a:r>
              <a:rPr lang="en-GB" dirty="0"/>
              <a:t>- </a:t>
            </a:r>
            <a:r>
              <a:rPr lang="en-US" dirty="0"/>
              <a:t>device mounted in structures to reduce the amplitude of mechanical vibrations.</a:t>
            </a:r>
            <a:r>
              <a:rPr lang="en-US" baseline="0" dirty="0"/>
              <a:t> The</a:t>
            </a:r>
            <a:r>
              <a:rPr lang="en-US" dirty="0"/>
              <a:t> Taipei</a:t>
            </a:r>
            <a:r>
              <a:rPr lang="en-US" baseline="0" dirty="0"/>
              <a:t> 101 tower has the world’s biggest mass dampener sphere at </a:t>
            </a:r>
            <a:r>
              <a:rPr lang="en-GB" sz="1200" b="0" i="0" kern="1200" dirty="0">
                <a:solidFill>
                  <a:schemeClr val="tx1"/>
                </a:solidFill>
                <a:effectLst/>
                <a:latin typeface="+mn-lt"/>
                <a:ea typeface="+mn-ea"/>
                <a:cs typeface="+mn-cs"/>
              </a:rPr>
              <a:t>660-tonnes</a:t>
            </a:r>
            <a:r>
              <a:rPr lang="en-US" baseline="0" dirty="0"/>
              <a:t>. It is suspended from the 92nd to the 87th floor and is a pendulum that sways to offset movements in the building caused by strong gusts and earthquakes.</a:t>
            </a:r>
          </a:p>
          <a:p>
            <a:endParaRPr lang="en-US"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28</a:t>
            </a:fld>
            <a:endParaRPr lang="en-GB"/>
          </a:p>
        </p:txBody>
      </p:sp>
    </p:spTree>
    <p:extLst>
      <p:ext uri="{BB962C8B-B14F-4D97-AF65-F5344CB8AC3E}">
        <p14:creationId xmlns:p14="http://schemas.microsoft.com/office/powerpoint/2010/main" val="27095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50000"/>
              </a:spcBef>
              <a:buNone/>
            </a:pPr>
            <a:r>
              <a:rPr lang="en-GB" sz="1600" b="1" dirty="0">
                <a:solidFill>
                  <a:srgbClr val="D35241"/>
                </a:solidFill>
              </a:rPr>
              <a:t>Other things to consider:</a:t>
            </a:r>
          </a:p>
          <a:p>
            <a:pPr>
              <a:spcBef>
                <a:spcPct val="50000"/>
              </a:spcBef>
            </a:pPr>
            <a:r>
              <a:rPr lang="en-GB" sz="1200" b="1" dirty="0">
                <a:solidFill>
                  <a:srgbClr val="D35241"/>
                </a:solidFill>
              </a:rPr>
              <a:t>Building shape </a:t>
            </a:r>
            <a:r>
              <a:rPr lang="en-GB" sz="1200" dirty="0"/>
              <a:t>– symmetrical, pyramid shapes are much less likely to collapse – Japanese pagodas</a:t>
            </a:r>
          </a:p>
          <a:p>
            <a:pPr>
              <a:spcBef>
                <a:spcPct val="50000"/>
              </a:spcBef>
            </a:pPr>
            <a:r>
              <a:rPr lang="en-GB" sz="1200" b="1" dirty="0">
                <a:solidFill>
                  <a:srgbClr val="D35241"/>
                </a:solidFill>
              </a:rPr>
              <a:t>Automatic shutters </a:t>
            </a:r>
            <a:r>
              <a:rPr lang="en-GB" sz="1200" dirty="0"/>
              <a:t>and windows made from shatter proof glass</a:t>
            </a:r>
          </a:p>
          <a:p>
            <a:pPr>
              <a:spcBef>
                <a:spcPct val="50000"/>
              </a:spcBef>
            </a:pPr>
            <a:r>
              <a:rPr lang="en-GB" sz="1200" b="1" dirty="0">
                <a:solidFill>
                  <a:srgbClr val="D35241"/>
                </a:solidFill>
              </a:rPr>
              <a:t>Automatic shut off</a:t>
            </a:r>
            <a:r>
              <a:rPr lang="en-GB" sz="1200" dirty="0"/>
              <a:t> for gas and electricity to prevent fires</a:t>
            </a:r>
          </a:p>
          <a:p>
            <a:pPr>
              <a:spcBef>
                <a:spcPct val="50000"/>
              </a:spcBef>
            </a:pPr>
            <a:r>
              <a:rPr lang="en-GB" sz="1200" b="1" dirty="0">
                <a:solidFill>
                  <a:srgbClr val="D35241"/>
                </a:solidFill>
              </a:rPr>
              <a:t>Secure</a:t>
            </a:r>
            <a:r>
              <a:rPr lang="en-GB" sz="1200" dirty="0"/>
              <a:t> bookshelves and other heavy objects to walls and floor</a:t>
            </a:r>
          </a:p>
          <a:p>
            <a:pPr>
              <a:spcBef>
                <a:spcPct val="50000"/>
              </a:spcBef>
            </a:pPr>
            <a:r>
              <a:rPr lang="en-GB" sz="1200" b="1" dirty="0">
                <a:solidFill>
                  <a:srgbClr val="D35241"/>
                </a:solidFill>
              </a:rPr>
              <a:t>Open areas </a:t>
            </a:r>
            <a:r>
              <a:rPr lang="en-GB" sz="1200" dirty="0"/>
              <a:t>for safe evacuations</a:t>
            </a:r>
          </a:p>
          <a:p>
            <a:pPr>
              <a:spcBef>
                <a:spcPct val="50000"/>
              </a:spcBef>
            </a:pPr>
            <a:r>
              <a:rPr lang="en-GB" sz="1200" b="1" dirty="0">
                <a:solidFill>
                  <a:srgbClr val="D35241"/>
                </a:solidFill>
              </a:rPr>
              <a:t>Good road access </a:t>
            </a:r>
          </a:p>
          <a:p>
            <a:pPr>
              <a:spcBef>
                <a:spcPct val="50000"/>
              </a:spcBef>
            </a:pPr>
            <a:r>
              <a:rPr lang="en-GB" sz="1200" b="1" dirty="0">
                <a:solidFill>
                  <a:srgbClr val="D35241"/>
                </a:solidFill>
              </a:rPr>
              <a:t>Earthquake safety training</a:t>
            </a:r>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29</a:t>
            </a:fld>
            <a:endParaRPr lang="en-GB"/>
          </a:p>
        </p:txBody>
      </p:sp>
    </p:spTree>
    <p:extLst>
      <p:ext uri="{BB962C8B-B14F-4D97-AF65-F5344CB8AC3E}">
        <p14:creationId xmlns:p14="http://schemas.microsoft.com/office/powerpoint/2010/main" val="801493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Activity sheet available at www.geolsoc.org.uk/Education-and-Careers/Resources/Activity-Sheets-And-Presentations</a:t>
            </a:r>
          </a:p>
          <a:p>
            <a:endParaRPr lang="en-GB" baseline="0" dirty="0"/>
          </a:p>
          <a:p>
            <a:pPr marL="171450" indent="-171450">
              <a:buFont typeface="Arial" panose="020B0604020202020204" pitchFamily="34" charset="0"/>
              <a:buChar char="•"/>
            </a:pPr>
            <a:r>
              <a:rPr lang="en-GB" dirty="0"/>
              <a:t>You will need lots of paper</a:t>
            </a:r>
            <a:r>
              <a:rPr lang="en-GB" baseline="0" dirty="0"/>
              <a:t> straws or lollipop sticks, card and masking tape. </a:t>
            </a:r>
          </a:p>
          <a:p>
            <a:pPr marL="171450" indent="-171450">
              <a:buFont typeface="Arial" panose="020B0604020202020204" pitchFamily="34" charset="0"/>
              <a:buChar char="•"/>
            </a:pPr>
            <a:r>
              <a:rPr lang="en-GB" baseline="0" dirty="0"/>
              <a:t>In groups students should create an earthquake resistant structure from their materials 0 structure must be at least 30cm tall, have three floors and each floor must support a 50g weight</a:t>
            </a:r>
          </a:p>
          <a:p>
            <a:pPr marL="171450" indent="-171450">
              <a:buFont typeface="Arial" panose="020B0604020202020204" pitchFamily="34" charset="0"/>
              <a:buChar char="•"/>
            </a:pPr>
            <a:r>
              <a:rPr lang="en-GB" baseline="0" dirty="0"/>
              <a:t>Place structure on a tray/ shake table and test how earthquake resistant each groups structure is.</a:t>
            </a:r>
          </a:p>
          <a:p>
            <a:pPr marL="171450" indent="-171450">
              <a:buFont typeface="Arial" panose="020B0604020202020204" pitchFamily="34" charset="0"/>
              <a:buChar char="•"/>
            </a:pPr>
            <a:r>
              <a:rPr lang="en-GB" baseline="0" dirty="0"/>
              <a:t>Structures with wide bases, solid foundations, symmetrical designs and cross bracing supports (two diagonal supports in an X shape) are likely to withstand the ‘earthquake’ better.</a:t>
            </a:r>
          </a:p>
          <a:p>
            <a:endParaRPr lang="en-GB" baseline="0"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30</a:t>
            </a:fld>
            <a:endParaRPr lang="en-GB"/>
          </a:p>
        </p:txBody>
      </p:sp>
    </p:spTree>
    <p:extLst>
      <p:ext uri="{BB962C8B-B14F-4D97-AF65-F5344CB8AC3E}">
        <p14:creationId xmlns:p14="http://schemas.microsoft.com/office/powerpoint/2010/main" val="176655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National Geographic montage of earthquakes https://video.nationalgeographic.com/video/earthquake-montage</a:t>
            </a:r>
          </a:p>
          <a:p>
            <a:endParaRPr lang="en-GB" dirty="0"/>
          </a:p>
          <a:p>
            <a:pPr marL="285750" indent="-285750">
              <a:buFont typeface="Arial" panose="020B0604020202020204" pitchFamily="34" charset="0"/>
              <a:buChar char="•"/>
            </a:pPr>
            <a:r>
              <a:rPr lang="en-GB" sz="1200" dirty="0"/>
              <a:t>Earthquakes are </a:t>
            </a:r>
            <a:r>
              <a:rPr lang="en-GB" sz="1200" b="1" dirty="0">
                <a:solidFill>
                  <a:srgbClr val="D35241"/>
                </a:solidFill>
              </a:rPr>
              <a:t>vibrations</a:t>
            </a:r>
            <a:r>
              <a:rPr lang="en-GB" sz="1200" dirty="0"/>
              <a:t> caused by the movements of the Earth’s </a:t>
            </a:r>
            <a:r>
              <a:rPr lang="en-GB" sz="1200" b="1" dirty="0">
                <a:solidFill>
                  <a:srgbClr val="D35241"/>
                </a:solidFill>
              </a:rPr>
              <a:t>tectonic plates</a:t>
            </a:r>
          </a:p>
          <a:p>
            <a:pPr marL="285750" indent="-285750">
              <a:buFont typeface="Arial" panose="020B0604020202020204" pitchFamily="34" charset="0"/>
              <a:buChar char="•"/>
            </a:pPr>
            <a:r>
              <a:rPr lang="en-GB" sz="1200" dirty="0"/>
              <a:t>They occur when </a:t>
            </a:r>
            <a:r>
              <a:rPr lang="en-GB" sz="1200" b="1" dirty="0">
                <a:solidFill>
                  <a:srgbClr val="D35241"/>
                </a:solidFill>
              </a:rPr>
              <a:t>stresses</a:t>
            </a:r>
            <a:r>
              <a:rPr lang="en-GB" sz="1200" dirty="0">
                <a:solidFill>
                  <a:srgbClr val="D35241"/>
                </a:solidFill>
              </a:rPr>
              <a:t> </a:t>
            </a:r>
            <a:r>
              <a:rPr lang="en-GB" sz="1200" dirty="0"/>
              <a:t>built up in tectonic plates are suddenly released</a:t>
            </a:r>
          </a:p>
          <a:p>
            <a:pPr marL="285750" indent="-285750">
              <a:buFont typeface="Arial" panose="020B0604020202020204" pitchFamily="34" charset="0"/>
              <a:buChar char="•"/>
            </a:pPr>
            <a:r>
              <a:rPr lang="en-GB" sz="1200" dirty="0"/>
              <a:t>Earthquakes are </a:t>
            </a:r>
            <a:r>
              <a:rPr lang="en-GB" sz="1200" b="1" dirty="0">
                <a:solidFill>
                  <a:srgbClr val="D35241"/>
                </a:solidFill>
              </a:rPr>
              <a:t>natural  hazards </a:t>
            </a:r>
            <a:r>
              <a:rPr lang="en-GB" sz="1200" dirty="0"/>
              <a:t>– extreme </a:t>
            </a:r>
            <a:r>
              <a:rPr lang="en-US" sz="1200" dirty="0"/>
              <a:t>natural events that cause loss of life and/or extreme damage to property and create severe disruption to human activities</a:t>
            </a:r>
            <a:endParaRPr lang="en-GB" sz="900"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3</a:t>
            </a:fld>
            <a:endParaRPr lang="en-GB"/>
          </a:p>
        </p:txBody>
      </p:sp>
    </p:spTree>
    <p:extLst>
      <p:ext uri="{BB962C8B-B14F-4D97-AF65-F5344CB8AC3E}">
        <p14:creationId xmlns:p14="http://schemas.microsoft.com/office/powerpoint/2010/main" val="2400267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islands of Japan lie at a point where four major tectonic plates meet: the North American, Eurasian, Philippine and the Pacific plate.</a:t>
            </a:r>
            <a:r>
              <a:rPr lang="en-US" baseline="0" dirty="0"/>
              <a:t> Over millions of years these tectonic plates have been moving around and the Pacific plate is slowly being pushed underneath Japan. This means that </a:t>
            </a:r>
            <a:r>
              <a:rPr lang="en-US" dirty="0"/>
              <a:t>Japan has had a long history of earthquakes, volcanoes and associated tsunamis. </a:t>
            </a:r>
          </a:p>
          <a:p>
            <a:endParaRPr lang="en-US" dirty="0"/>
          </a:p>
          <a:p>
            <a:r>
              <a:rPr lang="en-US" dirty="0"/>
              <a:t>In</a:t>
            </a:r>
            <a:r>
              <a:rPr lang="en-US" baseline="0" dirty="0"/>
              <a:t> </a:t>
            </a:r>
            <a:r>
              <a:rPr lang="en-US" dirty="0"/>
              <a:t>2011 and earthquake occurred in Tohoku in Japan</a:t>
            </a:r>
            <a:r>
              <a:rPr lang="en-US" baseline="0" dirty="0"/>
              <a:t> which resulted </a:t>
            </a:r>
            <a:r>
              <a:rPr lang="en-US" dirty="0"/>
              <a:t>one of the most costly natural disasters of all time.</a:t>
            </a:r>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31</a:t>
            </a:fld>
            <a:endParaRPr lang="en-GB"/>
          </a:p>
        </p:txBody>
      </p:sp>
    </p:spTree>
    <p:extLst>
      <p:ext uri="{BB962C8B-B14F-4D97-AF65-F5344CB8AC3E}">
        <p14:creationId xmlns:p14="http://schemas.microsoft.com/office/powerpoint/2010/main" val="1401175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earthquake occurred in the ocean 72 km off the coast of</a:t>
            </a:r>
            <a:r>
              <a:rPr lang="en-US" baseline="0" dirty="0"/>
              <a:t> the Tohoku region of </a:t>
            </a:r>
            <a:r>
              <a:rPr lang="en-US" dirty="0"/>
              <a:t>Japan </a:t>
            </a:r>
            <a:r>
              <a:rPr lang="en-US" baseline="0" dirty="0"/>
              <a:t>(yellow on the map) on the 11 March 2011 at 14:46 local time.</a:t>
            </a:r>
          </a:p>
          <a:p>
            <a:pPr marL="171450" indent="-171450">
              <a:buFont typeface="Arial" panose="020B0604020202020204" pitchFamily="34" charset="0"/>
              <a:buChar char="•"/>
            </a:pPr>
            <a:r>
              <a:rPr lang="en-US" baseline="0" dirty="0"/>
              <a:t>It was a magnitude of 9 making it one of the largest ever earthquakes recorded. Because earthquake occurred beneath the sea it </a:t>
            </a:r>
            <a:r>
              <a:rPr lang="en-US" dirty="0"/>
              <a:t>triggered a tsunami that was 39 m high</a:t>
            </a:r>
            <a:r>
              <a:rPr lang="en-US" baseline="0" dirty="0"/>
              <a:t> </a:t>
            </a:r>
            <a:r>
              <a:rPr lang="en-US" dirty="0"/>
              <a:t>when it hit the coast of northern Honshu, the largest island</a:t>
            </a:r>
            <a:r>
              <a:rPr lang="en-US" baseline="0" dirty="0"/>
              <a:t> of Japan</a:t>
            </a:r>
            <a:r>
              <a:rPr lang="en-US" dirty="0"/>
              <a:t>. </a:t>
            </a:r>
          </a:p>
          <a:p>
            <a:pPr marL="171450" indent="-171450">
              <a:buFont typeface="Arial" panose="020B0604020202020204" pitchFamily="34" charset="0"/>
              <a:buChar char="•"/>
            </a:pPr>
            <a:r>
              <a:rPr lang="en-US" dirty="0"/>
              <a:t>The tsunami caused widespread flooding, destroyed buildings and shutdown the Fukushima nuclear power station (more next slide). </a:t>
            </a:r>
          </a:p>
          <a:p>
            <a:pPr marL="171450" indent="-171450">
              <a:buFont typeface="Arial" panose="020B0604020202020204" pitchFamily="34" charset="0"/>
              <a:buChar char="•"/>
            </a:pPr>
            <a:r>
              <a:rPr lang="en-US" sz="1200" dirty="0"/>
              <a:t>Japan's </a:t>
            </a:r>
            <a:r>
              <a:rPr lang="en-US" sz="1200" b="0" dirty="0"/>
              <a:t>earthquake early warning system gave Tokyo residents 1 minute of warning before earthquake struck.</a:t>
            </a:r>
            <a:r>
              <a:rPr lang="en-US" sz="1200" b="0" baseline="0" dirty="0"/>
              <a:t> </a:t>
            </a:r>
            <a:r>
              <a:rPr lang="en-US" sz="1200" b="0" dirty="0"/>
              <a:t>High-speed trains and factory assembly lines were stopped potentially saving thousands of lives.</a:t>
            </a:r>
            <a:r>
              <a:rPr lang="en-US" sz="1200" b="0" baseline="0" dirty="0"/>
              <a:t> </a:t>
            </a:r>
            <a:endParaRPr lang="en-GB" sz="1400" dirty="0">
              <a:effectLst/>
              <a:latin typeface="Times New Roman"/>
              <a:ea typeface="MS Mincho"/>
            </a:endParaRPr>
          </a:p>
        </p:txBody>
      </p:sp>
      <p:sp>
        <p:nvSpPr>
          <p:cNvPr id="4" name="Slide Number Placeholder 3"/>
          <p:cNvSpPr>
            <a:spLocks noGrp="1"/>
          </p:cNvSpPr>
          <p:nvPr>
            <p:ph type="sldNum" sz="quarter" idx="10"/>
          </p:nvPr>
        </p:nvSpPr>
        <p:spPr/>
        <p:txBody>
          <a:bodyPr/>
          <a:lstStyle/>
          <a:p>
            <a:fld id="{75826357-0A64-4C53-BCAD-1BA30D84DC56}" type="slidenum">
              <a:rPr lang="en-GB" smtClean="0"/>
              <a:t>32</a:t>
            </a:fld>
            <a:endParaRPr lang="en-GB"/>
          </a:p>
        </p:txBody>
      </p:sp>
    </p:spTree>
    <p:extLst>
      <p:ext uri="{BB962C8B-B14F-4D97-AF65-F5344CB8AC3E}">
        <p14:creationId xmlns:p14="http://schemas.microsoft.com/office/powerpoint/2010/main" val="3761241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People across Japan received texted alerts of the earthquake and tsunami warnings on their phones so they could try and get to safety.</a:t>
            </a:r>
          </a:p>
          <a:p>
            <a:pPr marL="171450" indent="-171450">
              <a:buFont typeface="Arial" panose="020B0604020202020204" pitchFamily="34" charset="0"/>
              <a:buChar char="•"/>
            </a:pPr>
            <a:r>
              <a:rPr lang="en-US" sz="1200" b="0" dirty="0">
                <a:effectLst/>
                <a:latin typeface="PT Sans Narrow"/>
                <a:ea typeface="MS Mincho"/>
              </a:rPr>
              <a:t>As a result of the earthquake and tsunami 15,894 people died,</a:t>
            </a:r>
            <a:r>
              <a:rPr lang="en-US" sz="1200" b="0" baseline="0" dirty="0">
                <a:effectLst/>
                <a:latin typeface="PT Sans Narrow"/>
                <a:ea typeface="MS Mincho"/>
              </a:rPr>
              <a:t> over 6000 were injured and 230,000 people were left homeless. This natural disaster cost the Japanese government $235 billion dollars. </a:t>
            </a:r>
          </a:p>
          <a:p>
            <a:pPr marL="171450" indent="-171450">
              <a:buFont typeface="Arial" panose="020B0604020202020204" pitchFamily="34" charset="0"/>
              <a:buChar char="•"/>
            </a:pPr>
            <a:r>
              <a:rPr lang="en-US" sz="1400" b="0" dirty="0"/>
              <a:t>400km of Japan's northern Honshu coastline dropped by 0.6m</a:t>
            </a:r>
          </a:p>
          <a:p>
            <a:pPr marL="171450" indent="-171450">
              <a:buFont typeface="Arial" panose="020B0604020202020204" pitchFamily="34" charset="0"/>
              <a:buChar char="•"/>
            </a:pPr>
            <a:r>
              <a:rPr lang="en-US" sz="1400" b="0" dirty="0"/>
              <a:t>The earthquake shifted Earth on its axis of rotation and shortened the length of a day by about a microsecond.</a:t>
            </a:r>
          </a:p>
          <a:p>
            <a:pPr>
              <a:spcAft>
                <a:spcPts val="0"/>
              </a:spcAft>
            </a:pPr>
            <a:endParaRPr lang="en-GB" sz="1400" dirty="0">
              <a:effectLst/>
              <a:latin typeface="Times New Roman"/>
              <a:ea typeface="MS Mincho"/>
            </a:endParaRPr>
          </a:p>
        </p:txBody>
      </p:sp>
      <p:sp>
        <p:nvSpPr>
          <p:cNvPr id="4" name="Slide Number Placeholder 3"/>
          <p:cNvSpPr>
            <a:spLocks noGrp="1"/>
          </p:cNvSpPr>
          <p:nvPr>
            <p:ph type="sldNum" sz="quarter" idx="10"/>
          </p:nvPr>
        </p:nvSpPr>
        <p:spPr/>
        <p:txBody>
          <a:bodyPr/>
          <a:lstStyle/>
          <a:p>
            <a:fld id="{75826357-0A64-4C53-BCAD-1BA30D84DC56}" type="slidenum">
              <a:rPr lang="en-GB" smtClean="0"/>
              <a:t>33</a:t>
            </a:fld>
            <a:endParaRPr lang="en-GB"/>
          </a:p>
        </p:txBody>
      </p:sp>
    </p:spTree>
    <p:extLst>
      <p:ext uri="{BB962C8B-B14F-4D97-AF65-F5344CB8AC3E}">
        <p14:creationId xmlns:p14="http://schemas.microsoft.com/office/powerpoint/2010/main" val="1481430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Flood waters from tsunami shut down electric power to the </a:t>
            </a:r>
            <a:r>
              <a:rPr lang="en-GB" sz="1200" b="1" dirty="0">
                <a:solidFill>
                  <a:srgbClr val="D35241"/>
                </a:solidFill>
              </a:rPr>
              <a:t>Fukushima Daiichi nuclear power station </a:t>
            </a:r>
            <a:r>
              <a:rPr lang="en-GB" sz="1200" dirty="0"/>
              <a:t>which caused a </a:t>
            </a:r>
            <a:r>
              <a:rPr lang="en-GB" sz="1200" b="1" dirty="0">
                <a:solidFill>
                  <a:srgbClr val="D35241"/>
                </a:solidFill>
              </a:rPr>
              <a:t>cooling system failure</a:t>
            </a:r>
            <a:r>
              <a:rPr lang="en-GB" sz="1200" dirty="0">
                <a:solidFill>
                  <a:srgbClr val="D35241"/>
                </a:solidFill>
              </a:rPr>
              <a:t> </a:t>
            </a:r>
            <a:r>
              <a:rPr lang="en-GB" sz="1200" dirty="0"/>
              <a:t>and </a:t>
            </a:r>
            <a:r>
              <a:rPr lang="en-GB" sz="1200" b="1" dirty="0">
                <a:solidFill>
                  <a:srgbClr val="D35241"/>
                </a:solidFill>
              </a:rPr>
              <a:t>meltdown of the radioactive cores. </a:t>
            </a:r>
          </a:p>
          <a:p>
            <a:pPr marL="285750" indent="-285750">
              <a:buFont typeface="Arial" panose="020B0604020202020204" pitchFamily="34" charset="0"/>
              <a:buChar char="•"/>
            </a:pPr>
            <a:r>
              <a:rPr lang="en-GB" sz="1200" dirty="0"/>
              <a:t>Harmful </a:t>
            </a:r>
            <a:r>
              <a:rPr lang="en-GB" sz="1200" b="1" dirty="0">
                <a:solidFill>
                  <a:srgbClr val="D35241"/>
                </a:solidFill>
              </a:rPr>
              <a:t>radioactive materials </a:t>
            </a:r>
            <a:r>
              <a:rPr lang="en-GB" sz="1200" dirty="0"/>
              <a:t>were released into the sea water</a:t>
            </a:r>
          </a:p>
          <a:p>
            <a:pPr marL="285750" indent="-285750">
              <a:buFont typeface="Arial" panose="020B0604020202020204" pitchFamily="34" charset="0"/>
              <a:buChar char="•"/>
            </a:pPr>
            <a:r>
              <a:rPr lang="en-GB" sz="1200" dirty="0"/>
              <a:t>People within </a:t>
            </a:r>
            <a:r>
              <a:rPr lang="en-GB" sz="1200" b="1" dirty="0">
                <a:solidFill>
                  <a:srgbClr val="D35241"/>
                </a:solidFill>
              </a:rPr>
              <a:t>20km</a:t>
            </a:r>
            <a:r>
              <a:rPr lang="en-GB" sz="1200" dirty="0">
                <a:solidFill>
                  <a:srgbClr val="D35241"/>
                </a:solidFill>
              </a:rPr>
              <a:t> </a:t>
            </a:r>
            <a:r>
              <a:rPr lang="en-GB" sz="1200" b="1" dirty="0">
                <a:solidFill>
                  <a:srgbClr val="D35241"/>
                </a:solidFill>
              </a:rPr>
              <a:t>of the power station were evacuated </a:t>
            </a:r>
            <a:r>
              <a:rPr lang="en-GB" sz="1200" dirty="0"/>
              <a:t>those living within 20-30km were advised to stay indoors</a:t>
            </a:r>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34</a:t>
            </a:fld>
            <a:endParaRPr lang="en-GB"/>
          </a:p>
        </p:txBody>
      </p:sp>
    </p:spTree>
    <p:extLst>
      <p:ext uri="{BB962C8B-B14F-4D97-AF65-F5344CB8AC3E}">
        <p14:creationId xmlns:p14="http://schemas.microsoft.com/office/powerpoint/2010/main" val="31446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Damage</a:t>
            </a:r>
            <a:r>
              <a:rPr lang="en-US" sz="1200" baseline="0" dirty="0"/>
              <a:t> to a school gymnasium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Flooding of Sendai airport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Map of the tsunami wave. </a:t>
            </a:r>
            <a:r>
              <a:rPr lang="en-US" sz="1200" dirty="0"/>
              <a:t>The tsunami carried ~5 million tons of debris out to sea. Japanese docks and ships, and countless household items, have arrived on U.S. and Canadian shores in the years since. </a:t>
            </a:r>
            <a:endParaRPr lang="en-GB" sz="1200"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35</a:t>
            </a:fld>
            <a:endParaRPr lang="en-GB"/>
          </a:p>
        </p:txBody>
      </p:sp>
    </p:spTree>
    <p:extLst>
      <p:ext uri="{BB962C8B-B14F-4D97-AF65-F5344CB8AC3E}">
        <p14:creationId xmlns:p14="http://schemas.microsoft.com/office/powerpoint/2010/main" val="2624147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For the past 50 million years, the Indian plate has been travelling northwards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into the Eurasian plate. This collision has caused the land to crumple, building the Himalayas, the largest mountain chain currently on Earth. As India moves into Eurasia, friction causes stress to build up. The stress is released when the plates suddenly move. These earthquakes greatly affect the countries of the Himalayas, such as Nepal, India and Pakistan.</a:t>
            </a:r>
          </a:p>
          <a:p>
            <a:endParaRPr lang="en-US" sz="1200" b="0" kern="1200" dirty="0">
              <a:solidFill>
                <a:schemeClr val="tx1"/>
              </a:solidFill>
              <a:effectLst/>
              <a:latin typeface="+mn-lt"/>
              <a:ea typeface="+mn-ea"/>
              <a:cs typeface="+mn-cs"/>
            </a:endParaRPr>
          </a:p>
          <a:p>
            <a:r>
              <a:rPr lang="en-GB" b="0" dirty="0"/>
              <a:t>In 2015 an</a:t>
            </a:r>
            <a:r>
              <a:rPr lang="en-GB" b="0" baseline="0" dirty="0"/>
              <a:t> earthquake struck the </a:t>
            </a:r>
            <a:r>
              <a:rPr lang="en-GB" b="0" baseline="0" dirty="0" err="1"/>
              <a:t>Gorkha</a:t>
            </a:r>
            <a:r>
              <a:rPr lang="en-GB" b="0" baseline="0" dirty="0"/>
              <a:t> region of Nepal.</a:t>
            </a:r>
            <a:endParaRPr lang="en-GB" b="0" dirty="0"/>
          </a:p>
        </p:txBody>
      </p:sp>
      <p:sp>
        <p:nvSpPr>
          <p:cNvPr id="4" name="Slide Number Placeholder 3"/>
          <p:cNvSpPr>
            <a:spLocks noGrp="1"/>
          </p:cNvSpPr>
          <p:nvPr>
            <p:ph type="sldNum" sz="quarter" idx="10"/>
          </p:nvPr>
        </p:nvSpPr>
        <p:spPr/>
        <p:txBody>
          <a:bodyPr/>
          <a:lstStyle/>
          <a:p>
            <a:fld id="{75826357-0A64-4C53-BCAD-1BA30D84DC56}" type="slidenum">
              <a:rPr lang="en-GB" smtClean="0"/>
              <a:t>36</a:t>
            </a:fld>
            <a:endParaRPr lang="en-GB"/>
          </a:p>
        </p:txBody>
      </p:sp>
    </p:spTree>
    <p:extLst>
      <p:ext uri="{BB962C8B-B14F-4D97-AF65-F5344CB8AC3E}">
        <p14:creationId xmlns:p14="http://schemas.microsoft.com/office/powerpoint/2010/main" val="2320422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earthquake occurred on the 25</a:t>
            </a:r>
            <a:r>
              <a:rPr lang="en-GB" baseline="0" dirty="0"/>
              <a:t> April 2015 at 11:56 local time. It had a magnitude of 7.8. </a:t>
            </a:r>
          </a:p>
          <a:p>
            <a:pPr marL="171450" indent="-171450">
              <a:buFont typeface="Arial" panose="020B0604020202020204" pitchFamily="34" charset="0"/>
              <a:buChar char="•"/>
            </a:pPr>
            <a:r>
              <a:rPr lang="en-US" baseline="0" dirty="0"/>
              <a:t>Almost 9000 people were killed in the earthquake however </a:t>
            </a:r>
            <a:r>
              <a:rPr lang="en-US" b="0" i="0" baseline="0" dirty="0">
                <a:solidFill>
                  <a:srgbClr val="222222"/>
                </a:solidFill>
                <a:effectLst/>
                <a:latin typeface="Arial"/>
              </a:rPr>
              <a:t>t</a:t>
            </a:r>
            <a:r>
              <a:rPr lang="en-US" b="0" i="0" dirty="0">
                <a:solidFill>
                  <a:srgbClr val="222222"/>
                </a:solidFill>
                <a:effectLst/>
                <a:latin typeface="Arial"/>
              </a:rPr>
              <a:t>his</a:t>
            </a:r>
            <a:r>
              <a:rPr lang="en-US" b="0" i="0" baseline="0" dirty="0">
                <a:solidFill>
                  <a:srgbClr val="222222"/>
                </a:solidFill>
                <a:effectLst/>
                <a:latin typeface="Arial"/>
              </a:rPr>
              <a:t> </a:t>
            </a:r>
            <a:r>
              <a:rPr lang="en-US" b="0" i="0" dirty="0">
                <a:solidFill>
                  <a:srgbClr val="222222"/>
                </a:solidFill>
                <a:effectLst/>
                <a:latin typeface="Arial"/>
              </a:rPr>
              <a:t>death toll may have been minimized by the fact that most villagers were outdoors working when the quake hit</a:t>
            </a:r>
            <a:r>
              <a:rPr lang="en-US" b="0" i="0" baseline="0" dirty="0">
                <a:solidFill>
                  <a:srgbClr val="222222"/>
                </a:solidFill>
                <a:effectLst/>
                <a:latin typeface="Arial"/>
              </a:rPr>
              <a:t> meaning that they were not crushed by falling buildings, and also because the earthquake hit on a Saturday which meant that children and teachers were not inside the collapsing school buildings.</a:t>
            </a:r>
          </a:p>
          <a:p>
            <a:pPr marL="171450" indent="-171450">
              <a:buFont typeface="Arial" panose="020B0604020202020204" pitchFamily="34" charset="0"/>
              <a:buChar char="•"/>
            </a:pPr>
            <a:r>
              <a:rPr lang="en-US" dirty="0"/>
              <a:t>At Mount Everest, the earthquake resulted in an avalanche at base camp which killed 22 people, making it the deadliest day in Everest history. </a:t>
            </a:r>
          </a:p>
          <a:p>
            <a:pPr marL="171450" indent="-171450">
              <a:buFont typeface="Arial" panose="020B0604020202020204" pitchFamily="34" charset="0"/>
              <a:buChar char="•"/>
            </a:pPr>
            <a:r>
              <a:rPr lang="en-US" dirty="0"/>
              <a:t>Because</a:t>
            </a:r>
            <a:r>
              <a:rPr lang="en-US" baseline="0" dirty="0"/>
              <a:t> Nepal is a very poor country the effects of the </a:t>
            </a:r>
            <a:r>
              <a:rPr lang="en-US" baseline="0" dirty="0" err="1"/>
              <a:t>Gorkha</a:t>
            </a:r>
            <a:r>
              <a:rPr lang="en-US" baseline="0" dirty="0"/>
              <a:t> earthquake will affect its economy for many years to come. Since the earthquake UNESCO has helped to rebuild damaged sites with extra reinforcements to protect them from future earthquakes. Other public buildings such, as schools, are also being built with earthquakes in mind and students are receiving disaster emergency training so that they know how to react should another earthquake occur. </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37</a:t>
            </a:fld>
            <a:endParaRPr lang="en-GB"/>
          </a:p>
        </p:txBody>
      </p:sp>
    </p:spTree>
    <p:extLst>
      <p:ext uri="{BB962C8B-B14F-4D97-AF65-F5344CB8AC3E}">
        <p14:creationId xmlns:p14="http://schemas.microsoft.com/office/powerpoint/2010/main" val="491593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earthquake occurred on the 25</a:t>
            </a:r>
            <a:r>
              <a:rPr lang="en-GB" baseline="0" dirty="0"/>
              <a:t> April 2015 at 11:56 local time. It had a magnitude of 7.8. </a:t>
            </a:r>
          </a:p>
          <a:p>
            <a:pPr marL="171450" indent="-171450">
              <a:buFont typeface="Arial" panose="020B0604020202020204" pitchFamily="34" charset="0"/>
              <a:buChar char="•"/>
            </a:pPr>
            <a:r>
              <a:rPr lang="en-US" baseline="0" dirty="0"/>
              <a:t>Almost 9000 people were killed in the earthquake however </a:t>
            </a:r>
            <a:r>
              <a:rPr lang="en-US" b="0" i="0" baseline="0" dirty="0">
                <a:solidFill>
                  <a:srgbClr val="222222"/>
                </a:solidFill>
                <a:effectLst/>
                <a:latin typeface="Arial"/>
              </a:rPr>
              <a:t>t</a:t>
            </a:r>
            <a:r>
              <a:rPr lang="en-US" b="0" i="0" dirty="0">
                <a:solidFill>
                  <a:srgbClr val="222222"/>
                </a:solidFill>
                <a:effectLst/>
                <a:latin typeface="Arial"/>
              </a:rPr>
              <a:t>his</a:t>
            </a:r>
            <a:r>
              <a:rPr lang="en-US" b="0" i="0" baseline="0" dirty="0">
                <a:solidFill>
                  <a:srgbClr val="222222"/>
                </a:solidFill>
                <a:effectLst/>
                <a:latin typeface="Arial"/>
              </a:rPr>
              <a:t> </a:t>
            </a:r>
            <a:r>
              <a:rPr lang="en-US" b="0" i="0" dirty="0">
                <a:solidFill>
                  <a:srgbClr val="222222"/>
                </a:solidFill>
                <a:effectLst/>
                <a:latin typeface="Arial"/>
              </a:rPr>
              <a:t>death toll may have been minimized by the fact that most villagers were outdoors working when the quake hit</a:t>
            </a:r>
            <a:r>
              <a:rPr lang="en-US" b="0" i="0" baseline="0" dirty="0">
                <a:solidFill>
                  <a:srgbClr val="222222"/>
                </a:solidFill>
                <a:effectLst/>
                <a:latin typeface="Arial"/>
              </a:rPr>
              <a:t> meaning that they were not crushed by falling buildings, and also because the earthquake hit on a Saturday which meant that children and teachers were not inside the collapsing school buildings.</a:t>
            </a:r>
          </a:p>
          <a:p>
            <a:pPr marL="171450" indent="-171450">
              <a:buFont typeface="Arial" panose="020B0604020202020204" pitchFamily="34" charset="0"/>
              <a:buChar char="•"/>
            </a:pPr>
            <a:r>
              <a:rPr lang="en-US" dirty="0"/>
              <a:t>At Mount Everest, the earthquake resulted in an avalanche at base camp which killed 22 people, making it the deadliest day in Everest history. </a:t>
            </a:r>
          </a:p>
          <a:p>
            <a:pPr marL="171450" indent="-171450">
              <a:buFont typeface="Arial" panose="020B0604020202020204" pitchFamily="34" charset="0"/>
              <a:buChar char="•"/>
            </a:pPr>
            <a:r>
              <a:rPr lang="en-US" dirty="0"/>
              <a:t>Because</a:t>
            </a:r>
            <a:r>
              <a:rPr lang="en-US" baseline="0" dirty="0"/>
              <a:t> Nepal is a very poor country the effects of the </a:t>
            </a:r>
            <a:r>
              <a:rPr lang="en-US" baseline="0" dirty="0" err="1"/>
              <a:t>Gorkha</a:t>
            </a:r>
            <a:r>
              <a:rPr lang="en-US" baseline="0" dirty="0"/>
              <a:t> earthquake will affect its economy for many years to come. Since the earthquake UNESCO has helped to rebuild damaged sites with extra reinforcements to protect them from future earthquakes. Other public buildings such, as schools, are also being built with earthquakes in mind and students are receiving disaster emergency training so that they know how to react should another earthquake occur. </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38</a:t>
            </a:fld>
            <a:endParaRPr lang="en-GB"/>
          </a:p>
        </p:txBody>
      </p:sp>
    </p:spTree>
    <p:extLst>
      <p:ext uri="{BB962C8B-B14F-4D97-AF65-F5344CB8AC3E}">
        <p14:creationId xmlns:p14="http://schemas.microsoft.com/office/powerpoint/2010/main" val="2256241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Haiti lies on a conservative or transform boundary between the Caribbean plate and </a:t>
            </a:r>
            <a:r>
              <a:rPr lang="en-GB" baseline="0" dirty="0"/>
              <a:t>the North American Plate. Haiti is a very poor country with a GDP of $739 per person therefore earthquakes have catastrophic effect the country’s economy and loss of life. </a:t>
            </a:r>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40</a:t>
            </a:fld>
            <a:endParaRPr lang="en-GB"/>
          </a:p>
        </p:txBody>
      </p:sp>
    </p:spTree>
    <p:extLst>
      <p:ext uri="{BB962C8B-B14F-4D97-AF65-F5344CB8AC3E}">
        <p14:creationId xmlns:p14="http://schemas.microsoft.com/office/powerpoint/2010/main" val="1372779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At 16:53 on January 12th 2010 the island of Haiti was struck by a powerful 7.0 magnitude earthquake which occurred 25km east of the capital city Port-au-Prince. The earthquake occurred 13km below the surface on the </a:t>
            </a:r>
            <a:r>
              <a:rPr lang="en-GB" sz="1200" b="0" dirty="0" err="1"/>
              <a:t>Enriquillo</a:t>
            </a:r>
            <a:r>
              <a:rPr lang="en-GB" sz="1200" b="0" dirty="0"/>
              <a:t>-Plantain Garden Fault</a:t>
            </a:r>
            <a:r>
              <a:rPr lang="en-GB" sz="1200" b="0" baseline="0" dirty="0"/>
              <a:t> which slipped 1.8m over a distance of 65km.</a:t>
            </a:r>
            <a:endParaRPr lang="en-US" b="0" i="0" dirty="0">
              <a:solidFill>
                <a:srgbClr val="333333"/>
              </a:solidFill>
              <a:effectLst/>
              <a:latin typeface="Helmet"/>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The earthquake devastated large parts of the capital Port-au-Prince and resulted in massive loss of life making it one of the most destructive earthquakes of all time.</a:t>
            </a:r>
            <a:r>
              <a:rPr lang="en-US" b="0" i="0" baseline="0" dirty="0">
                <a:solidFill>
                  <a:srgbClr val="333333"/>
                </a:solidFill>
                <a:effectLst/>
                <a:latin typeface="Helmet"/>
              </a:rPr>
              <a:t>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180,000 homes and 5000 schools were damaged or destroyed. The international airport was unusable as the control tower was badly damaged.</a:t>
            </a:r>
            <a:r>
              <a:rPr lang="en-US" b="0" i="0" baseline="0" dirty="0">
                <a:solidFill>
                  <a:srgbClr val="333333"/>
                </a:solidFill>
                <a:effectLst/>
                <a:latin typeface="Helmet"/>
              </a:rPr>
              <a:t> </a:t>
            </a:r>
            <a:r>
              <a:rPr lang="en-US" b="0" i="0" dirty="0">
                <a:solidFill>
                  <a:srgbClr val="333333"/>
                </a:solidFill>
                <a:effectLst/>
                <a:latin typeface="Helmet"/>
              </a:rPr>
              <a:t> A lack of building regulations meant</a:t>
            </a:r>
            <a:r>
              <a:rPr lang="en-US" b="0" i="0" baseline="0" dirty="0">
                <a:solidFill>
                  <a:srgbClr val="333333"/>
                </a:solidFill>
                <a:effectLst/>
                <a:latin typeface="Helmet"/>
              </a:rPr>
              <a:t> that buildings in Haiti were </a:t>
            </a:r>
            <a:r>
              <a:rPr lang="en-US" b="0" i="0" dirty="0">
                <a:solidFill>
                  <a:srgbClr val="333333"/>
                </a:solidFill>
                <a:effectLst/>
                <a:latin typeface="Helmet"/>
              </a:rPr>
              <a:t>built with poor quality, cheap materials and these simply crumbled when the earthquake</a:t>
            </a:r>
            <a:r>
              <a:rPr lang="en-US" b="0" i="0" baseline="0" dirty="0">
                <a:solidFill>
                  <a:srgbClr val="333333"/>
                </a:solidFill>
                <a:effectLst/>
                <a:latin typeface="Helmet"/>
              </a:rPr>
              <a:t> struck.</a:t>
            </a:r>
          </a:p>
          <a:p>
            <a:pPr marL="171450" indent="-171450" algn="l" fontAlgn="base">
              <a:buFont typeface="Arial" panose="020B0604020202020204" pitchFamily="34" charset="0"/>
              <a:buChar char="•"/>
            </a:pPr>
            <a:r>
              <a:rPr lang="en-US" b="0" i="0" dirty="0">
                <a:solidFill>
                  <a:srgbClr val="333333"/>
                </a:solidFill>
                <a:effectLst/>
                <a:latin typeface="Helmet"/>
              </a:rPr>
              <a:t>230,000 people were killed</a:t>
            </a:r>
            <a:r>
              <a:rPr lang="en-US" b="0" i="0" baseline="0" dirty="0">
                <a:solidFill>
                  <a:srgbClr val="333333"/>
                </a:solidFill>
                <a:effectLst/>
                <a:latin typeface="Helmet"/>
              </a:rPr>
              <a:t> and </a:t>
            </a:r>
            <a:r>
              <a:rPr lang="en-US" b="0" i="0" dirty="0">
                <a:solidFill>
                  <a:srgbClr val="333333"/>
                </a:solidFill>
                <a:effectLst/>
                <a:latin typeface="Helmet"/>
              </a:rPr>
              <a:t>1.5 million people were made homeless. Homeless</a:t>
            </a:r>
            <a:r>
              <a:rPr lang="en-US" b="0" i="0" baseline="0" dirty="0">
                <a:solidFill>
                  <a:srgbClr val="333333"/>
                </a:solidFill>
                <a:effectLst/>
                <a:latin typeface="Helmet"/>
              </a:rPr>
              <a:t> people had to live in </a:t>
            </a:r>
            <a:r>
              <a:rPr lang="en-US" b="0" i="0" dirty="0">
                <a:solidFill>
                  <a:srgbClr val="333333"/>
                </a:solidFill>
                <a:effectLst/>
                <a:latin typeface="Helmet"/>
              </a:rPr>
              <a:t>1100 squalid camps with limited services such as water and sanitation</a:t>
            </a:r>
            <a:r>
              <a:rPr lang="en-US" b="0" i="0" baseline="0" dirty="0">
                <a:solidFill>
                  <a:srgbClr val="333333"/>
                </a:solidFill>
                <a:effectLst/>
                <a:latin typeface="Helmet"/>
              </a:rPr>
              <a:t> for over a year. </a:t>
            </a:r>
            <a:r>
              <a:rPr lang="en-US" b="0" i="0" dirty="0">
                <a:solidFill>
                  <a:srgbClr val="333333"/>
                </a:solidFill>
                <a:effectLst/>
                <a:latin typeface="Helmet"/>
              </a:rPr>
              <a:t>Cholera claimed the lives of several hundred people mainly children.</a:t>
            </a:r>
          </a:p>
          <a:p>
            <a:pPr marL="171450" indent="-171450" algn="l" fontAlgn="base">
              <a:buFont typeface="Arial" panose="020B0604020202020204" pitchFamily="34" charset="0"/>
              <a:buChar char="•"/>
            </a:pPr>
            <a:r>
              <a:rPr lang="en-US" b="0" i="0" dirty="0">
                <a:solidFill>
                  <a:srgbClr val="333333"/>
                </a:solidFill>
                <a:effectLst/>
                <a:latin typeface="Helmet"/>
              </a:rPr>
              <a:t>Service such as electricity, water , sanitation and communications were badly disrupted or destroyed. </a:t>
            </a:r>
          </a:p>
          <a:p>
            <a:pPr marL="171450" indent="-171450" algn="l" fontAlgn="base">
              <a:buFont typeface="Arial" panose="020B0604020202020204" pitchFamily="34" charset="0"/>
              <a:buChar char="•"/>
            </a:pPr>
            <a:r>
              <a:rPr lang="en-US" b="0" i="0" dirty="0">
                <a:solidFill>
                  <a:srgbClr val="333333"/>
                </a:solidFill>
                <a:effectLst/>
                <a:latin typeface="Helmet"/>
              </a:rPr>
              <a:t>Total damage bill was around $11.5 billion.</a:t>
            </a:r>
          </a:p>
          <a:p>
            <a:pPr algn="l" fontAlgn="base"/>
            <a:endParaRPr lang="en-US" b="1" i="0" cap="all" dirty="0">
              <a:solidFill>
                <a:srgbClr val="333333"/>
              </a:solidFill>
              <a:effectLst/>
              <a:latin typeface="Helmet"/>
            </a:endParaRPr>
          </a:p>
          <a:p>
            <a:pPr algn="l" fontAlgn="base"/>
            <a:r>
              <a:rPr lang="en-US" b="1" i="0" cap="all" dirty="0">
                <a:solidFill>
                  <a:srgbClr val="333333"/>
                </a:solidFill>
                <a:effectLst/>
                <a:latin typeface="Helmet"/>
              </a:rPr>
              <a:t> </a:t>
            </a:r>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41</a:t>
            </a:fld>
            <a:endParaRPr lang="en-GB"/>
          </a:p>
        </p:txBody>
      </p:sp>
    </p:spTree>
    <p:extLst>
      <p:ext uri="{BB962C8B-B14F-4D97-AF65-F5344CB8AC3E}">
        <p14:creationId xmlns:p14="http://schemas.microsoft.com/office/powerpoint/2010/main" val="5742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Plates are made from the Earths lithosphere - the Earth’s crust and the upper part of the mantle.</a:t>
            </a:r>
            <a:r>
              <a:rPr lang="en-GB" baseline="0" dirty="0"/>
              <a:t> T</a:t>
            </a:r>
            <a:r>
              <a:rPr lang="en-GB" dirty="0"/>
              <a:t>he lithosphere is rigid and brittle so it can fracture and buckle. Earthquakes</a:t>
            </a:r>
            <a:r>
              <a:rPr lang="en-GB" baseline="0" dirty="0"/>
              <a:t> occur in the lithosphere because it is brittle and can fracture when stresses accumulate.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B6736DF-49D8-40D5-80C7-9FF4CABD4A2E}" type="slidenum">
              <a:rPr lang="en-GB" smtClean="0"/>
              <a:t>4</a:t>
            </a:fld>
            <a:endParaRPr lang="en-GB"/>
          </a:p>
        </p:txBody>
      </p:sp>
    </p:spTree>
    <p:extLst>
      <p:ext uri="{BB962C8B-B14F-4D97-AF65-F5344CB8AC3E}">
        <p14:creationId xmlns:p14="http://schemas.microsoft.com/office/powerpoint/2010/main" val="2936816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At 16:53 on January 12th 2010 the island of Haiti was struck by a powerful 7.0 magnitude earthquake which occurred 25km east of the capital city Port-au-Prince. The earthquake occurred 13km below the surface on the </a:t>
            </a:r>
            <a:r>
              <a:rPr lang="en-GB" sz="1200" b="0" dirty="0" err="1"/>
              <a:t>Enriquillo</a:t>
            </a:r>
            <a:r>
              <a:rPr lang="en-GB" sz="1200" b="0" dirty="0"/>
              <a:t>-Plantain Garden Fault</a:t>
            </a:r>
            <a:r>
              <a:rPr lang="en-GB" sz="1200" b="0" baseline="0" dirty="0"/>
              <a:t> which slipped 1.8m over a distance of 65km.</a:t>
            </a:r>
            <a:endParaRPr lang="en-US" b="0" i="0" dirty="0">
              <a:solidFill>
                <a:srgbClr val="333333"/>
              </a:solidFill>
              <a:effectLst/>
              <a:latin typeface="Helmet"/>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The earthquake devastated large parts of the capital Port-au-Prince and resulted in massive loss of life making it one of the most destructive earthquakes of all time.</a:t>
            </a:r>
            <a:r>
              <a:rPr lang="en-US" b="0" i="0" baseline="0" dirty="0">
                <a:solidFill>
                  <a:srgbClr val="333333"/>
                </a:solidFill>
                <a:effectLst/>
                <a:latin typeface="Helmet"/>
              </a:rPr>
              <a:t>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met"/>
              </a:rPr>
              <a:t>180,000 homes and 5000 schools were damaged or destroyed. The international airport was unusable as the control tower was badly damaged.</a:t>
            </a:r>
            <a:r>
              <a:rPr lang="en-US" b="0" i="0" baseline="0" dirty="0">
                <a:solidFill>
                  <a:srgbClr val="333333"/>
                </a:solidFill>
                <a:effectLst/>
                <a:latin typeface="Helmet"/>
              </a:rPr>
              <a:t> </a:t>
            </a:r>
            <a:r>
              <a:rPr lang="en-US" b="0" i="0" dirty="0">
                <a:solidFill>
                  <a:srgbClr val="333333"/>
                </a:solidFill>
                <a:effectLst/>
                <a:latin typeface="Helmet"/>
              </a:rPr>
              <a:t> A lack of building regulations meant</a:t>
            </a:r>
            <a:r>
              <a:rPr lang="en-US" b="0" i="0" baseline="0" dirty="0">
                <a:solidFill>
                  <a:srgbClr val="333333"/>
                </a:solidFill>
                <a:effectLst/>
                <a:latin typeface="Helmet"/>
              </a:rPr>
              <a:t> that buildings in Haiti were </a:t>
            </a:r>
            <a:r>
              <a:rPr lang="en-US" b="0" i="0" dirty="0">
                <a:solidFill>
                  <a:srgbClr val="333333"/>
                </a:solidFill>
                <a:effectLst/>
                <a:latin typeface="Helmet"/>
              </a:rPr>
              <a:t>built with poor quality, cheap materials and these simply crumbled when the earthquake</a:t>
            </a:r>
            <a:r>
              <a:rPr lang="en-US" b="0" i="0" baseline="0" dirty="0">
                <a:solidFill>
                  <a:srgbClr val="333333"/>
                </a:solidFill>
                <a:effectLst/>
                <a:latin typeface="Helmet"/>
              </a:rPr>
              <a:t> struck.</a:t>
            </a:r>
          </a:p>
          <a:p>
            <a:pPr marL="171450" indent="-171450" algn="l" fontAlgn="base">
              <a:buFont typeface="Arial" panose="020B0604020202020204" pitchFamily="34" charset="0"/>
              <a:buChar char="•"/>
            </a:pPr>
            <a:r>
              <a:rPr lang="en-US" b="0" i="0" dirty="0">
                <a:solidFill>
                  <a:srgbClr val="333333"/>
                </a:solidFill>
                <a:effectLst/>
                <a:latin typeface="Helmet"/>
              </a:rPr>
              <a:t>230,000 people were killed</a:t>
            </a:r>
            <a:r>
              <a:rPr lang="en-US" b="0" i="0" baseline="0" dirty="0">
                <a:solidFill>
                  <a:srgbClr val="333333"/>
                </a:solidFill>
                <a:effectLst/>
                <a:latin typeface="Helmet"/>
              </a:rPr>
              <a:t> and </a:t>
            </a:r>
            <a:r>
              <a:rPr lang="en-US" b="0" i="0" dirty="0">
                <a:solidFill>
                  <a:srgbClr val="333333"/>
                </a:solidFill>
                <a:effectLst/>
                <a:latin typeface="Helmet"/>
              </a:rPr>
              <a:t>1.5 million people were made homeless. Homeless</a:t>
            </a:r>
            <a:r>
              <a:rPr lang="en-US" b="0" i="0" baseline="0" dirty="0">
                <a:solidFill>
                  <a:srgbClr val="333333"/>
                </a:solidFill>
                <a:effectLst/>
                <a:latin typeface="Helmet"/>
              </a:rPr>
              <a:t> people had to live in </a:t>
            </a:r>
            <a:r>
              <a:rPr lang="en-US" b="0" i="0" dirty="0">
                <a:solidFill>
                  <a:srgbClr val="333333"/>
                </a:solidFill>
                <a:effectLst/>
                <a:latin typeface="Helmet"/>
              </a:rPr>
              <a:t>1100 squalid camps with limited services such as water and sanitation</a:t>
            </a:r>
            <a:r>
              <a:rPr lang="en-US" b="0" i="0" baseline="0" dirty="0">
                <a:solidFill>
                  <a:srgbClr val="333333"/>
                </a:solidFill>
                <a:effectLst/>
                <a:latin typeface="Helmet"/>
              </a:rPr>
              <a:t> for over a year. </a:t>
            </a:r>
            <a:r>
              <a:rPr lang="en-US" b="0" i="0" dirty="0">
                <a:solidFill>
                  <a:srgbClr val="333333"/>
                </a:solidFill>
                <a:effectLst/>
                <a:latin typeface="Helmet"/>
              </a:rPr>
              <a:t>Cholera claimed the lives of several hundred people mainly children.</a:t>
            </a:r>
          </a:p>
          <a:p>
            <a:pPr marL="171450" indent="-171450" algn="l" fontAlgn="base">
              <a:buFont typeface="Arial" panose="020B0604020202020204" pitchFamily="34" charset="0"/>
              <a:buChar char="•"/>
            </a:pPr>
            <a:r>
              <a:rPr lang="en-US" b="0" i="0" dirty="0">
                <a:solidFill>
                  <a:srgbClr val="333333"/>
                </a:solidFill>
                <a:effectLst/>
                <a:latin typeface="Helmet"/>
              </a:rPr>
              <a:t>Service such as electricity, water , sanitation and communications were badly disrupted or destroyed. </a:t>
            </a:r>
          </a:p>
          <a:p>
            <a:pPr marL="171450" indent="-171450" algn="l" fontAlgn="base">
              <a:buFont typeface="Arial" panose="020B0604020202020204" pitchFamily="34" charset="0"/>
              <a:buChar char="•"/>
            </a:pPr>
            <a:r>
              <a:rPr lang="en-US" b="0" i="0" dirty="0">
                <a:solidFill>
                  <a:srgbClr val="333333"/>
                </a:solidFill>
                <a:effectLst/>
                <a:latin typeface="Helmet"/>
              </a:rPr>
              <a:t>Total damage bill was around $11.5 billion.</a:t>
            </a:r>
          </a:p>
          <a:p>
            <a:pPr algn="l" fontAlgn="base"/>
            <a:endParaRPr lang="en-US" b="1" i="0" cap="all" dirty="0">
              <a:solidFill>
                <a:srgbClr val="333333"/>
              </a:solidFill>
              <a:effectLst/>
              <a:latin typeface="Helmet"/>
            </a:endParaRPr>
          </a:p>
          <a:p>
            <a:pPr algn="l" fontAlgn="base"/>
            <a:r>
              <a:rPr lang="en-US" b="1" i="0" cap="all" dirty="0">
                <a:solidFill>
                  <a:srgbClr val="333333"/>
                </a:solidFill>
                <a:effectLst/>
                <a:latin typeface="Helmet"/>
              </a:rPr>
              <a:t> </a:t>
            </a:r>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42</a:t>
            </a:fld>
            <a:endParaRPr lang="en-GB"/>
          </a:p>
        </p:txBody>
      </p:sp>
    </p:spTree>
    <p:extLst>
      <p:ext uri="{BB962C8B-B14F-4D97-AF65-F5344CB8AC3E}">
        <p14:creationId xmlns:p14="http://schemas.microsoft.com/office/powerpoint/2010/main" val="4027909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43</a:t>
            </a:fld>
            <a:endParaRPr lang="en-GB"/>
          </a:p>
        </p:txBody>
      </p:sp>
    </p:spTree>
    <p:extLst>
      <p:ext uri="{BB962C8B-B14F-4D97-AF65-F5344CB8AC3E}">
        <p14:creationId xmlns:p14="http://schemas.microsoft.com/office/powerpoint/2010/main" val="3345657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Earthquakes are </a:t>
            </a:r>
            <a:r>
              <a:rPr lang="en-GB" b="1" dirty="0"/>
              <a:t>vibrations</a:t>
            </a:r>
            <a:r>
              <a:rPr lang="en-GB" dirty="0"/>
              <a:t> caused by the movements of the Earth’s </a:t>
            </a:r>
            <a:r>
              <a:rPr lang="en-GB" b="1" dirty="0"/>
              <a:t>tectonic plates. </a:t>
            </a:r>
            <a:r>
              <a:rPr lang="en-GB" dirty="0"/>
              <a:t>They occur when </a:t>
            </a:r>
            <a:r>
              <a:rPr lang="en-GB" b="1" dirty="0"/>
              <a:t>stresses</a:t>
            </a:r>
            <a:r>
              <a:rPr lang="en-GB" dirty="0"/>
              <a:t> built up in tectonic plates are suddenly</a:t>
            </a:r>
            <a:r>
              <a:rPr lang="en-GB" baseline="0" dirty="0"/>
              <a:t> </a:t>
            </a:r>
            <a:r>
              <a:rPr lang="en-GB" dirty="0"/>
              <a:t>released.</a:t>
            </a:r>
          </a:p>
          <a:p>
            <a:pPr marL="285750" indent="-285750">
              <a:buFont typeface="Arial" panose="020B0604020202020204" pitchFamily="34" charset="0"/>
              <a:buChar char="•"/>
            </a:pPr>
            <a:r>
              <a:rPr lang="en-GB" dirty="0"/>
              <a:t>Earthquakes occur at </a:t>
            </a:r>
            <a:r>
              <a:rPr lang="en-GB" b="1" dirty="0"/>
              <a:t>plate boundaries.</a:t>
            </a:r>
          </a:p>
          <a:p>
            <a:pPr marL="285750" indent="-285750">
              <a:buFont typeface="Arial" panose="020B0604020202020204" pitchFamily="34" charset="0"/>
              <a:buChar char="•"/>
            </a:pPr>
            <a:r>
              <a:rPr lang="en-GB" dirty="0"/>
              <a:t>Earthquakes release </a:t>
            </a:r>
            <a:r>
              <a:rPr lang="en-GB" b="1" dirty="0"/>
              <a:t>seismic waves </a:t>
            </a:r>
            <a:r>
              <a:rPr lang="en-GB" dirty="0"/>
              <a:t>– </a:t>
            </a:r>
            <a:r>
              <a:rPr lang="en-GB" b="1" dirty="0"/>
              <a:t>P waves, S waves and surface waves </a:t>
            </a:r>
            <a:r>
              <a:rPr lang="en-GB" dirty="0"/>
              <a:t>which are measured using a </a:t>
            </a:r>
            <a:r>
              <a:rPr lang="en-GB" b="1" dirty="0"/>
              <a:t>seismograph</a:t>
            </a:r>
          </a:p>
          <a:p>
            <a:pPr marL="285750" indent="-285750">
              <a:buFont typeface="Arial" panose="020B0604020202020204" pitchFamily="34" charset="0"/>
              <a:buChar char="•"/>
            </a:pPr>
            <a:r>
              <a:rPr lang="en-GB" dirty="0"/>
              <a:t>The </a:t>
            </a:r>
            <a:r>
              <a:rPr lang="en-GB" b="1" dirty="0"/>
              <a:t>Moment Magnitude Scale </a:t>
            </a:r>
            <a:r>
              <a:rPr lang="en-GB" dirty="0"/>
              <a:t>measures the </a:t>
            </a:r>
            <a:r>
              <a:rPr lang="en-GB" b="1" dirty="0"/>
              <a:t>magnitude</a:t>
            </a:r>
            <a:r>
              <a:rPr lang="en-GB" dirty="0"/>
              <a:t> of an earthquake – quantitative</a:t>
            </a:r>
          </a:p>
          <a:p>
            <a:pPr marL="285750" indent="-285750">
              <a:buFont typeface="Arial" panose="020B0604020202020204" pitchFamily="34" charset="0"/>
              <a:buChar char="•"/>
            </a:pPr>
            <a:r>
              <a:rPr lang="en-GB" dirty="0"/>
              <a:t>The </a:t>
            </a:r>
            <a:r>
              <a:rPr lang="en-GB" b="1" dirty="0"/>
              <a:t>Modified </a:t>
            </a:r>
            <a:r>
              <a:rPr lang="en-GB" b="1" dirty="0" err="1"/>
              <a:t>Mercalli</a:t>
            </a:r>
            <a:r>
              <a:rPr lang="en-GB" b="1" dirty="0"/>
              <a:t> Scale </a:t>
            </a:r>
            <a:r>
              <a:rPr lang="en-GB" dirty="0"/>
              <a:t>measures the </a:t>
            </a:r>
            <a:r>
              <a:rPr lang="en-GB" b="1" dirty="0"/>
              <a:t>intensity</a:t>
            </a:r>
            <a:r>
              <a:rPr lang="en-GB" dirty="0"/>
              <a:t> of an earthquake – qualitative</a:t>
            </a:r>
          </a:p>
          <a:p>
            <a:pPr marL="285750" indent="-285750">
              <a:buFont typeface="Arial" panose="020B0604020202020204" pitchFamily="34" charset="0"/>
              <a:buChar char="•"/>
            </a:pPr>
            <a:r>
              <a:rPr lang="en-GB" dirty="0"/>
              <a:t>Buildings can be </a:t>
            </a:r>
            <a:r>
              <a:rPr lang="en-GB" b="1" dirty="0"/>
              <a:t>designed</a:t>
            </a:r>
            <a:r>
              <a:rPr lang="en-GB" dirty="0"/>
              <a:t> or </a:t>
            </a:r>
            <a:r>
              <a:rPr lang="en-GB" b="1" dirty="0"/>
              <a:t>retrofitted</a:t>
            </a:r>
            <a:r>
              <a:rPr lang="en-GB" dirty="0"/>
              <a:t> to be more resistant to earthquakes</a:t>
            </a:r>
          </a:p>
          <a:p>
            <a:endParaRPr lang="en-GB" dirty="0"/>
          </a:p>
        </p:txBody>
      </p:sp>
      <p:sp>
        <p:nvSpPr>
          <p:cNvPr id="4" name="Slide Number Placeholder 3"/>
          <p:cNvSpPr>
            <a:spLocks noGrp="1"/>
          </p:cNvSpPr>
          <p:nvPr>
            <p:ph type="sldNum" sz="quarter" idx="10"/>
          </p:nvPr>
        </p:nvSpPr>
        <p:spPr/>
        <p:txBody>
          <a:bodyPr/>
          <a:lstStyle/>
          <a:p>
            <a:fld id="{3E229F00-081F-4ED8-9C02-C26ED46BE069}" type="slidenum">
              <a:rPr lang="en-GB" smtClean="0"/>
              <a:t>44</a:t>
            </a:fld>
            <a:endParaRPr lang="en-GB"/>
          </a:p>
        </p:txBody>
      </p:sp>
    </p:spTree>
    <p:extLst>
      <p:ext uri="{BB962C8B-B14F-4D97-AF65-F5344CB8AC3E}">
        <p14:creationId xmlns:p14="http://schemas.microsoft.com/office/powerpoint/2010/main" val="108981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Beneath the lithosphere is a layer called the asthenosphere – this transition happens at temperatures of about 1300 degrees C.</a:t>
            </a:r>
            <a:r>
              <a:rPr lang="en-GB" baseline="0" dirty="0"/>
              <a:t> The asthenosphere is made from solid rock, (it is not the sea of magma that is often depicted!) but it acts plastically meaning that over time it can flow - a bit like a chocolate bar in a warm room.</a:t>
            </a:r>
          </a:p>
          <a:p>
            <a:endParaRPr lang="en-GB" baseline="0" dirty="0"/>
          </a:p>
          <a:p>
            <a:r>
              <a:rPr lang="en-GB" baseline="0" dirty="0"/>
              <a:t>Because the Earth is a sphere, the lithosphere is broken up into huge slabs (a bit like a giant jigsaw puzzle) called plates. Plates move around on top of the asthenosphere usually at rates of a mm – cm per year.</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p:txBody>
      </p:sp>
      <p:sp>
        <p:nvSpPr>
          <p:cNvPr id="4" name="Slide Number Placeholder 3"/>
          <p:cNvSpPr>
            <a:spLocks noGrp="1"/>
          </p:cNvSpPr>
          <p:nvPr>
            <p:ph type="sldNum" sz="quarter" idx="10"/>
          </p:nvPr>
        </p:nvSpPr>
        <p:spPr/>
        <p:txBody>
          <a:bodyPr/>
          <a:lstStyle/>
          <a:p>
            <a:fld id="{BB6736DF-49D8-40D5-80C7-9FF4CABD4A2E}" type="slidenum">
              <a:rPr lang="en-GB" smtClean="0"/>
              <a:t>5</a:t>
            </a:fld>
            <a:endParaRPr lang="en-GB"/>
          </a:p>
        </p:txBody>
      </p:sp>
    </p:spTree>
    <p:extLst>
      <p:ext uri="{BB962C8B-B14F-4D97-AF65-F5344CB8AC3E}">
        <p14:creationId xmlns:p14="http://schemas.microsoft.com/office/powerpoint/2010/main" val="244240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map showing the Earth’s plate boundaries (redlines) and the location of major earthquakes.</a:t>
            </a:r>
            <a:r>
              <a:rPr lang="en-GB" baseline="0" dirty="0"/>
              <a:t> </a:t>
            </a:r>
            <a:r>
              <a:rPr lang="en-GB" dirty="0"/>
              <a:t>As you can see from the map earthquakes are heavily concentrated around plate boundaries and</a:t>
            </a:r>
            <a:r>
              <a:rPr lang="en-GB" baseline="0" dirty="0"/>
              <a:t> rarely occur within plates.</a:t>
            </a:r>
          </a:p>
          <a:p>
            <a:endParaRPr lang="en-GB" baseline="0" dirty="0"/>
          </a:p>
          <a:p>
            <a:r>
              <a:rPr lang="en-GB" baseline="0" dirty="0"/>
              <a:t>Intra plate earthquakes do exist though – e.g. East African rift valley, western China, Pacific Ocean – why might this be?</a:t>
            </a:r>
          </a:p>
        </p:txBody>
      </p:sp>
      <p:sp>
        <p:nvSpPr>
          <p:cNvPr id="4" name="Slide Number Placeholder 3"/>
          <p:cNvSpPr>
            <a:spLocks noGrp="1"/>
          </p:cNvSpPr>
          <p:nvPr>
            <p:ph type="sldNum" sz="quarter" idx="10"/>
          </p:nvPr>
        </p:nvSpPr>
        <p:spPr/>
        <p:txBody>
          <a:bodyPr/>
          <a:lstStyle/>
          <a:p>
            <a:fld id="{3E229F00-081F-4ED8-9C02-C26ED46BE069}" type="slidenum">
              <a:rPr lang="en-GB" smtClean="0"/>
              <a:t>6</a:t>
            </a:fld>
            <a:endParaRPr lang="en-GB"/>
          </a:p>
        </p:txBody>
      </p:sp>
    </p:spTree>
    <p:extLst>
      <p:ext uri="{BB962C8B-B14F-4D97-AF65-F5344CB8AC3E}">
        <p14:creationId xmlns:p14="http://schemas.microsoft.com/office/powerpoint/2010/main" val="402399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edges of tectonic plates are jagged and rough. This means that when they push and grind past each other, at</a:t>
            </a:r>
            <a:r>
              <a:rPr lang="en-US" baseline="0" dirty="0"/>
              <a:t> plate boundaries</a:t>
            </a:r>
            <a:r>
              <a:rPr lang="en-US" dirty="0"/>
              <a:t> they generate lots of friction.</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7</a:t>
            </a:fld>
            <a:endParaRPr lang="en-GB"/>
          </a:p>
        </p:txBody>
      </p:sp>
    </p:spTree>
    <p:extLst>
      <p:ext uri="{BB962C8B-B14F-4D97-AF65-F5344CB8AC3E}">
        <p14:creationId xmlns:p14="http://schemas.microsoft.com/office/powerpoint/2010/main" val="29152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blocks of rock can become locked together. </a:t>
            </a:r>
            <a:r>
              <a:rPr lang="en-US" baseline="0" dirty="0"/>
              <a:t> </a:t>
            </a:r>
            <a:r>
              <a:rPr lang="en-US" dirty="0"/>
              <a:t>When this happens, the plates get stuck together the energy that would normally cause the blocks to move past each other is stored up. </a:t>
            </a:r>
            <a:endParaRPr lang="en-GB" dirty="0"/>
          </a:p>
        </p:txBody>
      </p:sp>
      <p:sp>
        <p:nvSpPr>
          <p:cNvPr id="4" name="Slide Number Placeholder 3"/>
          <p:cNvSpPr>
            <a:spLocks noGrp="1"/>
          </p:cNvSpPr>
          <p:nvPr>
            <p:ph type="sldNum" sz="quarter" idx="10"/>
          </p:nvPr>
        </p:nvSpPr>
        <p:spPr/>
        <p:txBody>
          <a:bodyPr/>
          <a:lstStyle/>
          <a:p>
            <a:fld id="{75826357-0A64-4C53-BCAD-1BA30D84DC56}" type="slidenum">
              <a:rPr lang="en-GB" smtClean="0"/>
              <a:t>8</a:t>
            </a:fld>
            <a:endParaRPr lang="en-GB"/>
          </a:p>
        </p:txBody>
      </p:sp>
    </p:spTree>
    <p:extLst>
      <p:ext uri="{BB962C8B-B14F-4D97-AF65-F5344CB8AC3E}">
        <p14:creationId xmlns:p14="http://schemas.microsoft.com/office/powerpoint/2010/main" val="169383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the stress builds up so much that the plates suddenly jolt into a new position. This movement releases vibrations called seismic</a:t>
            </a:r>
            <a:r>
              <a:rPr lang="en-US" baseline="0" dirty="0"/>
              <a:t> waves </a:t>
            </a:r>
            <a:r>
              <a:rPr lang="en-US" dirty="0"/>
              <a:t>which travel through the Earth, shaking the surface, including anything on it. This is an earthquake!</a:t>
            </a:r>
          </a:p>
          <a:p>
            <a:endParaRPr lang="en-US" dirty="0"/>
          </a:p>
          <a:p>
            <a:r>
              <a:rPr lang="en-US" b="1" dirty="0"/>
              <a:t>Go</a:t>
            </a:r>
            <a:r>
              <a:rPr lang="en-US" b="1" baseline="0" dirty="0"/>
              <a:t> through slides 6 -8 again if needed to show the earthquake happening </a:t>
            </a:r>
            <a:endParaRPr lang="en-US" b="1" dirty="0"/>
          </a:p>
        </p:txBody>
      </p:sp>
      <p:sp>
        <p:nvSpPr>
          <p:cNvPr id="4" name="Slide Number Placeholder 3"/>
          <p:cNvSpPr>
            <a:spLocks noGrp="1"/>
          </p:cNvSpPr>
          <p:nvPr>
            <p:ph type="sldNum" sz="quarter" idx="10"/>
          </p:nvPr>
        </p:nvSpPr>
        <p:spPr/>
        <p:txBody>
          <a:bodyPr/>
          <a:lstStyle/>
          <a:p>
            <a:fld id="{75826357-0A64-4C53-BCAD-1BA30D84DC56}" type="slidenum">
              <a:rPr lang="en-GB" smtClean="0"/>
              <a:t>9</a:t>
            </a:fld>
            <a:endParaRPr lang="en-GB"/>
          </a:p>
        </p:txBody>
      </p:sp>
    </p:spTree>
    <p:extLst>
      <p:ext uri="{BB962C8B-B14F-4D97-AF65-F5344CB8AC3E}">
        <p14:creationId xmlns:p14="http://schemas.microsoft.com/office/powerpoint/2010/main" val="29152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668302-C0E6-401F-8649-BF7C4AC4A591}"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205079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68302-C0E6-401F-8649-BF7C4AC4A591}"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416902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68302-C0E6-401F-8649-BF7C4AC4A591}"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158658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68302-C0E6-401F-8649-BF7C4AC4A591}"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380243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68302-C0E6-401F-8649-BF7C4AC4A591}"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29291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668302-C0E6-401F-8649-BF7C4AC4A591}"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369247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668302-C0E6-401F-8649-BF7C4AC4A591}"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410751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668302-C0E6-401F-8649-BF7C4AC4A591}"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48419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68302-C0E6-401F-8649-BF7C4AC4A591}"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106345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68302-C0E6-401F-8649-BF7C4AC4A591}"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138051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68302-C0E6-401F-8649-BF7C4AC4A591}"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32B99-B9E5-40F0-BD55-52E4B93DEE9A}" type="slidenum">
              <a:rPr lang="en-GB" smtClean="0"/>
              <a:t>‹#›</a:t>
            </a:fld>
            <a:endParaRPr lang="en-GB"/>
          </a:p>
        </p:txBody>
      </p:sp>
    </p:spTree>
    <p:extLst>
      <p:ext uri="{BB962C8B-B14F-4D97-AF65-F5344CB8AC3E}">
        <p14:creationId xmlns:p14="http://schemas.microsoft.com/office/powerpoint/2010/main" val="120171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68302-C0E6-401F-8649-BF7C4AC4A591}" type="datetimeFigureOut">
              <a:rPr lang="en-GB" smtClean="0"/>
              <a:t>27/02/2025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32B99-B9E5-40F0-BD55-52E4B93DEE9A}" type="slidenum">
              <a:rPr lang="en-GB" smtClean="0"/>
              <a:t>‹#›</a:t>
            </a:fld>
            <a:endParaRPr lang="en-GB"/>
          </a:p>
        </p:txBody>
      </p:sp>
    </p:spTree>
    <p:extLst>
      <p:ext uri="{BB962C8B-B14F-4D97-AF65-F5344CB8AC3E}">
        <p14:creationId xmlns:p14="http://schemas.microsoft.com/office/powerpoint/2010/main" val="31143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1.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www.youtube.com/watch?v=v2xhHRQkb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www.youtube.com/watch?v=v2xhHRQkb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82.jpeg"/><Relationship Id="rId4" Type="http://schemas.openxmlformats.org/officeDocument/2006/relationships/hyperlink" Target="https://www.youtube.com/watch?v=sxpi9A7_sy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jpe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662" y="-1"/>
            <a:ext cx="9273141" cy="4511359"/>
          </a:xfrm>
          <a:prstGeom prst="rect">
            <a:avLst/>
          </a:prstGeom>
        </p:spPr>
      </p:pic>
      <p:pic>
        <p:nvPicPr>
          <p:cNvPr id="7" name="Picture 2" descr="https://upload.wikimedia.org/wikipedia/commons/c/c2/VOA_Herman_-_April_13_2011_Fukushima_Nuclear_Power_Plan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36095" y="4404426"/>
            <a:ext cx="3201185" cy="216441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5" descr="I:\Education\Factsheets, careers profiles &amp; web content\Factsheets and website hub pages\1 Earthquakes Factsheet\images\2016_Amatrice_earthquake c Leggi il Firenzepost wikimedi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550206" y="2446996"/>
            <a:ext cx="3346787" cy="206245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cstate="screen">
            <a:extLst>
              <a:ext uri="{28A0092B-C50C-407E-A947-70E740481C1C}">
                <a14:useLocalDpi xmlns:a14="http://schemas.microsoft.com/office/drawing/2010/main" val="0"/>
              </a:ext>
            </a:extLst>
          </a:blip>
          <a:stretch>
            <a:fillRect/>
          </a:stretch>
        </p:blipFill>
        <p:spPr>
          <a:xfrm>
            <a:off x="827584" y="2143274"/>
            <a:ext cx="3332473" cy="2224736"/>
          </a:xfrm>
          <a:prstGeom prst="rect">
            <a:avLst/>
          </a:prstGeom>
          <a:ln w="38100">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420806" y="4121589"/>
            <a:ext cx="2783043" cy="2260122"/>
          </a:xfrm>
          <a:prstGeom prst="rect">
            <a:avLst/>
          </a:prstGeom>
          <a:ln w="38100">
            <a:solidFill>
              <a:schemeClr val="bg1"/>
            </a:solidFill>
          </a:ln>
          <a:effectLst>
            <a:outerShdw blurRad="50800" dist="38100" dir="2700000" algn="tl" rotWithShape="0">
              <a:prstClr val="black">
                <a:alpha val="40000"/>
              </a:prstClr>
            </a:outerShdw>
          </a:effectLst>
        </p:spPr>
      </p:pic>
      <p:pic>
        <p:nvPicPr>
          <p:cNvPr id="11" name="Picture 10" descr="Haitian women amidst rubble in Port-au-Prince 2010-01-20.JPG"/>
          <p:cNvPicPr/>
          <p:nvPr/>
        </p:nvPicPr>
        <p:blipFill rotWithShape="1">
          <a:blip r:embed="rId8" cstate="print">
            <a:extLst>
              <a:ext uri="{28A0092B-C50C-407E-A947-70E740481C1C}">
                <a14:useLocalDpi xmlns:a14="http://schemas.microsoft.com/office/drawing/2010/main" val="0"/>
              </a:ext>
            </a:extLst>
          </a:blip>
          <a:srcRect/>
          <a:stretch/>
        </p:blipFill>
        <p:spPr bwMode="auto">
          <a:xfrm>
            <a:off x="3066390" y="3908983"/>
            <a:ext cx="2716376" cy="2685333"/>
          </a:xfrm>
          <a:prstGeom prst="ellipse">
            <a:avLst/>
          </a:prstGeom>
          <a:noFill/>
          <a:ln w="3810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2755" y="1469011"/>
            <a:ext cx="2951869" cy="1955970"/>
          </a:xfrm>
          <a:prstGeom prst="rect">
            <a:avLst/>
          </a:prstGeom>
        </p:spPr>
      </p:pic>
      <p:pic>
        <p:nvPicPr>
          <p:cNvPr id="3" name="Picture 2">
            <a:extLst>
              <a:ext uri="{FF2B5EF4-FFF2-40B4-BE49-F238E27FC236}">
                <a16:creationId xmlns:a16="http://schemas.microsoft.com/office/drawing/2014/main" id="{7BAF1D89-2ADA-486F-8E2E-F020452D9E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2" y="-79924"/>
            <a:ext cx="7376799" cy="2566638"/>
          </a:xfrm>
          <a:prstGeom prst="rect">
            <a:avLst/>
          </a:prstGeom>
        </p:spPr>
      </p:pic>
    </p:spTree>
    <p:extLst>
      <p:ext uri="{BB962C8B-B14F-4D97-AF65-F5344CB8AC3E}">
        <p14:creationId xmlns:p14="http://schemas.microsoft.com/office/powerpoint/2010/main" val="286652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03632"/>
            <a:ext cx="7776864" cy="5153112"/>
          </a:xfrm>
          <a:prstGeom prst="rect">
            <a:avLst/>
          </a:prstGeom>
        </p:spPr>
      </p:pic>
      <p:sp>
        <p:nvSpPr>
          <p:cNvPr id="5" name="TextBox 4"/>
          <p:cNvSpPr txBox="1"/>
          <p:nvPr/>
        </p:nvSpPr>
        <p:spPr>
          <a:xfrm>
            <a:off x="6516216" y="1772816"/>
            <a:ext cx="2520280" cy="707886"/>
          </a:xfrm>
          <a:prstGeom prst="rect">
            <a:avLst/>
          </a:prstGeom>
          <a:noFill/>
          <a:effectLst/>
        </p:spPr>
        <p:txBody>
          <a:bodyPr wrap="square" rtlCol="0">
            <a:spAutoFit/>
          </a:bodyPr>
          <a:lstStyle/>
          <a:p>
            <a:r>
              <a:rPr lang="en-GB" sz="4000" b="1" dirty="0">
                <a:effectLst/>
              </a:rPr>
              <a:t>Epicentre</a:t>
            </a:r>
          </a:p>
        </p:txBody>
      </p:sp>
      <p:sp>
        <p:nvSpPr>
          <p:cNvPr id="6" name="TextBox 5"/>
          <p:cNvSpPr txBox="1"/>
          <p:nvPr/>
        </p:nvSpPr>
        <p:spPr>
          <a:xfrm>
            <a:off x="5465035" y="5218986"/>
            <a:ext cx="2520280" cy="707886"/>
          </a:xfrm>
          <a:prstGeom prst="rect">
            <a:avLst/>
          </a:prstGeom>
          <a:noFill/>
          <a:effectLst/>
        </p:spPr>
        <p:txBody>
          <a:bodyPr wrap="square" rtlCol="0">
            <a:spAutoFit/>
          </a:bodyPr>
          <a:lstStyle/>
          <a:p>
            <a:r>
              <a:rPr lang="en-GB" sz="4000" b="1" dirty="0"/>
              <a:t>Focus</a:t>
            </a:r>
          </a:p>
        </p:txBody>
      </p:sp>
      <p:cxnSp>
        <p:nvCxnSpPr>
          <p:cNvPr id="7" name="Straight Arrow Connector 6"/>
          <p:cNvCxnSpPr/>
          <p:nvPr/>
        </p:nvCxnSpPr>
        <p:spPr>
          <a:xfrm flipH="1">
            <a:off x="6228184" y="2372851"/>
            <a:ext cx="1065991" cy="12001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228184" y="4180188"/>
            <a:ext cx="72009" cy="106133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1F1D80-77B0-407F-B553-F2DC3A8ABC9A}"/>
              </a:ext>
            </a:extLst>
          </p:cNvPr>
          <p:cNvSpPr txBox="1">
            <a:spLocks/>
          </p:cNvSpPr>
          <p:nvPr/>
        </p:nvSpPr>
        <p:spPr>
          <a:xfrm>
            <a:off x="107504" y="197768"/>
            <a:ext cx="6804248" cy="1560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400">
                <a:solidFill>
                  <a:schemeClr val="bg1"/>
                </a:solidFill>
                <a:latin typeface="Pompiere " panose="02000000000000000000" pitchFamily="2" charset="0"/>
              </a:rPr>
              <a:t>HOW DO EARTHQUAKES HAPPEN?</a:t>
            </a:r>
            <a:endParaRPr lang="en-GB" sz="5400" dirty="0">
              <a:solidFill>
                <a:schemeClr val="bg1"/>
              </a:solidFill>
              <a:latin typeface="Pompiere " panose="02000000000000000000" pitchFamily="2" charset="0"/>
            </a:endParaRPr>
          </a:p>
        </p:txBody>
      </p:sp>
    </p:spTree>
    <p:extLst>
      <p:ext uri="{BB962C8B-B14F-4D97-AF65-F5344CB8AC3E}">
        <p14:creationId xmlns:p14="http://schemas.microsoft.com/office/powerpoint/2010/main" val="213724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486" y="1988840"/>
            <a:ext cx="5684978" cy="3766983"/>
          </a:xfrm>
          <a:prstGeom prst="rect">
            <a:avLst/>
          </a:prstGeom>
        </p:spPr>
      </p:pic>
      <p:sp>
        <p:nvSpPr>
          <p:cNvPr id="13" name="TextBox 12"/>
          <p:cNvSpPr txBox="1"/>
          <p:nvPr/>
        </p:nvSpPr>
        <p:spPr>
          <a:xfrm>
            <a:off x="353954" y="2017914"/>
            <a:ext cx="281095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Plates sliding past each other horizontally</a:t>
            </a:r>
          </a:p>
          <a:p>
            <a:pPr marL="285750" indent="-285750">
              <a:buFont typeface="Arial" panose="020B0604020202020204" pitchFamily="34" charset="0"/>
              <a:buChar char="•"/>
            </a:pPr>
            <a:r>
              <a:rPr lang="en-GB" sz="2800" b="1" dirty="0">
                <a:solidFill>
                  <a:srgbClr val="D35241"/>
                </a:solidFill>
              </a:rPr>
              <a:t>Shallow focus earthquakes</a:t>
            </a:r>
          </a:p>
          <a:p>
            <a:pPr marL="285750" indent="-285750">
              <a:buFont typeface="Arial" panose="020B0604020202020204" pitchFamily="34" charset="0"/>
              <a:buChar char="•"/>
            </a:pPr>
            <a:r>
              <a:rPr lang="en-GB" sz="2800" dirty="0"/>
              <a:t>San Andreas Fault, California – Pacific plate and North American Plate</a:t>
            </a:r>
          </a:p>
        </p:txBody>
      </p:sp>
      <p:sp>
        <p:nvSpPr>
          <p:cNvPr id="14" name="TextBox 13"/>
          <p:cNvSpPr txBox="1"/>
          <p:nvPr/>
        </p:nvSpPr>
        <p:spPr>
          <a:xfrm>
            <a:off x="6588224" y="3518388"/>
            <a:ext cx="1243257" cy="707886"/>
          </a:xfrm>
          <a:prstGeom prst="rect">
            <a:avLst/>
          </a:prstGeom>
          <a:noFill/>
        </p:spPr>
        <p:txBody>
          <a:bodyPr wrap="square" rtlCol="0">
            <a:spAutoFit/>
          </a:bodyPr>
          <a:lstStyle/>
          <a:p>
            <a:pPr algn="ctr"/>
            <a:r>
              <a:rPr lang="en-GB" sz="2000" b="1" dirty="0">
                <a:solidFill>
                  <a:schemeClr val="bg1"/>
                </a:solidFill>
              </a:rPr>
              <a:t>Shallow</a:t>
            </a:r>
          </a:p>
          <a:p>
            <a:pPr algn="ctr"/>
            <a:r>
              <a:rPr lang="en-GB" sz="2000" b="1" dirty="0">
                <a:solidFill>
                  <a:schemeClr val="bg1"/>
                </a:solidFill>
              </a:rPr>
              <a:t>focus</a:t>
            </a:r>
          </a:p>
        </p:txBody>
      </p:sp>
      <p:sp>
        <p:nvSpPr>
          <p:cNvPr id="15" name="TextBox 14"/>
          <p:cNvSpPr txBox="1"/>
          <p:nvPr/>
        </p:nvSpPr>
        <p:spPr>
          <a:xfrm>
            <a:off x="3707904" y="3672276"/>
            <a:ext cx="1243257" cy="400110"/>
          </a:xfrm>
          <a:prstGeom prst="rect">
            <a:avLst/>
          </a:prstGeom>
          <a:noFill/>
        </p:spPr>
        <p:txBody>
          <a:bodyPr wrap="square" rtlCol="0">
            <a:spAutoFit/>
          </a:bodyPr>
          <a:lstStyle/>
          <a:p>
            <a:endParaRPr lang="en-GB" sz="2000" b="1" dirty="0"/>
          </a:p>
        </p:txBody>
      </p:sp>
      <p:sp>
        <p:nvSpPr>
          <p:cNvPr id="16" name="TextBox 15"/>
          <p:cNvSpPr txBox="1"/>
          <p:nvPr/>
        </p:nvSpPr>
        <p:spPr>
          <a:xfrm rot="1347346">
            <a:off x="3907047" y="3122646"/>
            <a:ext cx="2088232" cy="707886"/>
          </a:xfrm>
          <a:prstGeom prst="rect">
            <a:avLst/>
          </a:prstGeom>
          <a:noFill/>
        </p:spPr>
        <p:txBody>
          <a:bodyPr wrap="square" rtlCol="0">
            <a:spAutoFit/>
          </a:bodyPr>
          <a:lstStyle/>
          <a:p>
            <a:pPr algn="ctr"/>
            <a:r>
              <a:rPr lang="en-GB" sz="2000" b="1" dirty="0">
                <a:solidFill>
                  <a:schemeClr val="bg1"/>
                </a:solidFill>
              </a:rPr>
              <a:t>Plates sliding past each other</a:t>
            </a:r>
          </a:p>
        </p:txBody>
      </p:sp>
      <p:sp>
        <p:nvSpPr>
          <p:cNvPr id="5" name="Title 4">
            <a:extLst>
              <a:ext uri="{FF2B5EF4-FFF2-40B4-BE49-F238E27FC236}">
                <a16:creationId xmlns:a16="http://schemas.microsoft.com/office/drawing/2014/main" id="{B64D54D7-6254-4843-A0E7-2C2FDCA5A901}"/>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06A0FC8D-654A-4FB6-8A8E-D8F7AFE9F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2" y="260706"/>
            <a:ext cx="8553429" cy="1457070"/>
          </a:xfrm>
          <a:prstGeom prst="rect">
            <a:avLst/>
          </a:prstGeom>
        </p:spPr>
      </p:pic>
    </p:spTree>
    <p:extLst>
      <p:ext uri="{BB962C8B-B14F-4D97-AF65-F5344CB8AC3E}">
        <p14:creationId xmlns:p14="http://schemas.microsoft.com/office/powerpoint/2010/main" val="30292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53954" y="2017914"/>
            <a:ext cx="3641982" cy="523220"/>
          </a:xfrm>
          <a:prstGeom prst="rect">
            <a:avLst/>
          </a:prstGeom>
          <a:noFill/>
        </p:spPr>
        <p:txBody>
          <a:bodyPr wrap="square" rtlCol="0">
            <a:spAutoFit/>
          </a:bodyPr>
          <a:lstStyle/>
          <a:p>
            <a:r>
              <a:rPr lang="en-GB" sz="2800" b="1" dirty="0"/>
              <a:t>San Andreas Fault</a:t>
            </a:r>
          </a:p>
        </p:txBody>
      </p:sp>
      <p:sp>
        <p:nvSpPr>
          <p:cNvPr id="15" name="TextBox 14"/>
          <p:cNvSpPr txBox="1"/>
          <p:nvPr/>
        </p:nvSpPr>
        <p:spPr>
          <a:xfrm>
            <a:off x="3707904" y="3672276"/>
            <a:ext cx="1243257" cy="400110"/>
          </a:xfrm>
          <a:prstGeom prst="rect">
            <a:avLst/>
          </a:prstGeom>
          <a:noFill/>
        </p:spPr>
        <p:txBody>
          <a:bodyPr wrap="square" rtlCol="0">
            <a:spAutoFit/>
          </a:bodyPr>
          <a:lstStyle/>
          <a:p>
            <a:endParaRPr lang="en-GB" sz="2000" b="1" dirty="0"/>
          </a:p>
        </p:txBody>
      </p:sp>
      <p:pic>
        <p:nvPicPr>
          <p:cNvPr id="6" name="Picture 5">
            <a:extLst>
              <a:ext uri="{FF2B5EF4-FFF2-40B4-BE49-F238E27FC236}">
                <a16:creationId xmlns:a16="http://schemas.microsoft.com/office/drawing/2014/main" id="{06A0FC8D-654A-4FB6-8A8E-D8F7AFE9F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2" y="260706"/>
            <a:ext cx="8553429" cy="1457070"/>
          </a:xfrm>
          <a:prstGeom prst="rect">
            <a:avLst/>
          </a:prstGeom>
        </p:spPr>
      </p:pic>
      <p:pic>
        <p:nvPicPr>
          <p:cNvPr id="3" name="Picture 2">
            <a:extLst>
              <a:ext uri="{FF2B5EF4-FFF2-40B4-BE49-F238E27FC236}">
                <a16:creationId xmlns:a16="http://schemas.microsoft.com/office/drawing/2014/main" id="{300CB87E-E54C-48C7-AA06-5A24E15719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83668" y="2581814"/>
            <a:ext cx="5976664" cy="4015480"/>
          </a:xfrm>
          <a:prstGeom prst="rect">
            <a:avLst/>
          </a:prstGeom>
        </p:spPr>
      </p:pic>
      <p:sp>
        <p:nvSpPr>
          <p:cNvPr id="4" name="Arrow: Down 3">
            <a:extLst>
              <a:ext uri="{FF2B5EF4-FFF2-40B4-BE49-F238E27FC236}">
                <a16:creationId xmlns:a16="http://schemas.microsoft.com/office/drawing/2014/main" id="{38C40336-C65D-4FA3-B92D-DED78BF31B5C}"/>
              </a:ext>
            </a:extLst>
          </p:cNvPr>
          <p:cNvSpPr/>
          <p:nvPr/>
        </p:nvSpPr>
        <p:spPr>
          <a:xfrm rot="7874305">
            <a:off x="2455892" y="3889208"/>
            <a:ext cx="648072" cy="2159771"/>
          </a:xfrm>
          <a:prstGeom prst="down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42250DE-2CBA-4D16-A19F-35F19446691F}"/>
              </a:ext>
            </a:extLst>
          </p:cNvPr>
          <p:cNvSpPr/>
          <p:nvPr/>
        </p:nvSpPr>
        <p:spPr>
          <a:xfrm rot="7874305">
            <a:off x="4578269" y="3365936"/>
            <a:ext cx="648072" cy="1084806"/>
          </a:xfrm>
          <a:prstGeom prst="down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38258BC-51A9-40A0-A6CE-820320CB3F72}"/>
              </a:ext>
            </a:extLst>
          </p:cNvPr>
          <p:cNvSpPr txBox="1"/>
          <p:nvPr/>
        </p:nvSpPr>
        <p:spPr>
          <a:xfrm>
            <a:off x="352392" y="5924614"/>
            <a:ext cx="4147599" cy="523220"/>
          </a:xfrm>
          <a:prstGeom prst="rect">
            <a:avLst/>
          </a:prstGeom>
          <a:noFill/>
        </p:spPr>
        <p:txBody>
          <a:bodyPr wrap="square" rtlCol="0">
            <a:spAutoFit/>
          </a:bodyPr>
          <a:lstStyle/>
          <a:p>
            <a:r>
              <a:rPr lang="en-GB" sz="2800" b="1" dirty="0"/>
              <a:t>Pacific plate &gt;6mm/year</a:t>
            </a:r>
          </a:p>
        </p:txBody>
      </p:sp>
      <p:sp>
        <p:nvSpPr>
          <p:cNvPr id="18" name="TextBox 17">
            <a:extLst>
              <a:ext uri="{FF2B5EF4-FFF2-40B4-BE49-F238E27FC236}">
                <a16:creationId xmlns:a16="http://schemas.microsoft.com/office/drawing/2014/main" id="{51D241F1-6C63-483D-8BF5-27D1CC62A94C}"/>
              </a:ext>
            </a:extLst>
          </p:cNvPr>
          <p:cNvSpPr txBox="1"/>
          <p:nvPr/>
        </p:nvSpPr>
        <p:spPr>
          <a:xfrm>
            <a:off x="5354537" y="1672742"/>
            <a:ext cx="3414699" cy="954107"/>
          </a:xfrm>
          <a:prstGeom prst="rect">
            <a:avLst/>
          </a:prstGeom>
          <a:noFill/>
        </p:spPr>
        <p:txBody>
          <a:bodyPr wrap="square" rtlCol="0">
            <a:spAutoFit/>
          </a:bodyPr>
          <a:lstStyle/>
          <a:p>
            <a:r>
              <a:rPr lang="en-GB" sz="2800" b="1" dirty="0"/>
              <a:t>North American plate 2mm/year</a:t>
            </a:r>
          </a:p>
        </p:txBody>
      </p:sp>
      <p:sp>
        <p:nvSpPr>
          <p:cNvPr id="11" name="Arrow: Down 10">
            <a:extLst>
              <a:ext uri="{FF2B5EF4-FFF2-40B4-BE49-F238E27FC236}">
                <a16:creationId xmlns:a16="http://schemas.microsoft.com/office/drawing/2014/main" id="{7A162208-8389-4A93-AC61-ADC0D1EB3261}"/>
              </a:ext>
            </a:extLst>
          </p:cNvPr>
          <p:cNvSpPr/>
          <p:nvPr/>
        </p:nvSpPr>
        <p:spPr>
          <a:xfrm rot="18860688">
            <a:off x="5902250" y="4627736"/>
            <a:ext cx="648072" cy="1084806"/>
          </a:xfrm>
          <a:prstGeom prst="down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A611C16-6AA9-4AA9-87E0-51E38E41D93F}"/>
              </a:ext>
            </a:extLst>
          </p:cNvPr>
          <p:cNvSpPr txBox="1"/>
          <p:nvPr/>
        </p:nvSpPr>
        <p:spPr>
          <a:xfrm>
            <a:off x="6066152" y="3928646"/>
            <a:ext cx="1592326" cy="954107"/>
          </a:xfrm>
          <a:prstGeom prst="rect">
            <a:avLst/>
          </a:prstGeom>
          <a:noFill/>
        </p:spPr>
        <p:txBody>
          <a:bodyPr wrap="square" rtlCol="0">
            <a:spAutoFit/>
          </a:bodyPr>
          <a:lstStyle/>
          <a:p>
            <a:r>
              <a:rPr lang="en-GB" sz="2800" b="1" dirty="0">
                <a:solidFill>
                  <a:schemeClr val="bg1"/>
                </a:solidFill>
              </a:rPr>
              <a:t>Relative motion</a:t>
            </a:r>
          </a:p>
        </p:txBody>
      </p:sp>
      <p:sp>
        <p:nvSpPr>
          <p:cNvPr id="16" name="TextBox 15">
            <a:extLst>
              <a:ext uri="{FF2B5EF4-FFF2-40B4-BE49-F238E27FC236}">
                <a16:creationId xmlns:a16="http://schemas.microsoft.com/office/drawing/2014/main" id="{261DBE15-2667-44FF-B6F5-83EEF8C6068B}"/>
              </a:ext>
            </a:extLst>
          </p:cNvPr>
          <p:cNvSpPr txBox="1"/>
          <p:nvPr/>
        </p:nvSpPr>
        <p:spPr>
          <a:xfrm>
            <a:off x="5060787" y="2918224"/>
            <a:ext cx="1592326" cy="954107"/>
          </a:xfrm>
          <a:prstGeom prst="rect">
            <a:avLst/>
          </a:prstGeom>
          <a:noFill/>
        </p:spPr>
        <p:txBody>
          <a:bodyPr wrap="square" rtlCol="0">
            <a:spAutoFit/>
          </a:bodyPr>
          <a:lstStyle/>
          <a:p>
            <a:r>
              <a:rPr lang="en-GB" sz="2800" b="1" dirty="0">
                <a:solidFill>
                  <a:schemeClr val="bg1"/>
                </a:solidFill>
              </a:rPr>
              <a:t>Actual motion</a:t>
            </a:r>
          </a:p>
        </p:txBody>
      </p:sp>
    </p:spTree>
    <p:extLst>
      <p:ext uri="{BB962C8B-B14F-4D97-AF65-F5344CB8AC3E}">
        <p14:creationId xmlns:p14="http://schemas.microsoft.com/office/powerpoint/2010/main" val="108220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3240360" cy="4907699"/>
          </a:xfrm>
        </p:spPr>
        <p:txBody>
          <a:bodyPr>
            <a:normAutofit fontScale="85000" lnSpcReduction="10000"/>
          </a:bodyPr>
          <a:lstStyle/>
          <a:p>
            <a:r>
              <a:rPr lang="en-GB" b="1" dirty="0">
                <a:solidFill>
                  <a:srgbClr val="D35241"/>
                </a:solidFill>
              </a:rPr>
              <a:t>Subduction zone</a:t>
            </a:r>
          </a:p>
          <a:p>
            <a:r>
              <a:rPr lang="en-GB" dirty="0"/>
              <a:t>Denser plate subducted beneath more buoyant plate</a:t>
            </a:r>
          </a:p>
          <a:p>
            <a:r>
              <a:rPr lang="en-GB" b="1" dirty="0" err="1">
                <a:solidFill>
                  <a:srgbClr val="D35241"/>
                </a:solidFill>
              </a:rPr>
              <a:t>Wadati</a:t>
            </a:r>
            <a:r>
              <a:rPr lang="en-GB" b="1" dirty="0">
                <a:solidFill>
                  <a:srgbClr val="D35241"/>
                </a:solidFill>
              </a:rPr>
              <a:t>-Benioff Zone </a:t>
            </a:r>
            <a:r>
              <a:rPr lang="en-GB" dirty="0"/>
              <a:t>– inclined zone of earthquakes beneath the more buoyant plate </a:t>
            </a:r>
            <a:r>
              <a:rPr lang="en-GB" b="1" dirty="0">
                <a:solidFill>
                  <a:srgbClr val="D35241"/>
                </a:solidFill>
              </a:rPr>
              <a:t>up to 600km deep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557" y="1340768"/>
            <a:ext cx="4951891" cy="551723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30595" y="4478490"/>
            <a:ext cx="445910" cy="44591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32040" y="4661150"/>
            <a:ext cx="360836" cy="36083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868144" y="4509120"/>
            <a:ext cx="375921" cy="375921"/>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220072" y="4653136"/>
            <a:ext cx="288828" cy="28882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51622" y="4923812"/>
            <a:ext cx="360836" cy="360836"/>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363173" y="4815402"/>
            <a:ext cx="288828" cy="288828"/>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462794" y="5102503"/>
            <a:ext cx="288828" cy="2888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55237" y="4779986"/>
            <a:ext cx="288828" cy="288828"/>
          </a:xfrm>
          <a:prstGeom prst="rect">
            <a:avLst/>
          </a:prstGeom>
        </p:spPr>
      </p:pic>
      <p:sp>
        <p:nvSpPr>
          <p:cNvPr id="14" name="TextBox 13"/>
          <p:cNvSpPr txBox="1"/>
          <p:nvPr/>
        </p:nvSpPr>
        <p:spPr>
          <a:xfrm rot="20948238">
            <a:off x="4602625" y="4994355"/>
            <a:ext cx="2805480" cy="400110"/>
          </a:xfrm>
          <a:prstGeom prst="rect">
            <a:avLst/>
          </a:prstGeom>
          <a:noFill/>
        </p:spPr>
        <p:txBody>
          <a:bodyPr wrap="square" rtlCol="0">
            <a:spAutoFit/>
          </a:bodyPr>
          <a:lstStyle/>
          <a:p>
            <a:r>
              <a:rPr lang="en-GB" sz="2000" b="1" dirty="0" err="1"/>
              <a:t>Wadati</a:t>
            </a:r>
            <a:r>
              <a:rPr lang="en-GB" sz="2000" b="1" dirty="0"/>
              <a:t>-Benioff zone</a:t>
            </a:r>
          </a:p>
        </p:txBody>
      </p:sp>
      <p:sp>
        <p:nvSpPr>
          <p:cNvPr id="15" name="TextBox 14"/>
          <p:cNvSpPr txBox="1"/>
          <p:nvPr/>
        </p:nvSpPr>
        <p:spPr>
          <a:xfrm rot="21430064">
            <a:off x="5120394" y="5535185"/>
            <a:ext cx="2805480" cy="400110"/>
          </a:xfrm>
          <a:prstGeom prst="rect">
            <a:avLst/>
          </a:prstGeom>
          <a:noFill/>
        </p:spPr>
        <p:txBody>
          <a:bodyPr wrap="square" rtlCol="0">
            <a:spAutoFit/>
          </a:bodyPr>
          <a:lstStyle/>
          <a:p>
            <a:r>
              <a:rPr lang="en-GB" sz="2000" b="1" dirty="0"/>
              <a:t>Subducted plate</a:t>
            </a:r>
          </a:p>
        </p:txBody>
      </p:sp>
      <p:sp>
        <p:nvSpPr>
          <p:cNvPr id="16" name="TextBox 15"/>
          <p:cNvSpPr txBox="1"/>
          <p:nvPr/>
        </p:nvSpPr>
        <p:spPr>
          <a:xfrm>
            <a:off x="6876258" y="3632884"/>
            <a:ext cx="1263784" cy="707886"/>
          </a:xfrm>
          <a:prstGeom prst="rect">
            <a:avLst/>
          </a:prstGeom>
          <a:noFill/>
        </p:spPr>
        <p:txBody>
          <a:bodyPr wrap="square" rtlCol="0">
            <a:spAutoFit/>
          </a:bodyPr>
          <a:lstStyle/>
          <a:p>
            <a:r>
              <a:rPr lang="en-GB" sz="2000" b="1" dirty="0"/>
              <a:t>Ocean trench</a:t>
            </a:r>
          </a:p>
        </p:txBody>
      </p:sp>
      <p:cxnSp>
        <p:nvCxnSpPr>
          <p:cNvPr id="17" name="Straight Arrow Connector 16"/>
          <p:cNvCxnSpPr/>
          <p:nvPr/>
        </p:nvCxnSpPr>
        <p:spPr>
          <a:xfrm flipH="1">
            <a:off x="6670262" y="4221088"/>
            <a:ext cx="278002" cy="55889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A0AB9C8-C110-4F8A-924D-7E73D81F29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28" y="-69474"/>
            <a:ext cx="8553429" cy="2048434"/>
          </a:xfrm>
          <a:prstGeom prst="rect">
            <a:avLst/>
          </a:prstGeom>
        </p:spPr>
      </p:pic>
    </p:spTree>
    <p:extLst>
      <p:ext uri="{BB962C8B-B14F-4D97-AF65-F5344CB8AC3E}">
        <p14:creationId xmlns:p14="http://schemas.microsoft.com/office/powerpoint/2010/main" val="246653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28C433-21B3-4FB5-AC04-53B2BC3F4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398" y="3572533"/>
            <a:ext cx="4571999" cy="3010829"/>
          </a:xfrm>
          <a:prstGeom prst="rect">
            <a:avLst/>
          </a:prstGeom>
        </p:spPr>
      </p:pic>
      <p:pic>
        <p:nvPicPr>
          <p:cNvPr id="4" name="Picture 3">
            <a:extLst>
              <a:ext uri="{FF2B5EF4-FFF2-40B4-BE49-F238E27FC236}">
                <a16:creationId xmlns:a16="http://schemas.microsoft.com/office/drawing/2014/main" id="{FC7BFEA3-791C-4EB7-91C2-15CFB2019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69474"/>
            <a:ext cx="8553429" cy="2048434"/>
          </a:xfrm>
          <a:prstGeom prst="rect">
            <a:avLst/>
          </a:prstGeom>
        </p:spPr>
      </p:pic>
      <p:pic>
        <p:nvPicPr>
          <p:cNvPr id="5" name="Picture 4">
            <a:extLst>
              <a:ext uri="{FF2B5EF4-FFF2-40B4-BE49-F238E27FC236}">
                <a16:creationId xmlns:a16="http://schemas.microsoft.com/office/drawing/2014/main" id="{E5834E2C-6B37-4A47-8B2A-AB32BBB03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02" y="1553504"/>
            <a:ext cx="4826782" cy="3463926"/>
          </a:xfrm>
          <a:prstGeom prst="rect">
            <a:avLst/>
          </a:prstGeom>
        </p:spPr>
      </p:pic>
      <p:sp>
        <p:nvSpPr>
          <p:cNvPr id="7" name="Rectangle 6">
            <a:extLst>
              <a:ext uri="{FF2B5EF4-FFF2-40B4-BE49-F238E27FC236}">
                <a16:creationId xmlns:a16="http://schemas.microsoft.com/office/drawing/2014/main" id="{F8821D26-3103-45D3-8525-912AD63E7A56}"/>
              </a:ext>
            </a:extLst>
          </p:cNvPr>
          <p:cNvSpPr/>
          <p:nvPr/>
        </p:nvSpPr>
        <p:spPr>
          <a:xfrm rot="19021994">
            <a:off x="6096640" y="4937566"/>
            <a:ext cx="2919088" cy="830997"/>
          </a:xfrm>
          <a:prstGeom prst="rect">
            <a:avLst/>
          </a:prstGeom>
        </p:spPr>
        <p:txBody>
          <a:bodyPr wrap="square">
            <a:spAutoFit/>
          </a:bodyPr>
          <a:lstStyle/>
          <a:p>
            <a:r>
              <a:rPr lang="en-US" sz="2400" b="1" dirty="0">
                <a:solidFill>
                  <a:schemeClr val="bg1"/>
                </a:solidFill>
              </a:rPr>
              <a:t>Kuril Islands </a:t>
            </a:r>
          </a:p>
          <a:p>
            <a:r>
              <a:rPr lang="en-US" sz="2400" b="1" dirty="0">
                <a:solidFill>
                  <a:schemeClr val="bg1"/>
                </a:solidFill>
              </a:rPr>
              <a:t>subduction zone</a:t>
            </a:r>
            <a:endParaRPr lang="en-GB" sz="2400" b="1" dirty="0">
              <a:solidFill>
                <a:schemeClr val="bg1"/>
              </a:solidFill>
            </a:endParaRPr>
          </a:p>
        </p:txBody>
      </p:sp>
      <p:sp>
        <p:nvSpPr>
          <p:cNvPr id="8" name="Rectangle 7">
            <a:extLst>
              <a:ext uri="{FF2B5EF4-FFF2-40B4-BE49-F238E27FC236}">
                <a16:creationId xmlns:a16="http://schemas.microsoft.com/office/drawing/2014/main" id="{896058E2-C97B-43FB-830D-7E940114626A}"/>
              </a:ext>
            </a:extLst>
          </p:cNvPr>
          <p:cNvSpPr/>
          <p:nvPr/>
        </p:nvSpPr>
        <p:spPr>
          <a:xfrm>
            <a:off x="4427984" y="6121697"/>
            <a:ext cx="1927192" cy="461665"/>
          </a:xfrm>
          <a:prstGeom prst="rect">
            <a:avLst/>
          </a:prstGeom>
        </p:spPr>
        <p:txBody>
          <a:bodyPr wrap="square">
            <a:spAutoFit/>
          </a:bodyPr>
          <a:lstStyle/>
          <a:p>
            <a:r>
              <a:rPr lang="en-US" sz="2400" b="1" dirty="0"/>
              <a:t>Japan</a:t>
            </a:r>
            <a:endParaRPr lang="en-GB" sz="2400" b="1" dirty="0"/>
          </a:p>
        </p:txBody>
      </p:sp>
      <p:sp>
        <p:nvSpPr>
          <p:cNvPr id="9" name="Rectangle 8">
            <a:extLst>
              <a:ext uri="{FF2B5EF4-FFF2-40B4-BE49-F238E27FC236}">
                <a16:creationId xmlns:a16="http://schemas.microsoft.com/office/drawing/2014/main" id="{445D3C39-587D-4667-8628-99C8E1F240E4}"/>
              </a:ext>
            </a:extLst>
          </p:cNvPr>
          <p:cNvSpPr/>
          <p:nvPr/>
        </p:nvSpPr>
        <p:spPr>
          <a:xfrm>
            <a:off x="7216808" y="3661102"/>
            <a:ext cx="1927192" cy="461665"/>
          </a:xfrm>
          <a:prstGeom prst="rect">
            <a:avLst/>
          </a:prstGeom>
        </p:spPr>
        <p:txBody>
          <a:bodyPr wrap="square">
            <a:spAutoFit/>
          </a:bodyPr>
          <a:lstStyle/>
          <a:p>
            <a:r>
              <a:rPr lang="en-US" sz="2400" b="1" dirty="0"/>
              <a:t>Russia</a:t>
            </a:r>
            <a:endParaRPr lang="en-GB" sz="2400" b="1" dirty="0"/>
          </a:p>
        </p:txBody>
      </p:sp>
    </p:spTree>
    <p:extLst>
      <p:ext uri="{BB962C8B-B14F-4D97-AF65-F5344CB8AC3E}">
        <p14:creationId xmlns:p14="http://schemas.microsoft.com/office/powerpoint/2010/main" val="42015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538" y="1497926"/>
            <a:ext cx="5116091" cy="4252847"/>
          </a:xfrm>
          <a:prstGeom prst="rect">
            <a:avLst/>
          </a:prstGeom>
        </p:spPr>
      </p:pic>
      <p:sp>
        <p:nvSpPr>
          <p:cNvPr id="3" name="Content Placeholder 2"/>
          <p:cNvSpPr>
            <a:spLocks noGrp="1"/>
          </p:cNvSpPr>
          <p:nvPr>
            <p:ph idx="1"/>
          </p:nvPr>
        </p:nvSpPr>
        <p:spPr>
          <a:xfrm>
            <a:off x="251520" y="1918841"/>
            <a:ext cx="3888432" cy="4750519"/>
          </a:xfrm>
        </p:spPr>
        <p:txBody>
          <a:bodyPr>
            <a:normAutofit fontScale="92500" lnSpcReduction="10000"/>
          </a:bodyPr>
          <a:lstStyle/>
          <a:p>
            <a:r>
              <a:rPr lang="en-GB" b="1" dirty="0">
                <a:solidFill>
                  <a:srgbClr val="D35241"/>
                </a:solidFill>
              </a:rPr>
              <a:t>Subduction largely prevented</a:t>
            </a:r>
          </a:p>
          <a:p>
            <a:r>
              <a:rPr lang="en-GB" dirty="0"/>
              <a:t>No </a:t>
            </a:r>
            <a:r>
              <a:rPr lang="en-GB" dirty="0" err="1"/>
              <a:t>Wadati</a:t>
            </a:r>
            <a:r>
              <a:rPr lang="en-GB" dirty="0"/>
              <a:t>- Benioff zone</a:t>
            </a:r>
          </a:p>
          <a:p>
            <a:r>
              <a:rPr lang="en-GB" dirty="0"/>
              <a:t>Crustal thickening and </a:t>
            </a:r>
            <a:r>
              <a:rPr lang="en-GB" b="1" dirty="0">
                <a:solidFill>
                  <a:srgbClr val="D35241"/>
                </a:solidFill>
              </a:rPr>
              <a:t>deformation over large area</a:t>
            </a:r>
          </a:p>
          <a:p>
            <a:r>
              <a:rPr lang="en-GB" b="1" dirty="0">
                <a:solidFill>
                  <a:srgbClr val="D35241"/>
                </a:solidFill>
              </a:rPr>
              <a:t>Broad zone </a:t>
            </a:r>
            <a:r>
              <a:rPr lang="en-GB" dirty="0"/>
              <a:t>(&gt;100km) </a:t>
            </a:r>
            <a:r>
              <a:rPr lang="en-GB" b="1" dirty="0">
                <a:solidFill>
                  <a:srgbClr val="D35241"/>
                </a:solidFill>
              </a:rPr>
              <a:t>of shallow earthquakes.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135" y="3027799"/>
            <a:ext cx="631302" cy="63130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8641" y="3590462"/>
            <a:ext cx="310525" cy="3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9166" y="3659101"/>
            <a:ext cx="538192" cy="53819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2499" y="2832769"/>
            <a:ext cx="390060" cy="39006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120" y="3337270"/>
            <a:ext cx="574157" cy="574157"/>
          </a:xfrm>
          <a:prstGeom prst="rect">
            <a:avLst/>
          </a:prstGeom>
        </p:spPr>
      </p:pic>
      <p:sp>
        <p:nvSpPr>
          <p:cNvPr id="17" name="TextBox 16"/>
          <p:cNvSpPr txBox="1"/>
          <p:nvPr/>
        </p:nvSpPr>
        <p:spPr>
          <a:xfrm rot="1208739">
            <a:off x="3869160" y="4427479"/>
            <a:ext cx="4030067" cy="400110"/>
          </a:xfrm>
          <a:prstGeom prst="rect">
            <a:avLst/>
          </a:prstGeom>
          <a:noFill/>
        </p:spPr>
        <p:txBody>
          <a:bodyPr wrap="square" rtlCol="0">
            <a:spAutoFit/>
          </a:bodyPr>
          <a:lstStyle/>
          <a:p>
            <a:r>
              <a:rPr lang="en-GB" sz="2000" b="1" dirty="0">
                <a:solidFill>
                  <a:schemeClr val="bg1"/>
                </a:solidFill>
              </a:rPr>
              <a:t>Broad zone of shallow earthquakes</a:t>
            </a:r>
          </a:p>
        </p:txBody>
      </p:sp>
      <p:sp>
        <p:nvSpPr>
          <p:cNvPr id="18" name="TextBox 17"/>
          <p:cNvSpPr txBox="1"/>
          <p:nvPr/>
        </p:nvSpPr>
        <p:spPr>
          <a:xfrm>
            <a:off x="6120599" y="2060848"/>
            <a:ext cx="2323459" cy="707886"/>
          </a:xfrm>
          <a:prstGeom prst="rect">
            <a:avLst/>
          </a:prstGeom>
          <a:noFill/>
        </p:spPr>
        <p:txBody>
          <a:bodyPr wrap="square" rtlCol="0">
            <a:spAutoFit/>
          </a:bodyPr>
          <a:lstStyle/>
          <a:p>
            <a:r>
              <a:rPr lang="en-GB" sz="2000" b="1" dirty="0">
                <a:solidFill>
                  <a:schemeClr val="bg1"/>
                </a:solidFill>
              </a:rPr>
              <a:t>Crustal thickening and deformation</a:t>
            </a:r>
          </a:p>
        </p:txBody>
      </p:sp>
      <p:pic>
        <p:nvPicPr>
          <p:cNvPr id="5" name="Picture 4">
            <a:extLst>
              <a:ext uri="{FF2B5EF4-FFF2-40B4-BE49-F238E27FC236}">
                <a16:creationId xmlns:a16="http://schemas.microsoft.com/office/drawing/2014/main" id="{218F305C-438F-4A38-BE8A-36854535CE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3" y="-79171"/>
            <a:ext cx="8553429" cy="2048434"/>
          </a:xfrm>
          <a:prstGeom prst="rect">
            <a:avLst/>
          </a:prstGeom>
        </p:spPr>
      </p:pic>
    </p:spTree>
    <p:extLst>
      <p:ext uri="{BB962C8B-B14F-4D97-AF65-F5344CB8AC3E}">
        <p14:creationId xmlns:p14="http://schemas.microsoft.com/office/powerpoint/2010/main" val="381701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71620"/>
            <a:ext cx="4258590" cy="3334463"/>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16016" y="3709073"/>
            <a:ext cx="4204131" cy="3124145"/>
          </a:xfrm>
        </p:spPr>
      </p:pic>
      <p:sp>
        <p:nvSpPr>
          <p:cNvPr id="6" name="TextBox 5"/>
          <p:cNvSpPr txBox="1"/>
          <p:nvPr/>
        </p:nvSpPr>
        <p:spPr>
          <a:xfrm>
            <a:off x="251520" y="1910451"/>
            <a:ext cx="4464496" cy="5109091"/>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D35241"/>
                </a:solidFill>
              </a:rPr>
              <a:t>Shallow earthquakes </a:t>
            </a:r>
            <a:r>
              <a:rPr lang="en-GB" sz="2800" dirty="0"/>
              <a:t>&lt;30km depth</a:t>
            </a:r>
          </a:p>
          <a:p>
            <a:pPr marL="285750" indent="-285750">
              <a:buFont typeface="Arial" panose="020B0604020202020204" pitchFamily="34" charset="0"/>
              <a:buChar char="•"/>
            </a:pPr>
            <a:r>
              <a:rPr lang="en-GB" sz="2800" dirty="0"/>
              <a:t>Restricted to a </a:t>
            </a:r>
            <a:r>
              <a:rPr lang="en-GB" sz="2800" b="1" dirty="0">
                <a:solidFill>
                  <a:srgbClr val="D35241"/>
                </a:solidFill>
              </a:rPr>
              <a:t>narrow zone close to the spreading ridge</a:t>
            </a:r>
          </a:p>
          <a:p>
            <a:pPr marL="285750" indent="-285750">
              <a:buFont typeface="Arial" panose="020B0604020202020204" pitchFamily="34" charset="0"/>
              <a:buChar char="•"/>
            </a:pPr>
            <a:r>
              <a:rPr lang="en-GB" sz="2800" dirty="0"/>
              <a:t>Tend to be </a:t>
            </a:r>
            <a:r>
              <a:rPr lang="en-GB" sz="2800" b="1" dirty="0">
                <a:solidFill>
                  <a:srgbClr val="D35241"/>
                </a:solidFill>
              </a:rPr>
              <a:t>low magnitude</a:t>
            </a:r>
          </a:p>
          <a:p>
            <a:pPr marL="285750" indent="-285750">
              <a:buFont typeface="Arial" panose="020B0604020202020204" pitchFamily="34" charset="0"/>
              <a:buChar char="•"/>
            </a:pPr>
            <a:r>
              <a:rPr lang="en-GB" sz="2800" dirty="0"/>
              <a:t>Developing divergent boundary </a:t>
            </a:r>
            <a:r>
              <a:rPr lang="en-GB" sz="2800" b="1" dirty="0">
                <a:solidFill>
                  <a:srgbClr val="D35241"/>
                </a:solidFill>
              </a:rPr>
              <a:t>shallow earthquakes</a:t>
            </a:r>
            <a:r>
              <a:rPr lang="en-GB" sz="2800" dirty="0">
                <a:solidFill>
                  <a:srgbClr val="D35241"/>
                </a:solidFill>
              </a:rPr>
              <a:t> </a:t>
            </a:r>
            <a:r>
              <a:rPr lang="en-GB" sz="2800" dirty="0"/>
              <a:t>on </a:t>
            </a:r>
            <a:r>
              <a:rPr lang="en-GB" sz="2800" b="1" dirty="0">
                <a:solidFill>
                  <a:srgbClr val="D35241"/>
                </a:solidFill>
              </a:rPr>
              <a:t>extensional faults </a:t>
            </a:r>
            <a:r>
              <a:rPr lang="en-GB" sz="2800" dirty="0"/>
              <a:t>as crust thins</a:t>
            </a:r>
            <a:endParaRPr lang="en-GB" sz="3200" dirty="0"/>
          </a:p>
          <a:p>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777" y="2521291"/>
            <a:ext cx="390060" cy="3900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7800" y="2643821"/>
            <a:ext cx="390060" cy="3900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780" y="2829494"/>
            <a:ext cx="306159" cy="306159"/>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112" y="2537234"/>
            <a:ext cx="332885" cy="3328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2231" y="2950684"/>
            <a:ext cx="306159" cy="306159"/>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08104" y="4734208"/>
            <a:ext cx="225087" cy="22508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363" y="5157192"/>
            <a:ext cx="306159" cy="306159"/>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76130" y="5118066"/>
            <a:ext cx="369181" cy="369181"/>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25404" y="4808677"/>
            <a:ext cx="396745" cy="39674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91131" y="5007049"/>
            <a:ext cx="264097" cy="264097"/>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5399" y="5094337"/>
            <a:ext cx="264768" cy="264768"/>
          </a:xfrm>
          <a:prstGeom prst="rect">
            <a:avLst/>
          </a:prstGeom>
        </p:spPr>
      </p:pic>
      <p:sp>
        <p:nvSpPr>
          <p:cNvPr id="19" name="TextBox 18"/>
          <p:cNvSpPr txBox="1"/>
          <p:nvPr/>
        </p:nvSpPr>
        <p:spPr>
          <a:xfrm rot="1208739">
            <a:off x="5457301" y="5159050"/>
            <a:ext cx="1762512" cy="400110"/>
          </a:xfrm>
          <a:prstGeom prst="rect">
            <a:avLst/>
          </a:prstGeom>
          <a:noFill/>
        </p:spPr>
        <p:txBody>
          <a:bodyPr wrap="square" rtlCol="0">
            <a:spAutoFit/>
          </a:bodyPr>
          <a:lstStyle/>
          <a:p>
            <a:r>
              <a:rPr lang="en-GB" sz="2000" b="1" dirty="0">
                <a:solidFill>
                  <a:schemeClr val="bg1"/>
                </a:solidFill>
              </a:rPr>
              <a:t>Thinned crust</a:t>
            </a:r>
          </a:p>
        </p:txBody>
      </p:sp>
      <p:sp>
        <p:nvSpPr>
          <p:cNvPr id="20" name="TextBox 19"/>
          <p:cNvSpPr txBox="1"/>
          <p:nvPr/>
        </p:nvSpPr>
        <p:spPr>
          <a:xfrm>
            <a:off x="7042352" y="5359105"/>
            <a:ext cx="2051956" cy="646331"/>
          </a:xfrm>
          <a:prstGeom prst="rect">
            <a:avLst/>
          </a:prstGeom>
          <a:noFill/>
        </p:spPr>
        <p:txBody>
          <a:bodyPr wrap="square" rtlCol="0">
            <a:spAutoFit/>
          </a:bodyPr>
          <a:lstStyle/>
          <a:p>
            <a:r>
              <a:rPr lang="en-GB" b="1" dirty="0">
                <a:solidFill>
                  <a:schemeClr val="bg1"/>
                </a:solidFill>
              </a:rPr>
              <a:t>Earthquakes on extensional faults</a:t>
            </a:r>
          </a:p>
        </p:txBody>
      </p:sp>
      <p:sp>
        <p:nvSpPr>
          <p:cNvPr id="21" name="TextBox 20"/>
          <p:cNvSpPr txBox="1"/>
          <p:nvPr/>
        </p:nvSpPr>
        <p:spPr>
          <a:xfrm>
            <a:off x="6255228" y="4464997"/>
            <a:ext cx="2051956" cy="369332"/>
          </a:xfrm>
          <a:prstGeom prst="rect">
            <a:avLst/>
          </a:prstGeom>
          <a:noFill/>
        </p:spPr>
        <p:txBody>
          <a:bodyPr wrap="square" rtlCol="0">
            <a:spAutoFit/>
          </a:bodyPr>
          <a:lstStyle/>
          <a:p>
            <a:r>
              <a:rPr lang="en-GB" b="1" dirty="0">
                <a:solidFill>
                  <a:schemeClr val="bg1"/>
                </a:solidFill>
              </a:rPr>
              <a:t>Rift valley</a:t>
            </a:r>
          </a:p>
        </p:txBody>
      </p:sp>
      <p:cxnSp>
        <p:nvCxnSpPr>
          <p:cNvPr id="22" name="Straight Arrow Connector 21"/>
          <p:cNvCxnSpPr/>
          <p:nvPr/>
        </p:nvCxnSpPr>
        <p:spPr>
          <a:xfrm flipH="1" flipV="1">
            <a:off x="6744278" y="5310272"/>
            <a:ext cx="348002" cy="20696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73856" y="1628800"/>
            <a:ext cx="1437640" cy="707886"/>
          </a:xfrm>
          <a:prstGeom prst="rect">
            <a:avLst/>
          </a:prstGeom>
          <a:noFill/>
        </p:spPr>
        <p:txBody>
          <a:bodyPr wrap="square" rtlCol="0">
            <a:spAutoFit/>
          </a:bodyPr>
          <a:lstStyle/>
          <a:p>
            <a:pPr algn="ctr"/>
            <a:r>
              <a:rPr lang="en-GB" sz="2000" b="1" dirty="0">
                <a:solidFill>
                  <a:schemeClr val="bg1"/>
                </a:solidFill>
              </a:rPr>
              <a:t>Spreading ridge</a:t>
            </a:r>
          </a:p>
        </p:txBody>
      </p:sp>
      <p:sp>
        <p:nvSpPr>
          <p:cNvPr id="26" name="TextBox 25"/>
          <p:cNvSpPr txBox="1"/>
          <p:nvPr/>
        </p:nvSpPr>
        <p:spPr>
          <a:xfrm rot="1147703">
            <a:off x="5293049" y="2922900"/>
            <a:ext cx="1812238" cy="646331"/>
          </a:xfrm>
          <a:prstGeom prst="rect">
            <a:avLst/>
          </a:prstGeom>
          <a:noFill/>
        </p:spPr>
        <p:txBody>
          <a:bodyPr wrap="square" rtlCol="0">
            <a:spAutoFit/>
          </a:bodyPr>
          <a:lstStyle/>
          <a:p>
            <a:pPr algn="ctr"/>
            <a:r>
              <a:rPr lang="en-GB" b="1" dirty="0">
                <a:solidFill>
                  <a:schemeClr val="bg1"/>
                </a:solidFill>
              </a:rPr>
              <a:t>Narrow belt of earthquakes</a:t>
            </a:r>
          </a:p>
        </p:txBody>
      </p:sp>
      <p:pic>
        <p:nvPicPr>
          <p:cNvPr id="18" name="Picture 17">
            <a:extLst>
              <a:ext uri="{FF2B5EF4-FFF2-40B4-BE49-F238E27FC236}">
                <a16:creationId xmlns:a16="http://schemas.microsoft.com/office/drawing/2014/main" id="{F3DCA96D-F117-479D-9F5A-C329D3DB46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520" y="129823"/>
            <a:ext cx="8596105" cy="1609483"/>
          </a:xfrm>
          <a:prstGeom prst="rect">
            <a:avLst/>
          </a:prstGeom>
        </p:spPr>
      </p:pic>
    </p:spTree>
    <p:extLst>
      <p:ext uri="{BB962C8B-B14F-4D97-AF65-F5344CB8AC3E}">
        <p14:creationId xmlns:p14="http://schemas.microsoft.com/office/powerpoint/2010/main" val="366457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48717"/>
            <a:ext cx="4658758" cy="45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74283" y="1634531"/>
            <a:ext cx="2664296" cy="646331"/>
          </a:xfrm>
          <a:prstGeom prst="rect">
            <a:avLst/>
          </a:prstGeom>
          <a:noFill/>
        </p:spPr>
        <p:txBody>
          <a:bodyPr wrap="square" rtlCol="0">
            <a:spAutoFit/>
          </a:bodyPr>
          <a:lstStyle/>
          <a:p>
            <a:r>
              <a:rPr lang="en-GB" sz="3600" b="1" dirty="0">
                <a:solidFill>
                  <a:srgbClr val="D35241"/>
                </a:solidFill>
              </a:rPr>
              <a:t>Earthquake</a:t>
            </a:r>
          </a:p>
        </p:txBody>
      </p:sp>
      <p:sp>
        <p:nvSpPr>
          <p:cNvPr id="7" name="5-Point Star 6"/>
          <p:cNvSpPr/>
          <p:nvPr/>
        </p:nvSpPr>
        <p:spPr>
          <a:xfrm>
            <a:off x="4309091" y="1798772"/>
            <a:ext cx="432048" cy="437856"/>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p:cNvCxnSpPr/>
          <p:nvPr/>
        </p:nvCxnSpPr>
        <p:spPr>
          <a:xfrm flipH="1">
            <a:off x="4894072" y="1957697"/>
            <a:ext cx="980211" cy="26146"/>
          </a:xfrm>
          <a:prstGeom prst="straightConnector1">
            <a:avLst/>
          </a:prstGeom>
          <a:ln w="57150">
            <a:solidFill>
              <a:srgbClr val="D3524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2911" y="5733255"/>
            <a:ext cx="2173555" cy="769441"/>
          </a:xfrm>
          <a:prstGeom prst="rect">
            <a:avLst/>
          </a:prstGeom>
          <a:noFill/>
        </p:spPr>
        <p:txBody>
          <a:bodyPr wrap="square" rtlCol="0">
            <a:spAutoFit/>
          </a:bodyPr>
          <a:lstStyle/>
          <a:p>
            <a:r>
              <a:rPr lang="en-GB" sz="4400" b="1" dirty="0">
                <a:solidFill>
                  <a:srgbClr val="D35241"/>
                </a:solidFill>
              </a:rPr>
              <a:t>P Waves</a:t>
            </a:r>
          </a:p>
        </p:txBody>
      </p:sp>
      <p:grpSp>
        <p:nvGrpSpPr>
          <p:cNvPr id="2" name="Group 1"/>
          <p:cNvGrpSpPr/>
          <p:nvPr/>
        </p:nvGrpSpPr>
        <p:grpSpPr>
          <a:xfrm>
            <a:off x="251520" y="2200785"/>
            <a:ext cx="2736304" cy="1732271"/>
            <a:chOff x="251520" y="2200785"/>
            <a:chExt cx="2597749" cy="1444239"/>
          </a:xfrm>
        </p:grpSpPr>
        <p:pic>
          <p:nvPicPr>
            <p:cNvPr id="1026"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51520" y="2200785"/>
              <a:ext cx="2597749" cy="144423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youtube logo png">
              <a:hlinkClick r:id="rId4"/>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205125" y="2691831"/>
              <a:ext cx="690538" cy="4621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A151AC65-C732-401F-B1BF-D4EB3B1E07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28" y="117517"/>
            <a:ext cx="7139035" cy="1603387"/>
          </a:xfrm>
          <a:prstGeom prst="rect">
            <a:avLst/>
          </a:prstGeom>
        </p:spPr>
      </p:pic>
    </p:spTree>
    <p:extLst>
      <p:ext uri="{BB962C8B-B14F-4D97-AF65-F5344CB8AC3E}">
        <p14:creationId xmlns:p14="http://schemas.microsoft.com/office/powerpoint/2010/main" val="25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50985"/>
            <a:ext cx="4658757" cy="452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23793" y="1706004"/>
            <a:ext cx="2664296" cy="646331"/>
          </a:xfrm>
          <a:prstGeom prst="rect">
            <a:avLst/>
          </a:prstGeom>
          <a:noFill/>
        </p:spPr>
        <p:txBody>
          <a:bodyPr wrap="square" rtlCol="0">
            <a:spAutoFit/>
          </a:bodyPr>
          <a:lstStyle/>
          <a:p>
            <a:r>
              <a:rPr lang="en-GB" sz="3600" b="1" dirty="0">
                <a:solidFill>
                  <a:srgbClr val="D35241"/>
                </a:solidFill>
              </a:rPr>
              <a:t>Earthquake</a:t>
            </a:r>
          </a:p>
        </p:txBody>
      </p:sp>
      <p:sp>
        <p:nvSpPr>
          <p:cNvPr id="6" name="5-Point Star 5"/>
          <p:cNvSpPr/>
          <p:nvPr/>
        </p:nvSpPr>
        <p:spPr>
          <a:xfrm>
            <a:off x="4287673" y="1866859"/>
            <a:ext cx="432048" cy="437856"/>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1"/>
          </p:cNvCxnSpPr>
          <p:nvPr/>
        </p:nvCxnSpPr>
        <p:spPr>
          <a:xfrm flipH="1">
            <a:off x="4788024" y="2029170"/>
            <a:ext cx="1935769" cy="54486"/>
          </a:xfrm>
          <a:prstGeom prst="straightConnector1">
            <a:avLst/>
          </a:prstGeom>
          <a:ln w="57150">
            <a:solidFill>
              <a:srgbClr val="D3524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93009" y="5805264"/>
            <a:ext cx="2229877" cy="769441"/>
          </a:xfrm>
          <a:prstGeom prst="rect">
            <a:avLst/>
          </a:prstGeom>
          <a:noFill/>
        </p:spPr>
        <p:txBody>
          <a:bodyPr wrap="square" rtlCol="0">
            <a:spAutoFit/>
          </a:bodyPr>
          <a:lstStyle/>
          <a:p>
            <a:r>
              <a:rPr lang="en-GB" sz="4400" b="1" dirty="0">
                <a:solidFill>
                  <a:srgbClr val="5036BE"/>
                </a:solidFill>
              </a:rPr>
              <a:t>S Waves</a:t>
            </a:r>
          </a:p>
        </p:txBody>
      </p:sp>
      <p:grpSp>
        <p:nvGrpSpPr>
          <p:cNvPr id="10" name="Group 9"/>
          <p:cNvGrpSpPr/>
          <p:nvPr/>
        </p:nvGrpSpPr>
        <p:grpSpPr>
          <a:xfrm>
            <a:off x="251520" y="2200785"/>
            <a:ext cx="2736304" cy="1732271"/>
            <a:chOff x="251520" y="2200785"/>
            <a:chExt cx="2597749" cy="1444239"/>
          </a:xfrm>
        </p:grpSpPr>
        <p:pic>
          <p:nvPicPr>
            <p:cNvPr id="11"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51520" y="2200785"/>
              <a:ext cx="2597749" cy="144423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Image result for youtube logo png">
              <a:hlinkClick r:id="rId4"/>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205125" y="2691831"/>
              <a:ext cx="690538" cy="46214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05C73D6E-C671-46E2-A157-FBF9B854F3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20" y="205824"/>
            <a:ext cx="7200000" cy="1603387"/>
          </a:xfrm>
          <a:prstGeom prst="rect">
            <a:avLst/>
          </a:prstGeom>
        </p:spPr>
      </p:pic>
    </p:spTree>
    <p:extLst>
      <p:ext uri="{BB962C8B-B14F-4D97-AF65-F5344CB8AC3E}">
        <p14:creationId xmlns:p14="http://schemas.microsoft.com/office/powerpoint/2010/main" val="24654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679" y="1904111"/>
            <a:ext cx="4469192" cy="45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90456" y="1609117"/>
            <a:ext cx="2664296" cy="646331"/>
          </a:xfrm>
          <a:prstGeom prst="rect">
            <a:avLst/>
          </a:prstGeom>
          <a:noFill/>
        </p:spPr>
        <p:txBody>
          <a:bodyPr wrap="square" rtlCol="0">
            <a:spAutoFit/>
          </a:bodyPr>
          <a:lstStyle/>
          <a:p>
            <a:r>
              <a:rPr lang="en-GB" sz="3600" b="1" dirty="0">
                <a:solidFill>
                  <a:srgbClr val="D35241"/>
                </a:solidFill>
              </a:rPr>
              <a:t>Earthquake</a:t>
            </a:r>
          </a:p>
        </p:txBody>
      </p:sp>
      <p:sp>
        <p:nvSpPr>
          <p:cNvPr id="7" name="5-Point Star 6"/>
          <p:cNvSpPr/>
          <p:nvPr/>
        </p:nvSpPr>
        <p:spPr>
          <a:xfrm>
            <a:off x="4234389" y="1792472"/>
            <a:ext cx="432048" cy="437856"/>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788024" y="1951422"/>
            <a:ext cx="1512168" cy="0"/>
          </a:xfrm>
          <a:prstGeom prst="straightConnector1">
            <a:avLst/>
          </a:prstGeom>
          <a:ln w="57150">
            <a:solidFill>
              <a:srgbClr val="D3524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32240" y="5051105"/>
            <a:ext cx="1980728" cy="1446550"/>
          </a:xfrm>
          <a:prstGeom prst="rect">
            <a:avLst/>
          </a:prstGeom>
          <a:noFill/>
        </p:spPr>
        <p:txBody>
          <a:bodyPr wrap="square" rtlCol="0">
            <a:spAutoFit/>
          </a:bodyPr>
          <a:lstStyle/>
          <a:p>
            <a:r>
              <a:rPr lang="en-GB" sz="4400" b="1" dirty="0"/>
              <a:t>Surface Waves</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420806" y="4056873"/>
            <a:ext cx="2783043" cy="2260122"/>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2" descr="https://upload.wikimedia.org/wikipedia/commons/c/c2/VOA_Herman_-_April_13_2011_Fukushima_Nuclear_Power_Plan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11734" y="1628257"/>
            <a:ext cx="3201185" cy="216441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46660-EABC-4562-8315-DBAD6C503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805" y="-100843"/>
            <a:ext cx="7291448" cy="2139881"/>
          </a:xfrm>
          <a:prstGeom prst="rect">
            <a:avLst/>
          </a:prstGeom>
        </p:spPr>
      </p:pic>
    </p:spTree>
    <p:extLst>
      <p:ext uri="{BB962C8B-B14F-4D97-AF65-F5344CB8AC3E}">
        <p14:creationId xmlns:p14="http://schemas.microsoft.com/office/powerpoint/2010/main" val="36708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Collapsed buildings in earthquake-hit Chautara, Nepal (16693413433) (2).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25285" y="4287238"/>
            <a:ext cx="3340840" cy="222583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5/54/Sfearthquake3b.jpg/1280px-Sfearthquake3b.jpg">
            <a:extLst>
              <a:ext uri="{FF2B5EF4-FFF2-40B4-BE49-F238E27FC236}">
                <a16:creationId xmlns:a16="http://schemas.microsoft.com/office/drawing/2014/main" id="{605C98DC-06FC-43F0-A323-91129525DE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1" y="1636336"/>
            <a:ext cx="3024336" cy="225670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5D90FE-F1B0-48C6-9847-4582CEAC7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295964"/>
            <a:ext cx="3024336" cy="2192644"/>
          </a:xfrm>
          <a:prstGeom prst="rect">
            <a:avLst/>
          </a:prstGeom>
          <a:ln w="38100">
            <a:solidFill>
              <a:schemeClr val="bg1"/>
            </a:solidFill>
          </a:ln>
        </p:spPr>
      </p:pic>
      <p:sp>
        <p:nvSpPr>
          <p:cNvPr id="5" name="TextBox 4">
            <a:extLst>
              <a:ext uri="{FF2B5EF4-FFF2-40B4-BE49-F238E27FC236}">
                <a16:creationId xmlns:a16="http://schemas.microsoft.com/office/drawing/2014/main" id="{E32584F7-32F7-4B76-86D4-7ED8D0E358F6}"/>
              </a:ext>
            </a:extLst>
          </p:cNvPr>
          <p:cNvSpPr txBox="1"/>
          <p:nvPr/>
        </p:nvSpPr>
        <p:spPr>
          <a:xfrm>
            <a:off x="577875" y="6449970"/>
            <a:ext cx="3816424" cy="369332"/>
          </a:xfrm>
          <a:prstGeom prst="rect">
            <a:avLst/>
          </a:prstGeom>
          <a:noFill/>
        </p:spPr>
        <p:txBody>
          <a:bodyPr wrap="square" rtlCol="0">
            <a:spAutoFit/>
          </a:bodyPr>
          <a:lstStyle/>
          <a:p>
            <a:r>
              <a:rPr lang="en-GB" b="1" dirty="0"/>
              <a:t>Indian Ocean tsunami 2004</a:t>
            </a:r>
          </a:p>
        </p:txBody>
      </p:sp>
      <p:sp>
        <p:nvSpPr>
          <p:cNvPr id="9" name="TextBox 8">
            <a:extLst>
              <a:ext uri="{FF2B5EF4-FFF2-40B4-BE49-F238E27FC236}">
                <a16:creationId xmlns:a16="http://schemas.microsoft.com/office/drawing/2014/main" id="{126CB0EF-B2B9-4353-9C42-3821A70B9EF4}"/>
              </a:ext>
            </a:extLst>
          </p:cNvPr>
          <p:cNvSpPr txBox="1"/>
          <p:nvPr/>
        </p:nvSpPr>
        <p:spPr>
          <a:xfrm>
            <a:off x="465327" y="3892220"/>
            <a:ext cx="2412776" cy="369332"/>
          </a:xfrm>
          <a:prstGeom prst="rect">
            <a:avLst/>
          </a:prstGeom>
          <a:noFill/>
        </p:spPr>
        <p:txBody>
          <a:bodyPr wrap="square" rtlCol="0">
            <a:spAutoFit/>
          </a:bodyPr>
          <a:lstStyle/>
          <a:p>
            <a:r>
              <a:rPr lang="en-GB" b="1" dirty="0"/>
              <a:t>San Francisco 1906</a:t>
            </a:r>
          </a:p>
        </p:txBody>
      </p:sp>
      <p:sp>
        <p:nvSpPr>
          <p:cNvPr id="10" name="TextBox 9">
            <a:extLst>
              <a:ext uri="{FF2B5EF4-FFF2-40B4-BE49-F238E27FC236}">
                <a16:creationId xmlns:a16="http://schemas.microsoft.com/office/drawing/2014/main" id="{78F71FC1-F006-4D81-957E-D6AAEDEA600C}"/>
              </a:ext>
            </a:extLst>
          </p:cNvPr>
          <p:cNvSpPr txBox="1"/>
          <p:nvPr/>
        </p:nvSpPr>
        <p:spPr>
          <a:xfrm>
            <a:off x="5256714" y="3917906"/>
            <a:ext cx="2412776" cy="369332"/>
          </a:xfrm>
          <a:prstGeom prst="rect">
            <a:avLst/>
          </a:prstGeom>
          <a:noFill/>
        </p:spPr>
        <p:txBody>
          <a:bodyPr wrap="square" rtlCol="0">
            <a:spAutoFit/>
          </a:bodyPr>
          <a:lstStyle/>
          <a:p>
            <a:r>
              <a:rPr lang="en-GB" b="1" dirty="0"/>
              <a:t>Haiti 2010</a:t>
            </a:r>
          </a:p>
        </p:txBody>
      </p:sp>
      <p:sp>
        <p:nvSpPr>
          <p:cNvPr id="11" name="TextBox 10">
            <a:extLst>
              <a:ext uri="{FF2B5EF4-FFF2-40B4-BE49-F238E27FC236}">
                <a16:creationId xmlns:a16="http://schemas.microsoft.com/office/drawing/2014/main" id="{C592BC6F-EEF2-442F-8D55-999A949A5E1B}"/>
              </a:ext>
            </a:extLst>
          </p:cNvPr>
          <p:cNvSpPr txBox="1"/>
          <p:nvPr/>
        </p:nvSpPr>
        <p:spPr>
          <a:xfrm>
            <a:off x="5190121" y="6488668"/>
            <a:ext cx="2412776" cy="369332"/>
          </a:xfrm>
          <a:prstGeom prst="rect">
            <a:avLst/>
          </a:prstGeom>
          <a:noFill/>
        </p:spPr>
        <p:txBody>
          <a:bodyPr wrap="square" rtlCol="0">
            <a:spAutoFit/>
          </a:bodyPr>
          <a:lstStyle/>
          <a:p>
            <a:r>
              <a:rPr lang="en-GB" b="1" dirty="0"/>
              <a:t>Nepal 2015 </a:t>
            </a:r>
          </a:p>
        </p:txBody>
      </p:sp>
      <p:pic>
        <p:nvPicPr>
          <p:cNvPr id="1028" name="Picture 4" descr="Related image">
            <a:extLst>
              <a:ext uri="{FF2B5EF4-FFF2-40B4-BE49-F238E27FC236}">
                <a16:creationId xmlns:a16="http://schemas.microsoft.com/office/drawing/2014/main" id="{9E1BA354-117C-4F9E-BF78-2BF59107D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0120" y="1601107"/>
            <a:ext cx="3488553" cy="232570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A74D62C-833E-47C9-9ADB-C014B252F4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552" y="132824"/>
            <a:ext cx="8596105" cy="1603387"/>
          </a:xfrm>
          <a:prstGeom prst="rect">
            <a:avLst/>
          </a:prstGeom>
        </p:spPr>
      </p:pic>
    </p:spTree>
    <p:extLst>
      <p:ext uri="{BB962C8B-B14F-4D97-AF65-F5344CB8AC3E}">
        <p14:creationId xmlns:p14="http://schemas.microsoft.com/office/powerpoint/2010/main" val="220730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659" y="1412776"/>
            <a:ext cx="5049420" cy="28498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98" y="3474673"/>
            <a:ext cx="4801750" cy="3172683"/>
          </a:xfrm>
          <a:prstGeom prst="rect">
            <a:avLst/>
          </a:prstGeom>
        </p:spPr>
      </p:pic>
      <p:sp>
        <p:nvSpPr>
          <p:cNvPr id="6" name="TextBox 5"/>
          <p:cNvSpPr txBox="1"/>
          <p:nvPr/>
        </p:nvSpPr>
        <p:spPr>
          <a:xfrm>
            <a:off x="5078689" y="4883531"/>
            <a:ext cx="3462401" cy="1446550"/>
          </a:xfrm>
          <a:prstGeom prst="rect">
            <a:avLst/>
          </a:prstGeom>
          <a:noFill/>
        </p:spPr>
        <p:txBody>
          <a:bodyPr wrap="square" rtlCol="0">
            <a:spAutoFit/>
          </a:bodyPr>
          <a:lstStyle/>
          <a:p>
            <a:pPr algn="ctr"/>
            <a:r>
              <a:rPr lang="en-GB" sz="4400" b="1" dirty="0"/>
              <a:t>Modern seismometer</a:t>
            </a:r>
          </a:p>
        </p:txBody>
      </p:sp>
      <p:sp>
        <p:nvSpPr>
          <p:cNvPr id="7" name="TextBox 6"/>
          <p:cNvSpPr txBox="1"/>
          <p:nvPr/>
        </p:nvSpPr>
        <p:spPr>
          <a:xfrm>
            <a:off x="440532" y="1969489"/>
            <a:ext cx="4131297" cy="1323439"/>
          </a:xfrm>
          <a:prstGeom prst="rect">
            <a:avLst/>
          </a:prstGeom>
          <a:noFill/>
        </p:spPr>
        <p:txBody>
          <a:bodyPr wrap="square" rtlCol="0">
            <a:spAutoFit/>
          </a:bodyPr>
          <a:lstStyle/>
          <a:p>
            <a:r>
              <a:rPr lang="en-GB" sz="4000" b="1" dirty="0"/>
              <a:t>Old fashioned seismometer</a:t>
            </a:r>
          </a:p>
        </p:txBody>
      </p:sp>
      <p:sp>
        <p:nvSpPr>
          <p:cNvPr id="8" name="Freeform 7"/>
          <p:cNvSpPr/>
          <p:nvPr/>
        </p:nvSpPr>
        <p:spPr>
          <a:xfrm>
            <a:off x="3341914" y="2830286"/>
            <a:ext cx="352018" cy="925285"/>
          </a:xfrm>
          <a:custGeom>
            <a:avLst/>
            <a:gdLst>
              <a:gd name="connsiteX0" fmla="*/ 0 w 352018"/>
              <a:gd name="connsiteY0" fmla="*/ 0 h 925285"/>
              <a:gd name="connsiteX1" fmla="*/ 348343 w 352018"/>
              <a:gd name="connsiteY1" fmla="*/ 435428 h 925285"/>
              <a:gd name="connsiteX2" fmla="*/ 152400 w 352018"/>
              <a:gd name="connsiteY2" fmla="*/ 925285 h 925285"/>
            </a:gdLst>
            <a:ahLst/>
            <a:cxnLst>
              <a:cxn ang="0">
                <a:pos x="connsiteX0" y="connsiteY0"/>
              </a:cxn>
              <a:cxn ang="0">
                <a:pos x="connsiteX1" y="connsiteY1"/>
              </a:cxn>
              <a:cxn ang="0">
                <a:pos x="connsiteX2" y="connsiteY2"/>
              </a:cxn>
            </a:cxnLst>
            <a:rect l="l" t="t" r="r" b="b"/>
            <a:pathLst>
              <a:path w="352018" h="925285">
                <a:moveTo>
                  <a:pt x="0" y="0"/>
                </a:moveTo>
                <a:cubicBezTo>
                  <a:pt x="161471" y="140607"/>
                  <a:pt x="322943" y="281214"/>
                  <a:pt x="348343" y="435428"/>
                </a:cubicBezTo>
                <a:cubicBezTo>
                  <a:pt x="373743" y="589642"/>
                  <a:pt x="263071" y="757463"/>
                  <a:pt x="152400" y="925285"/>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rot="11281295" flipH="1">
            <a:off x="7930955" y="4268266"/>
            <a:ext cx="287598" cy="925285"/>
          </a:xfrm>
          <a:custGeom>
            <a:avLst/>
            <a:gdLst>
              <a:gd name="connsiteX0" fmla="*/ 0 w 352018"/>
              <a:gd name="connsiteY0" fmla="*/ 0 h 925285"/>
              <a:gd name="connsiteX1" fmla="*/ 348343 w 352018"/>
              <a:gd name="connsiteY1" fmla="*/ 435428 h 925285"/>
              <a:gd name="connsiteX2" fmla="*/ 152400 w 352018"/>
              <a:gd name="connsiteY2" fmla="*/ 925285 h 925285"/>
            </a:gdLst>
            <a:ahLst/>
            <a:cxnLst>
              <a:cxn ang="0">
                <a:pos x="connsiteX0" y="connsiteY0"/>
              </a:cxn>
              <a:cxn ang="0">
                <a:pos x="connsiteX1" y="connsiteY1"/>
              </a:cxn>
              <a:cxn ang="0">
                <a:pos x="connsiteX2" y="connsiteY2"/>
              </a:cxn>
            </a:cxnLst>
            <a:rect l="l" t="t" r="r" b="b"/>
            <a:pathLst>
              <a:path w="352018" h="925285">
                <a:moveTo>
                  <a:pt x="0" y="0"/>
                </a:moveTo>
                <a:cubicBezTo>
                  <a:pt x="161471" y="140607"/>
                  <a:pt x="322943" y="281214"/>
                  <a:pt x="348343" y="435428"/>
                </a:cubicBezTo>
                <a:cubicBezTo>
                  <a:pt x="373743" y="589642"/>
                  <a:pt x="263071" y="757463"/>
                  <a:pt x="152400" y="925285"/>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189049" y="4860959"/>
            <a:ext cx="634262" cy="400110"/>
          </a:xfrm>
          <a:prstGeom prst="rect">
            <a:avLst/>
          </a:prstGeom>
          <a:noFill/>
        </p:spPr>
        <p:txBody>
          <a:bodyPr wrap="square" rtlCol="0">
            <a:spAutoFit/>
          </a:bodyPr>
          <a:lstStyle/>
          <a:p>
            <a:r>
              <a:rPr lang="en-GB" sz="2000" b="1" dirty="0"/>
              <a:t>Pen</a:t>
            </a:r>
          </a:p>
        </p:txBody>
      </p:sp>
      <p:sp>
        <p:nvSpPr>
          <p:cNvPr id="11" name="TextBox 10"/>
          <p:cNvSpPr txBox="1"/>
          <p:nvPr/>
        </p:nvSpPr>
        <p:spPr>
          <a:xfrm>
            <a:off x="3760789" y="4553183"/>
            <a:ext cx="1243257" cy="707886"/>
          </a:xfrm>
          <a:prstGeom prst="rect">
            <a:avLst/>
          </a:prstGeom>
          <a:noFill/>
        </p:spPr>
        <p:txBody>
          <a:bodyPr wrap="square" rtlCol="0">
            <a:spAutoFit/>
          </a:bodyPr>
          <a:lstStyle/>
          <a:p>
            <a:r>
              <a:rPr lang="en-GB" sz="2000" b="1" dirty="0"/>
              <a:t>Rotating drum</a:t>
            </a:r>
          </a:p>
        </p:txBody>
      </p:sp>
      <p:sp>
        <p:nvSpPr>
          <p:cNvPr id="12" name="TextBox 11"/>
          <p:cNvSpPr txBox="1"/>
          <p:nvPr/>
        </p:nvSpPr>
        <p:spPr>
          <a:xfrm>
            <a:off x="942952" y="4637962"/>
            <a:ext cx="1243257" cy="400110"/>
          </a:xfrm>
          <a:prstGeom prst="rect">
            <a:avLst/>
          </a:prstGeom>
          <a:noFill/>
        </p:spPr>
        <p:txBody>
          <a:bodyPr wrap="square" rtlCol="0">
            <a:spAutoFit/>
          </a:bodyPr>
          <a:lstStyle/>
          <a:p>
            <a:r>
              <a:rPr lang="en-GB" sz="2000" b="1" dirty="0"/>
              <a:t>Weight</a:t>
            </a:r>
          </a:p>
        </p:txBody>
      </p:sp>
      <p:sp>
        <p:nvSpPr>
          <p:cNvPr id="13" name="TextBox 12"/>
          <p:cNvSpPr txBox="1"/>
          <p:nvPr/>
        </p:nvSpPr>
        <p:spPr>
          <a:xfrm>
            <a:off x="1691680" y="3851394"/>
            <a:ext cx="1243257" cy="400110"/>
          </a:xfrm>
          <a:prstGeom prst="rect">
            <a:avLst/>
          </a:prstGeom>
          <a:noFill/>
        </p:spPr>
        <p:txBody>
          <a:bodyPr wrap="square" rtlCol="0">
            <a:spAutoFit/>
          </a:bodyPr>
          <a:lstStyle/>
          <a:p>
            <a:r>
              <a:rPr lang="en-GB" sz="2000" b="1" dirty="0"/>
              <a:t>Spring</a:t>
            </a:r>
          </a:p>
        </p:txBody>
      </p:sp>
      <p:sp>
        <p:nvSpPr>
          <p:cNvPr id="14" name="TextBox 13"/>
          <p:cNvSpPr txBox="1"/>
          <p:nvPr/>
        </p:nvSpPr>
        <p:spPr>
          <a:xfrm>
            <a:off x="7900743" y="1569379"/>
            <a:ext cx="1243257" cy="400110"/>
          </a:xfrm>
          <a:prstGeom prst="rect">
            <a:avLst/>
          </a:prstGeom>
          <a:noFill/>
        </p:spPr>
        <p:txBody>
          <a:bodyPr wrap="square" rtlCol="0">
            <a:spAutoFit/>
          </a:bodyPr>
          <a:lstStyle/>
          <a:p>
            <a:r>
              <a:rPr lang="en-GB" sz="2000" b="1" dirty="0"/>
              <a:t>Monitor</a:t>
            </a:r>
          </a:p>
        </p:txBody>
      </p:sp>
      <p:sp>
        <p:nvSpPr>
          <p:cNvPr id="15" name="TextBox 14"/>
          <p:cNvSpPr txBox="1"/>
          <p:nvPr/>
        </p:nvSpPr>
        <p:spPr>
          <a:xfrm>
            <a:off x="3760789" y="1896871"/>
            <a:ext cx="1384757" cy="400110"/>
          </a:xfrm>
          <a:prstGeom prst="rect">
            <a:avLst/>
          </a:prstGeom>
          <a:noFill/>
        </p:spPr>
        <p:txBody>
          <a:bodyPr wrap="square" rtlCol="0">
            <a:spAutoFit/>
          </a:bodyPr>
          <a:lstStyle/>
          <a:p>
            <a:r>
              <a:rPr lang="en-GB" sz="2000" b="1" dirty="0"/>
              <a:t>Voltmeter</a:t>
            </a:r>
          </a:p>
        </p:txBody>
      </p:sp>
      <p:sp>
        <p:nvSpPr>
          <p:cNvPr id="16" name="TextBox 15"/>
          <p:cNvSpPr txBox="1"/>
          <p:nvPr/>
        </p:nvSpPr>
        <p:spPr>
          <a:xfrm>
            <a:off x="4860032" y="4237852"/>
            <a:ext cx="1800200" cy="400110"/>
          </a:xfrm>
          <a:prstGeom prst="rect">
            <a:avLst/>
          </a:prstGeom>
          <a:noFill/>
        </p:spPr>
        <p:txBody>
          <a:bodyPr wrap="square" rtlCol="0">
            <a:spAutoFit/>
          </a:bodyPr>
          <a:lstStyle/>
          <a:p>
            <a:r>
              <a:rPr lang="en-GB" sz="2000" b="1" dirty="0"/>
              <a:t>Electromagnet</a:t>
            </a:r>
          </a:p>
        </p:txBody>
      </p:sp>
      <p:cxnSp>
        <p:nvCxnSpPr>
          <p:cNvPr id="17" name="Straight Arrow Connector 16"/>
          <p:cNvCxnSpPr/>
          <p:nvPr/>
        </p:nvCxnSpPr>
        <p:spPr>
          <a:xfrm flipH="1" flipV="1">
            <a:off x="5276284" y="3322304"/>
            <a:ext cx="146534" cy="975337"/>
          </a:xfrm>
          <a:prstGeom prst="straightConnector1">
            <a:avLst/>
          </a:prstGeom>
          <a:ln w="57150">
            <a:solidFill>
              <a:srgbClr val="D3524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D675789-8453-442A-A4C6-4DED7BE55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36" y="-37017"/>
            <a:ext cx="6553768" cy="2139881"/>
          </a:xfrm>
          <a:prstGeom prst="rect">
            <a:avLst/>
          </a:prstGeom>
        </p:spPr>
      </p:pic>
    </p:spTree>
    <p:extLst>
      <p:ext uri="{BB962C8B-B14F-4D97-AF65-F5344CB8AC3E}">
        <p14:creationId xmlns:p14="http://schemas.microsoft.com/office/powerpoint/2010/main" val="32242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6912"/>
            <a:ext cx="8645426" cy="35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77318" y="2243311"/>
            <a:ext cx="1550666" cy="830997"/>
          </a:xfrm>
          <a:prstGeom prst="rect">
            <a:avLst/>
          </a:prstGeom>
          <a:noFill/>
        </p:spPr>
        <p:txBody>
          <a:bodyPr wrap="square" rtlCol="0">
            <a:spAutoFit/>
          </a:bodyPr>
          <a:lstStyle/>
          <a:p>
            <a:r>
              <a:rPr lang="en-GB" sz="2400" b="1" dirty="0"/>
              <a:t>P waves arrive first</a:t>
            </a:r>
          </a:p>
        </p:txBody>
      </p:sp>
      <p:sp>
        <p:nvSpPr>
          <p:cNvPr id="8" name="TextBox 7"/>
          <p:cNvSpPr txBox="1"/>
          <p:nvPr/>
        </p:nvSpPr>
        <p:spPr>
          <a:xfrm>
            <a:off x="4716016" y="2162969"/>
            <a:ext cx="1731269" cy="830997"/>
          </a:xfrm>
          <a:prstGeom prst="rect">
            <a:avLst/>
          </a:prstGeom>
          <a:noFill/>
        </p:spPr>
        <p:txBody>
          <a:bodyPr wrap="square" rtlCol="0">
            <a:spAutoFit/>
          </a:bodyPr>
          <a:lstStyle/>
          <a:p>
            <a:r>
              <a:rPr lang="en-GB" sz="2400" b="1" dirty="0"/>
              <a:t>S waves arrive next</a:t>
            </a:r>
          </a:p>
        </p:txBody>
      </p:sp>
      <p:sp>
        <p:nvSpPr>
          <p:cNvPr id="9" name="TextBox 8"/>
          <p:cNvSpPr txBox="1"/>
          <p:nvPr/>
        </p:nvSpPr>
        <p:spPr>
          <a:xfrm>
            <a:off x="6687773" y="1641852"/>
            <a:ext cx="2325651" cy="830997"/>
          </a:xfrm>
          <a:prstGeom prst="rect">
            <a:avLst/>
          </a:prstGeom>
          <a:noFill/>
        </p:spPr>
        <p:txBody>
          <a:bodyPr wrap="square" rtlCol="0">
            <a:spAutoFit/>
          </a:bodyPr>
          <a:lstStyle/>
          <a:p>
            <a:r>
              <a:rPr lang="en-GB" sz="2400" b="1" dirty="0"/>
              <a:t>Surface waves arrive last</a:t>
            </a:r>
          </a:p>
        </p:txBody>
      </p:sp>
      <p:cxnSp>
        <p:nvCxnSpPr>
          <p:cNvPr id="10" name="Straight Arrow Connector 9"/>
          <p:cNvCxnSpPr/>
          <p:nvPr/>
        </p:nvCxnSpPr>
        <p:spPr>
          <a:xfrm>
            <a:off x="3464445" y="299695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92080" y="299695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08304" y="2466132"/>
            <a:ext cx="0" cy="10801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61351" y="5409652"/>
            <a:ext cx="1909330" cy="830997"/>
          </a:xfrm>
          <a:prstGeom prst="rect">
            <a:avLst/>
          </a:prstGeom>
          <a:noFill/>
        </p:spPr>
        <p:txBody>
          <a:bodyPr wrap="square" rtlCol="0">
            <a:spAutoFit/>
          </a:bodyPr>
          <a:lstStyle/>
          <a:p>
            <a:pPr algn="ctr"/>
            <a:r>
              <a:rPr lang="en-GB" sz="2400" b="1" dirty="0"/>
              <a:t>P - S wave time interval</a:t>
            </a:r>
          </a:p>
        </p:txBody>
      </p:sp>
      <p:sp>
        <p:nvSpPr>
          <p:cNvPr id="7" name="Freeform 6"/>
          <p:cNvSpPr/>
          <p:nvPr/>
        </p:nvSpPr>
        <p:spPr>
          <a:xfrm>
            <a:off x="3911153" y="5246827"/>
            <a:ext cx="1609725"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5D89234-1F39-4B2F-AB8E-D5C1D8D1B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4" y="132955"/>
            <a:ext cx="7748688" cy="1585097"/>
          </a:xfrm>
          <a:prstGeom prst="rect">
            <a:avLst/>
          </a:prstGeom>
        </p:spPr>
      </p:pic>
    </p:spTree>
    <p:extLst>
      <p:ext uri="{BB962C8B-B14F-4D97-AF65-F5344CB8AC3E}">
        <p14:creationId xmlns:p14="http://schemas.microsoft.com/office/powerpoint/2010/main" val="150550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Image result for uk map outlin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61934" y1="1783" x2="58970" y2="1656"/>
                        <a14:foregroundMark x1="29641" y1="13376" x2="36505" y2="7006"/>
                        <a14:foregroundMark x1="27301" y1="22420" x2="27457" y2="16433"/>
                        <a14:foregroundMark x1="34945" y1="24204" x2="34945" y2="24204"/>
                        <a14:foregroundMark x1="46334" y1="9936" x2="51794" y2="41019"/>
                        <a14:foregroundMark x1="56162" y1="25350" x2="60062" y2="49045"/>
                        <a14:foregroundMark x1="50078" y1="92994" x2="72699" y2="86624"/>
                        <a14:foregroundMark x1="57566" y1="73758" x2="75819" y2="75032"/>
                        <a14:foregroundMark x1="51326" y1="65860" x2="71919" y2="78981"/>
                        <a14:foregroundMark x1="61778" y1="41911" x2="78003" y2="70955"/>
                        <a14:foregroundMark x1="46646" y1="79745" x2="79875" y2="82675"/>
                        <a14:foregroundMark x1="79251" y1="88025" x2="90172" y2="73248"/>
                        <a14:foregroundMark x1="48050" y1="55541" x2="50078" y2="55287"/>
                        <a14:foregroundMark x1="14665" y1="84076" x2="33073" y2="51592"/>
                        <a14:foregroundMark x1="19657" y1="52357" x2="25741" y2="48408"/>
                        <a14:foregroundMark x1="29017" y1="31465" x2="64275" y2="71975"/>
                      </a14:backgroundRemoval>
                    </a14:imgEffect>
                  </a14:imgLayer>
                </a14:imgProps>
              </a:ext>
              <a:ext uri="{28A0092B-C50C-407E-A947-70E740481C1C}">
                <a14:useLocalDpi xmlns:a14="http://schemas.microsoft.com/office/drawing/2010/main" val="0"/>
              </a:ext>
            </a:extLst>
          </a:blip>
          <a:srcRect/>
          <a:stretch/>
        </p:blipFill>
        <p:spPr bwMode="auto">
          <a:xfrm>
            <a:off x="2611366" y="1268760"/>
            <a:ext cx="4336897" cy="5317592"/>
          </a:xfrm>
          <a:prstGeom prst="rect">
            <a:avLst/>
          </a:prstGeom>
          <a:noFill/>
          <a:extLst>
            <a:ext uri="{909E8E84-426E-40DD-AFC4-6F175D3DCCD1}">
              <a14:hiddenFill xmlns:a14="http://schemas.microsoft.com/office/drawing/2010/main">
                <a:solidFill>
                  <a:srgbClr val="FFFFFF"/>
                </a:solidFill>
              </a14:hiddenFill>
            </a:ext>
          </a:extLst>
        </p:spPr>
      </p:pic>
      <p:sp>
        <p:nvSpPr>
          <p:cNvPr id="20" name="5-Point Star 19"/>
          <p:cNvSpPr/>
          <p:nvPr/>
        </p:nvSpPr>
        <p:spPr>
          <a:xfrm>
            <a:off x="4867456" y="4395341"/>
            <a:ext cx="432048" cy="375253"/>
          </a:xfrm>
          <a:prstGeom prst="star5">
            <a:avLst>
              <a:gd name="adj" fmla="val 0"/>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621735" y="3594275"/>
            <a:ext cx="357560" cy="584775"/>
          </a:xfrm>
          <a:prstGeom prst="rect">
            <a:avLst/>
          </a:prstGeom>
          <a:noFill/>
        </p:spPr>
        <p:txBody>
          <a:bodyPr wrap="square" rtlCol="0">
            <a:spAutoFit/>
          </a:bodyPr>
          <a:lstStyle/>
          <a:p>
            <a:r>
              <a:rPr lang="en-GB" sz="3200" b="1" dirty="0"/>
              <a:t>1</a:t>
            </a:r>
          </a:p>
        </p:txBody>
      </p:sp>
      <p:sp>
        <p:nvSpPr>
          <p:cNvPr id="47" name="TextBox 46"/>
          <p:cNvSpPr txBox="1"/>
          <p:nvPr/>
        </p:nvSpPr>
        <p:spPr>
          <a:xfrm>
            <a:off x="4077931" y="3893763"/>
            <a:ext cx="357560" cy="584775"/>
          </a:xfrm>
          <a:prstGeom prst="rect">
            <a:avLst/>
          </a:prstGeom>
          <a:noFill/>
        </p:spPr>
        <p:txBody>
          <a:bodyPr wrap="square" rtlCol="0">
            <a:spAutoFit/>
          </a:bodyPr>
          <a:lstStyle/>
          <a:p>
            <a:r>
              <a:rPr lang="en-GB" sz="3200" b="1" dirty="0"/>
              <a:t>2</a:t>
            </a:r>
          </a:p>
        </p:txBody>
      </p:sp>
      <p:sp>
        <p:nvSpPr>
          <p:cNvPr id="48" name="TextBox 47"/>
          <p:cNvSpPr txBox="1"/>
          <p:nvPr/>
        </p:nvSpPr>
        <p:spPr>
          <a:xfrm>
            <a:off x="5003865" y="5224601"/>
            <a:ext cx="357560" cy="584775"/>
          </a:xfrm>
          <a:prstGeom prst="rect">
            <a:avLst/>
          </a:prstGeom>
          <a:noFill/>
        </p:spPr>
        <p:txBody>
          <a:bodyPr wrap="square" rtlCol="0">
            <a:spAutoFit/>
          </a:bodyPr>
          <a:lstStyle/>
          <a:p>
            <a:r>
              <a:rPr lang="en-GB" sz="3200" b="1" dirty="0"/>
              <a:t>3</a:t>
            </a:r>
          </a:p>
        </p:txBody>
      </p:sp>
      <p:grpSp>
        <p:nvGrpSpPr>
          <p:cNvPr id="28" name="Group 27"/>
          <p:cNvGrpSpPr/>
          <p:nvPr/>
        </p:nvGrpSpPr>
        <p:grpSpPr>
          <a:xfrm>
            <a:off x="179512" y="2007067"/>
            <a:ext cx="5047964" cy="3217494"/>
            <a:chOff x="179512" y="2007067"/>
            <a:chExt cx="5047964" cy="3217494"/>
          </a:xfrm>
        </p:grpSpPr>
        <p:sp>
          <p:nvSpPr>
            <p:cNvPr id="27" name="Oval 26"/>
            <p:cNvSpPr/>
            <p:nvPr/>
          </p:nvSpPr>
          <p:spPr>
            <a:xfrm>
              <a:off x="3285947" y="3246218"/>
              <a:ext cx="1941529" cy="1978343"/>
            </a:xfrm>
            <a:prstGeom prst="ellipse">
              <a:avLst/>
            </a:prstGeom>
            <a:solidFill>
              <a:srgbClr val="5036BE">
                <a:alpha val="31000"/>
              </a:srgbClr>
            </a:solidFill>
            <a:ln w="57150">
              <a:solidFill>
                <a:srgbClr val="503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7" name="Picture 1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9512" y="2205430"/>
              <a:ext cx="3592976" cy="14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Freeform 42"/>
            <p:cNvSpPr/>
            <p:nvPr/>
          </p:nvSpPr>
          <p:spPr>
            <a:xfrm>
              <a:off x="1403648" y="3266310"/>
              <a:ext cx="1113667"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1115616" y="2007067"/>
              <a:ext cx="357560" cy="584775"/>
            </a:xfrm>
            <a:prstGeom prst="rect">
              <a:avLst/>
            </a:prstGeom>
            <a:noFill/>
          </p:spPr>
          <p:txBody>
            <a:bodyPr wrap="square" rtlCol="0">
              <a:spAutoFit/>
            </a:bodyPr>
            <a:lstStyle/>
            <a:p>
              <a:r>
                <a:rPr lang="en-GB" sz="3200" b="1" dirty="0"/>
                <a:t>P</a:t>
              </a:r>
            </a:p>
          </p:txBody>
        </p:sp>
        <p:sp>
          <p:nvSpPr>
            <p:cNvPr id="50" name="TextBox 49"/>
            <p:cNvSpPr txBox="1"/>
            <p:nvPr/>
          </p:nvSpPr>
          <p:spPr>
            <a:xfrm>
              <a:off x="2253806" y="2023408"/>
              <a:ext cx="357560" cy="584775"/>
            </a:xfrm>
            <a:prstGeom prst="rect">
              <a:avLst/>
            </a:prstGeom>
            <a:noFill/>
          </p:spPr>
          <p:txBody>
            <a:bodyPr wrap="square" rtlCol="0">
              <a:spAutoFit/>
            </a:bodyPr>
            <a:lstStyle/>
            <a:p>
              <a:r>
                <a:rPr lang="en-GB" sz="3200" b="1" dirty="0"/>
                <a:t>S</a:t>
              </a:r>
            </a:p>
          </p:txBody>
        </p:sp>
      </p:grpSp>
      <p:grpSp>
        <p:nvGrpSpPr>
          <p:cNvPr id="29" name="Group 28"/>
          <p:cNvGrpSpPr/>
          <p:nvPr/>
        </p:nvGrpSpPr>
        <p:grpSpPr>
          <a:xfrm>
            <a:off x="304444" y="4733787"/>
            <a:ext cx="5674851" cy="1813409"/>
            <a:chOff x="304444" y="4733787"/>
            <a:chExt cx="5674851" cy="1813409"/>
          </a:xfrm>
        </p:grpSpPr>
        <p:grpSp>
          <p:nvGrpSpPr>
            <p:cNvPr id="25" name="Group 24"/>
            <p:cNvGrpSpPr/>
            <p:nvPr/>
          </p:nvGrpSpPr>
          <p:grpSpPr>
            <a:xfrm>
              <a:off x="304444" y="4759925"/>
              <a:ext cx="5674851" cy="1787271"/>
              <a:chOff x="334284" y="4799082"/>
              <a:chExt cx="5674851" cy="1787271"/>
            </a:xfrm>
          </p:grpSpPr>
          <p:sp>
            <p:nvSpPr>
              <p:cNvPr id="22" name="Oval 21"/>
              <p:cNvSpPr/>
              <p:nvPr/>
            </p:nvSpPr>
            <p:spPr>
              <a:xfrm>
                <a:off x="4430642" y="4799082"/>
                <a:ext cx="1578493" cy="1578493"/>
              </a:xfrm>
              <a:prstGeom prst="ellipse">
                <a:avLst/>
              </a:prstGeom>
              <a:solidFill>
                <a:srgbClr val="D35241">
                  <a:alpha val="31000"/>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8" name="Picture 1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4284" y="5226335"/>
                <a:ext cx="3438204" cy="136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reeform 44"/>
              <p:cNvSpPr/>
              <p:nvPr/>
            </p:nvSpPr>
            <p:spPr>
              <a:xfrm>
                <a:off x="2024236" y="6310893"/>
                <a:ext cx="465594"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1786637" y="4932173"/>
                <a:ext cx="357560" cy="584775"/>
              </a:xfrm>
              <a:prstGeom prst="rect">
                <a:avLst/>
              </a:prstGeom>
              <a:noFill/>
            </p:spPr>
            <p:txBody>
              <a:bodyPr wrap="square" rtlCol="0">
                <a:spAutoFit/>
              </a:bodyPr>
              <a:lstStyle/>
              <a:p>
                <a:r>
                  <a:rPr lang="en-GB" sz="3200" b="1" dirty="0"/>
                  <a:t>P</a:t>
                </a:r>
              </a:p>
            </p:txBody>
          </p:sp>
          <p:sp>
            <p:nvSpPr>
              <p:cNvPr id="54" name="TextBox 53"/>
              <p:cNvSpPr txBox="1"/>
              <p:nvPr/>
            </p:nvSpPr>
            <p:spPr>
              <a:xfrm>
                <a:off x="2322185" y="4932213"/>
                <a:ext cx="357560" cy="584775"/>
              </a:xfrm>
              <a:prstGeom prst="rect">
                <a:avLst/>
              </a:prstGeom>
              <a:noFill/>
            </p:spPr>
            <p:txBody>
              <a:bodyPr wrap="square" rtlCol="0">
                <a:spAutoFit/>
              </a:bodyPr>
              <a:lstStyle/>
              <a:p>
                <a:r>
                  <a:rPr lang="en-GB" sz="3200" b="1" dirty="0"/>
                  <a:t>S</a:t>
                </a:r>
              </a:p>
            </p:txBody>
          </p:sp>
        </p:grpSp>
        <p:sp>
          <p:nvSpPr>
            <p:cNvPr id="31" name="Oval 30"/>
            <p:cNvSpPr/>
            <p:nvPr/>
          </p:nvSpPr>
          <p:spPr>
            <a:xfrm>
              <a:off x="4943557" y="4733787"/>
              <a:ext cx="159229" cy="159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4542445" y="1196752"/>
            <a:ext cx="4506210" cy="3917080"/>
            <a:chOff x="4542445" y="1196752"/>
            <a:chExt cx="4506210" cy="3917080"/>
          </a:xfrm>
        </p:grpSpPr>
        <p:grpSp>
          <p:nvGrpSpPr>
            <p:cNvPr id="24" name="Group 23"/>
            <p:cNvGrpSpPr/>
            <p:nvPr/>
          </p:nvGrpSpPr>
          <p:grpSpPr>
            <a:xfrm>
              <a:off x="4542445" y="1196752"/>
              <a:ext cx="4506210" cy="3917080"/>
              <a:chOff x="4499992" y="1264404"/>
              <a:chExt cx="4506210" cy="3917080"/>
            </a:xfrm>
          </p:grpSpPr>
          <p:pic>
            <p:nvPicPr>
              <p:cNvPr id="1036" name="Picture 1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726608" y="1556792"/>
                <a:ext cx="3279594" cy="129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4499992" y="2591842"/>
                <a:ext cx="2656086" cy="2589642"/>
              </a:xfrm>
              <a:prstGeom prst="ellipse">
                <a:avLst/>
              </a:prstGeom>
              <a:solidFill>
                <a:srgbClr val="2BB8C9">
                  <a:alpha val="31000"/>
                </a:srgbClr>
              </a:solidFill>
              <a:ln w="5715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6300192" y="1264404"/>
                <a:ext cx="357560" cy="584775"/>
              </a:xfrm>
              <a:prstGeom prst="rect">
                <a:avLst/>
              </a:prstGeom>
              <a:noFill/>
            </p:spPr>
            <p:txBody>
              <a:bodyPr wrap="square" rtlCol="0">
                <a:spAutoFit/>
              </a:bodyPr>
              <a:lstStyle/>
              <a:p>
                <a:r>
                  <a:rPr lang="en-GB" sz="3200" b="1" dirty="0"/>
                  <a:t>P</a:t>
                </a:r>
              </a:p>
            </p:txBody>
          </p:sp>
          <p:sp>
            <p:nvSpPr>
              <p:cNvPr id="52" name="TextBox 51"/>
              <p:cNvSpPr txBox="1"/>
              <p:nvPr/>
            </p:nvSpPr>
            <p:spPr>
              <a:xfrm>
                <a:off x="7686337" y="1301026"/>
                <a:ext cx="357560" cy="584775"/>
              </a:xfrm>
              <a:prstGeom prst="rect">
                <a:avLst/>
              </a:prstGeom>
              <a:noFill/>
            </p:spPr>
            <p:txBody>
              <a:bodyPr wrap="square" rtlCol="0">
                <a:spAutoFit/>
              </a:bodyPr>
              <a:lstStyle/>
              <a:p>
                <a:r>
                  <a:rPr lang="en-GB" sz="3200" b="1" dirty="0"/>
                  <a:t>S</a:t>
                </a:r>
              </a:p>
            </p:txBody>
          </p:sp>
        </p:grpSp>
        <p:sp>
          <p:nvSpPr>
            <p:cNvPr id="41" name="Freeform 40"/>
            <p:cNvSpPr/>
            <p:nvPr/>
          </p:nvSpPr>
          <p:spPr>
            <a:xfrm>
              <a:off x="6577879" y="2474820"/>
              <a:ext cx="1329691" cy="133363"/>
            </a:xfrm>
            <a:custGeom>
              <a:avLst/>
              <a:gdLst>
                <a:gd name="connsiteX0" fmla="*/ 0 w 1609725"/>
                <a:gd name="connsiteY0" fmla="*/ 0 h 333375"/>
                <a:gd name="connsiteX1" fmla="*/ 0 w 1609725"/>
                <a:gd name="connsiteY1" fmla="*/ 314325 h 333375"/>
                <a:gd name="connsiteX2" fmla="*/ 1609725 w 1609725"/>
                <a:gd name="connsiteY2" fmla="*/ 333375 h 333375"/>
                <a:gd name="connsiteX3" fmla="*/ 1609725 w 1609725"/>
                <a:gd name="connsiteY3" fmla="*/ 38100 h 333375"/>
              </a:gdLst>
              <a:ahLst/>
              <a:cxnLst>
                <a:cxn ang="0">
                  <a:pos x="connsiteX0" y="connsiteY0"/>
                </a:cxn>
                <a:cxn ang="0">
                  <a:pos x="connsiteX1" y="connsiteY1"/>
                </a:cxn>
                <a:cxn ang="0">
                  <a:pos x="connsiteX2" y="connsiteY2"/>
                </a:cxn>
                <a:cxn ang="0">
                  <a:pos x="connsiteX3" y="connsiteY3"/>
                </a:cxn>
              </a:cxnLst>
              <a:rect l="l" t="t" r="r" b="b"/>
              <a:pathLst>
                <a:path w="1609725" h="333375">
                  <a:moveTo>
                    <a:pt x="0" y="0"/>
                  </a:moveTo>
                  <a:lnTo>
                    <a:pt x="0" y="314325"/>
                  </a:lnTo>
                  <a:lnTo>
                    <a:pt x="1609725" y="333375"/>
                  </a:lnTo>
                  <a:lnTo>
                    <a:pt x="1609725" y="3810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E8E2BAC6-3A7D-43A5-A1C6-DBC7AF7BF5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830" y="80425"/>
            <a:ext cx="7748688" cy="1585097"/>
          </a:xfrm>
          <a:prstGeom prst="rect">
            <a:avLst/>
          </a:prstGeom>
        </p:spPr>
      </p:pic>
    </p:spTree>
    <p:extLst>
      <p:ext uri="{BB962C8B-B14F-4D97-AF65-F5344CB8AC3E}">
        <p14:creationId xmlns:p14="http://schemas.microsoft.com/office/powerpoint/2010/main" val="3453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776" y="2211937"/>
            <a:ext cx="8604448" cy="3970318"/>
          </a:xfrm>
          <a:prstGeom prst="rect">
            <a:avLst/>
          </a:prstGeom>
          <a:noFill/>
        </p:spPr>
        <p:txBody>
          <a:bodyPr wrap="square" rtlCol="0">
            <a:spAutoFit/>
          </a:bodyPr>
          <a:lstStyle/>
          <a:p>
            <a:pPr marL="285750" indent="-285750">
              <a:buFont typeface="Arial" panose="020B0604020202020204" pitchFamily="34" charset="0"/>
              <a:buChar char="•"/>
            </a:pPr>
            <a:r>
              <a:rPr lang="en-GB" sz="3600" dirty="0"/>
              <a:t>The size of an earthquake is called its </a:t>
            </a:r>
            <a:r>
              <a:rPr lang="en-GB" sz="3600" b="1" dirty="0">
                <a:solidFill>
                  <a:srgbClr val="D35241"/>
                </a:solidFill>
              </a:rPr>
              <a:t>magnitude</a:t>
            </a:r>
            <a:r>
              <a:rPr lang="en-GB" sz="3600" dirty="0"/>
              <a:t> – the bigger the magnitude the more energy released</a:t>
            </a:r>
          </a:p>
          <a:p>
            <a:pPr marL="285750" indent="-285750">
              <a:buFont typeface="Arial" panose="020B0604020202020204" pitchFamily="34" charset="0"/>
              <a:buChar char="•"/>
            </a:pPr>
            <a:r>
              <a:rPr lang="en-US" sz="3600" b="1" dirty="0">
                <a:solidFill>
                  <a:srgbClr val="D35241"/>
                </a:solidFill>
              </a:rPr>
              <a:t>Moment Magnitude Scale </a:t>
            </a:r>
            <a:r>
              <a:rPr lang="en-US" sz="3600" dirty="0"/>
              <a:t>(MMS or M</a:t>
            </a:r>
            <a:r>
              <a:rPr lang="en-US" sz="2000" dirty="0"/>
              <a:t>W</a:t>
            </a:r>
            <a:r>
              <a:rPr lang="en-US" sz="3600" dirty="0"/>
              <a:t>) is a more accurate measure of the earthquake size than the </a:t>
            </a:r>
            <a:r>
              <a:rPr lang="en-US" sz="3600" b="1" dirty="0">
                <a:solidFill>
                  <a:srgbClr val="D35241"/>
                </a:solidFill>
              </a:rPr>
              <a:t>Richter Scale </a:t>
            </a:r>
            <a:r>
              <a:rPr lang="en-US" sz="3600" dirty="0"/>
              <a:t>(not in use anymore)</a:t>
            </a:r>
            <a:endParaRPr lang="en-US" sz="3600" b="1" dirty="0"/>
          </a:p>
        </p:txBody>
      </p:sp>
      <p:pic>
        <p:nvPicPr>
          <p:cNvPr id="2" name="Picture 1">
            <a:extLst>
              <a:ext uri="{FF2B5EF4-FFF2-40B4-BE49-F238E27FC236}">
                <a16:creationId xmlns:a16="http://schemas.microsoft.com/office/drawing/2014/main" id="{C9A6850F-12A7-450F-A4FC-25B78014D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6163590" cy="2182557"/>
          </a:xfrm>
          <a:prstGeom prst="rect">
            <a:avLst/>
          </a:prstGeom>
        </p:spPr>
      </p:pic>
    </p:spTree>
    <p:extLst>
      <p:ext uri="{BB962C8B-B14F-4D97-AF65-F5344CB8AC3E}">
        <p14:creationId xmlns:p14="http://schemas.microsoft.com/office/powerpoint/2010/main" val="3020398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228" y="1920844"/>
            <a:ext cx="8640960" cy="4247317"/>
          </a:xfrm>
          <a:prstGeom prst="rect">
            <a:avLst/>
          </a:prstGeom>
          <a:noFill/>
        </p:spPr>
        <p:txBody>
          <a:bodyPr wrap="square" rtlCol="0">
            <a:spAutoFit/>
          </a:bodyPr>
          <a:lstStyle/>
          <a:p>
            <a:pPr marL="457200" indent="-457200">
              <a:buFont typeface="Arial" panose="020B0604020202020204" pitchFamily="34" charset="0"/>
              <a:buChar char="•"/>
            </a:pPr>
            <a:r>
              <a:rPr lang="en-US" sz="3000" b="1" dirty="0">
                <a:solidFill>
                  <a:srgbClr val="D35241"/>
                </a:solidFill>
              </a:rPr>
              <a:t>Logarithmic</a:t>
            </a:r>
            <a:endParaRPr lang="en-US" sz="3000" b="1" dirty="0">
              <a:solidFill>
                <a:srgbClr val="222222"/>
              </a:solidFill>
            </a:endParaRPr>
          </a:p>
          <a:p>
            <a:pPr marL="285750" indent="-285750">
              <a:buFont typeface="Arial" panose="020B0604020202020204" pitchFamily="34" charset="0"/>
              <a:buChar char="•"/>
            </a:pPr>
            <a:r>
              <a:rPr lang="en-US" sz="3000" dirty="0">
                <a:solidFill>
                  <a:srgbClr val="222222"/>
                </a:solidFill>
              </a:rPr>
              <a:t>An increase of 1 step corresponds to a </a:t>
            </a:r>
            <a:r>
              <a:rPr lang="en-US" sz="3000" b="1" dirty="0">
                <a:solidFill>
                  <a:srgbClr val="D35241"/>
                </a:solidFill>
              </a:rPr>
              <a:t>10</a:t>
            </a:r>
            <a:r>
              <a:rPr lang="en-US" sz="3000" b="1" baseline="30000" dirty="0">
                <a:solidFill>
                  <a:srgbClr val="D35241"/>
                </a:solidFill>
              </a:rPr>
              <a:t>1.5</a:t>
            </a:r>
            <a:r>
              <a:rPr lang="en-US" sz="3000" b="1" dirty="0">
                <a:solidFill>
                  <a:srgbClr val="D35241"/>
                </a:solidFill>
              </a:rPr>
              <a:t> (about 32) </a:t>
            </a:r>
            <a:r>
              <a:rPr lang="en-US" sz="3000" dirty="0">
                <a:solidFill>
                  <a:srgbClr val="222222"/>
                </a:solidFill>
              </a:rPr>
              <a:t>times increase in the amount of energy released</a:t>
            </a:r>
          </a:p>
          <a:p>
            <a:pPr marL="285750" indent="-285750">
              <a:buFont typeface="Arial" panose="020B0604020202020204" pitchFamily="34" charset="0"/>
              <a:buChar char="•"/>
            </a:pPr>
            <a:r>
              <a:rPr lang="en-US" sz="3000" dirty="0">
                <a:solidFill>
                  <a:srgbClr val="222222"/>
                </a:solidFill>
              </a:rPr>
              <a:t>An increase of 2 steps corresponds to a </a:t>
            </a:r>
            <a:r>
              <a:rPr lang="en-US" sz="3000" b="1" dirty="0">
                <a:solidFill>
                  <a:srgbClr val="D35241"/>
                </a:solidFill>
              </a:rPr>
              <a:t>10</a:t>
            </a:r>
            <a:r>
              <a:rPr lang="en-US" sz="3000" b="1" baseline="30000" dirty="0">
                <a:solidFill>
                  <a:srgbClr val="D35241"/>
                </a:solidFill>
              </a:rPr>
              <a:t>3</a:t>
            </a:r>
            <a:r>
              <a:rPr lang="en-US" sz="3000" b="1" dirty="0">
                <a:solidFill>
                  <a:srgbClr val="D35241"/>
                </a:solidFill>
              </a:rPr>
              <a:t> (1,000) </a:t>
            </a:r>
            <a:r>
              <a:rPr lang="en-US" sz="3000" dirty="0">
                <a:solidFill>
                  <a:srgbClr val="222222"/>
                </a:solidFill>
              </a:rPr>
              <a:t>times increase in energy. </a:t>
            </a:r>
          </a:p>
          <a:p>
            <a:endParaRPr lang="en-US" sz="3000" dirty="0">
              <a:solidFill>
                <a:srgbClr val="222222"/>
              </a:solidFill>
            </a:endParaRPr>
          </a:p>
          <a:p>
            <a:pPr marL="285750" indent="-285750">
              <a:buFont typeface="Arial" panose="020B0604020202020204" pitchFamily="34" charset="0"/>
              <a:buChar char="•"/>
            </a:pPr>
            <a:r>
              <a:rPr lang="en-US" sz="3000" dirty="0">
                <a:solidFill>
                  <a:srgbClr val="222222"/>
                </a:solidFill>
              </a:rPr>
              <a:t>An earthquake of </a:t>
            </a:r>
            <a:r>
              <a:rPr lang="en-US" sz="3000" i="1" dirty="0">
                <a:solidFill>
                  <a:srgbClr val="222222"/>
                </a:solidFill>
              </a:rPr>
              <a:t>M</a:t>
            </a:r>
            <a:r>
              <a:rPr lang="en-US" sz="3000" baseline="-25000" dirty="0">
                <a:solidFill>
                  <a:srgbClr val="222222"/>
                </a:solidFill>
              </a:rPr>
              <a:t>w</a:t>
            </a:r>
            <a:r>
              <a:rPr lang="en-US" sz="3000" dirty="0">
                <a:solidFill>
                  <a:srgbClr val="222222"/>
                </a:solidFill>
              </a:rPr>
              <a:t> of 7.0 releases ~ 32 x as much energy as one of 6.0 and ~ 1,000 x that of 5.0.</a:t>
            </a:r>
            <a:endParaRPr lang="en-US" sz="3000" dirty="0"/>
          </a:p>
          <a:p>
            <a:pPr marL="285750" indent="-285750">
              <a:buFont typeface="Arial" panose="020B0604020202020204" pitchFamily="34" charset="0"/>
              <a:buChar char="•"/>
            </a:pPr>
            <a:r>
              <a:rPr lang="en-US" sz="3000" b="1" dirty="0">
                <a:solidFill>
                  <a:srgbClr val="D35241"/>
                </a:solidFill>
              </a:rPr>
              <a:t>Chile 1960 </a:t>
            </a:r>
            <a:r>
              <a:rPr lang="en-US" sz="3000" dirty="0">
                <a:solidFill>
                  <a:srgbClr val="222222"/>
                </a:solidFill>
              </a:rPr>
              <a:t>earthquake had a magnitude of 9.6!</a:t>
            </a:r>
          </a:p>
        </p:txBody>
      </p:sp>
      <p:pic>
        <p:nvPicPr>
          <p:cNvPr id="2" name="Picture 1">
            <a:extLst>
              <a:ext uri="{FF2B5EF4-FFF2-40B4-BE49-F238E27FC236}">
                <a16:creationId xmlns:a16="http://schemas.microsoft.com/office/drawing/2014/main" id="{C9A6850F-12A7-450F-A4FC-25B78014D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6163590" cy="2182557"/>
          </a:xfrm>
          <a:prstGeom prst="rect">
            <a:avLst/>
          </a:prstGeom>
        </p:spPr>
      </p:pic>
    </p:spTree>
    <p:extLst>
      <p:ext uri="{BB962C8B-B14F-4D97-AF65-F5344CB8AC3E}">
        <p14:creationId xmlns:p14="http://schemas.microsoft.com/office/powerpoint/2010/main" val="341591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371" y="1971993"/>
            <a:ext cx="8965125" cy="4136605"/>
          </a:xfrm>
          <a:prstGeom prst="rect">
            <a:avLst/>
          </a:prstGeom>
        </p:spPr>
      </p:pic>
      <p:pic>
        <p:nvPicPr>
          <p:cNvPr id="2" name="Picture 1">
            <a:extLst>
              <a:ext uri="{FF2B5EF4-FFF2-40B4-BE49-F238E27FC236}">
                <a16:creationId xmlns:a16="http://schemas.microsoft.com/office/drawing/2014/main" id="{E8360C64-0D5D-4CCB-A491-7351F40D5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4353"/>
            <a:ext cx="6163590" cy="2182557"/>
          </a:xfrm>
          <a:prstGeom prst="rect">
            <a:avLst/>
          </a:prstGeom>
        </p:spPr>
      </p:pic>
    </p:spTree>
    <p:extLst>
      <p:ext uri="{BB962C8B-B14F-4D97-AF65-F5344CB8AC3E}">
        <p14:creationId xmlns:p14="http://schemas.microsoft.com/office/powerpoint/2010/main" val="243203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44501907"/>
              </p:ext>
            </p:extLst>
          </p:nvPr>
        </p:nvGraphicFramePr>
        <p:xfrm>
          <a:off x="251520" y="2387789"/>
          <a:ext cx="8568952" cy="4353578"/>
        </p:xfrm>
        <a:graphic>
          <a:graphicData uri="http://schemas.openxmlformats.org/drawingml/2006/table">
            <a:tbl>
              <a:tblPr firstRow="1" firstCol="1" bandRow="1"/>
              <a:tblGrid>
                <a:gridCol w="936104">
                  <a:extLst>
                    <a:ext uri="{9D8B030D-6E8A-4147-A177-3AD203B41FA5}">
                      <a16:colId xmlns:a16="http://schemas.microsoft.com/office/drawing/2014/main" val="20000"/>
                    </a:ext>
                  </a:extLst>
                </a:gridCol>
                <a:gridCol w="7632848">
                  <a:extLst>
                    <a:ext uri="{9D8B030D-6E8A-4147-A177-3AD203B41FA5}">
                      <a16:colId xmlns:a16="http://schemas.microsoft.com/office/drawing/2014/main" val="20001"/>
                    </a:ext>
                  </a:extLst>
                </a:gridCol>
              </a:tblGrid>
              <a:tr h="392356">
                <a:tc>
                  <a:txBody>
                    <a:bodyPr/>
                    <a:lstStyle/>
                    <a:p>
                      <a:pPr algn="ctr">
                        <a:lnSpc>
                          <a:spcPct val="90000"/>
                        </a:lnSpc>
                        <a:spcAft>
                          <a:spcPts val="0"/>
                        </a:spcAft>
                      </a:pPr>
                      <a:r>
                        <a:rPr lang="en-US" sz="2000" b="1" dirty="0">
                          <a:solidFill>
                            <a:schemeClr val="tx1"/>
                          </a:solidFill>
                          <a:effectLst/>
                          <a:latin typeface="+mn-lt"/>
                          <a:ea typeface="Calibri"/>
                          <a:cs typeface="Calibri"/>
                        </a:rPr>
                        <a:t>Index</a:t>
                      </a:r>
                      <a:endParaRPr lang="en-GB" sz="2400" b="1" dirty="0">
                        <a:solidFill>
                          <a:schemeClr val="tx1"/>
                        </a:solidFill>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a:lnSpc>
                          <a:spcPct val="90000"/>
                        </a:lnSpc>
                        <a:spcAft>
                          <a:spcPts val="0"/>
                        </a:spcAft>
                      </a:pPr>
                      <a:r>
                        <a:rPr lang="en-US" sz="2000" b="1" dirty="0">
                          <a:solidFill>
                            <a:schemeClr val="tx1"/>
                          </a:solidFill>
                          <a:effectLst/>
                          <a:latin typeface="+mn-lt"/>
                          <a:ea typeface="Calibri"/>
                          <a:cs typeface="Calibri"/>
                        </a:rPr>
                        <a:t>Description</a:t>
                      </a:r>
                      <a:endParaRPr lang="en-GB" sz="2400" b="1" dirty="0">
                        <a:solidFill>
                          <a:schemeClr val="tx1"/>
                        </a:solidFill>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0"/>
                  </a:ext>
                </a:extLst>
              </a:tr>
              <a:tr h="386571">
                <a:tc>
                  <a:txBody>
                    <a:bodyPr/>
                    <a:lstStyle/>
                    <a:p>
                      <a:pPr algn="ctr">
                        <a:lnSpc>
                          <a:spcPct val="90000"/>
                        </a:lnSpc>
                        <a:spcAft>
                          <a:spcPts val="0"/>
                        </a:spcAft>
                      </a:pPr>
                      <a:r>
                        <a:rPr lang="en-US" sz="2400" b="1" dirty="0">
                          <a:solidFill>
                            <a:srgbClr val="FFFFFF"/>
                          </a:solidFill>
                          <a:effectLst/>
                          <a:latin typeface="+mn-lt"/>
                          <a:ea typeface="Calibri"/>
                          <a:cs typeface="Calibri"/>
                        </a:rPr>
                        <a:t>I</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82D8D0"/>
                    </a:solidFill>
                  </a:tcPr>
                </a:tc>
                <a:tc>
                  <a:txBody>
                    <a:bodyPr/>
                    <a:lstStyle/>
                    <a:p>
                      <a:pPr>
                        <a:lnSpc>
                          <a:spcPct val="90000"/>
                        </a:lnSpc>
                        <a:spcAft>
                          <a:spcPts val="0"/>
                        </a:spcAft>
                      </a:pPr>
                      <a:r>
                        <a:rPr lang="en-US" sz="1900" b="1" dirty="0">
                          <a:solidFill>
                            <a:srgbClr val="FFFFFF"/>
                          </a:solidFill>
                          <a:effectLst/>
                          <a:latin typeface="+mn-lt"/>
                          <a:ea typeface="Calibri"/>
                          <a:cs typeface="Calibri"/>
                        </a:rPr>
                        <a:t>Earthquake not felt</a:t>
                      </a:r>
                      <a:r>
                        <a:rPr lang="en-US" sz="1900" dirty="0">
                          <a:solidFill>
                            <a:srgbClr val="FFFFFF"/>
                          </a:solidFill>
                          <a:effectLst/>
                          <a:latin typeface="+mn-lt"/>
                          <a:ea typeface="Calibri"/>
                          <a:cs typeface="Calibri"/>
                        </a:rPr>
                        <a:t>: only detected by seismometers.</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82D8D0"/>
                    </a:solidFill>
                  </a:tcPr>
                </a:tc>
                <a:extLst>
                  <a:ext uri="{0D108BD9-81ED-4DB2-BD59-A6C34878D82A}">
                    <a16:rowId xmlns:a16="http://schemas.microsoft.com/office/drawing/2014/main" val="10001"/>
                  </a:ext>
                </a:extLst>
              </a:tr>
              <a:tr h="386571">
                <a:tc>
                  <a:txBody>
                    <a:bodyPr/>
                    <a:lstStyle/>
                    <a:p>
                      <a:pPr algn="ctr">
                        <a:lnSpc>
                          <a:spcPct val="90000"/>
                        </a:lnSpc>
                        <a:spcAft>
                          <a:spcPts val="0"/>
                        </a:spcAft>
                      </a:pPr>
                      <a:r>
                        <a:rPr lang="en-US" sz="2400" b="1" dirty="0">
                          <a:solidFill>
                            <a:srgbClr val="FFFFFF"/>
                          </a:solidFill>
                          <a:effectLst/>
                          <a:latin typeface="+mn-lt"/>
                          <a:ea typeface="Calibri"/>
                          <a:cs typeface="Calibri"/>
                        </a:rPr>
                        <a:t>III</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2BB8C9"/>
                    </a:solidFill>
                  </a:tcPr>
                </a:tc>
                <a:tc>
                  <a:txBody>
                    <a:bodyPr/>
                    <a:lstStyle/>
                    <a:p>
                      <a:pPr>
                        <a:lnSpc>
                          <a:spcPct val="90000"/>
                        </a:lnSpc>
                        <a:spcAft>
                          <a:spcPts val="0"/>
                        </a:spcAft>
                      </a:pPr>
                      <a:r>
                        <a:rPr lang="en-US" sz="1900" b="1" dirty="0">
                          <a:solidFill>
                            <a:srgbClr val="FFFFFF"/>
                          </a:solidFill>
                          <a:effectLst/>
                          <a:latin typeface="+mn-lt"/>
                          <a:ea typeface="Calibri"/>
                          <a:cs typeface="Calibri"/>
                        </a:rPr>
                        <a:t>Weak:</a:t>
                      </a:r>
                      <a:r>
                        <a:rPr lang="en-US" sz="1900" dirty="0">
                          <a:solidFill>
                            <a:srgbClr val="FFFFFF"/>
                          </a:solidFill>
                          <a:effectLst/>
                          <a:latin typeface="+mn-lt"/>
                          <a:ea typeface="Calibri"/>
                          <a:cs typeface="Calibri"/>
                        </a:rPr>
                        <a:t> vibrations feel like a passing truck.</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2BB8C9"/>
                    </a:solidFill>
                  </a:tcPr>
                </a:tc>
                <a:extLst>
                  <a:ext uri="{0D108BD9-81ED-4DB2-BD59-A6C34878D82A}">
                    <a16:rowId xmlns:a16="http://schemas.microsoft.com/office/drawing/2014/main" val="10002"/>
                  </a:ext>
                </a:extLst>
              </a:tr>
              <a:tr h="590086">
                <a:tc>
                  <a:txBody>
                    <a:bodyPr/>
                    <a:lstStyle/>
                    <a:p>
                      <a:pPr algn="ctr">
                        <a:lnSpc>
                          <a:spcPct val="90000"/>
                        </a:lnSpc>
                        <a:spcAft>
                          <a:spcPts val="0"/>
                        </a:spcAft>
                      </a:pPr>
                      <a:r>
                        <a:rPr lang="en-US" sz="2400" b="1" dirty="0">
                          <a:solidFill>
                            <a:srgbClr val="FFFFFF"/>
                          </a:solidFill>
                          <a:effectLst/>
                          <a:latin typeface="+mn-lt"/>
                          <a:ea typeface="Calibri"/>
                          <a:cs typeface="Calibri"/>
                        </a:rPr>
                        <a:t>V-VI</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A6D670"/>
                    </a:solidFill>
                  </a:tcPr>
                </a:tc>
                <a:tc>
                  <a:txBody>
                    <a:bodyPr/>
                    <a:lstStyle/>
                    <a:p>
                      <a:pPr>
                        <a:lnSpc>
                          <a:spcPct val="90000"/>
                        </a:lnSpc>
                        <a:spcAft>
                          <a:spcPts val="0"/>
                        </a:spcAft>
                      </a:pPr>
                      <a:r>
                        <a:rPr lang="en-US" sz="1900" b="1" dirty="0">
                          <a:solidFill>
                            <a:srgbClr val="FFFFFF"/>
                          </a:solidFill>
                          <a:effectLst/>
                          <a:latin typeface="+mn-lt"/>
                          <a:ea typeface="Calibri"/>
                        </a:rPr>
                        <a:t>Felt by all</a:t>
                      </a:r>
                      <a:r>
                        <a:rPr lang="en-US" sz="1900" dirty="0">
                          <a:solidFill>
                            <a:srgbClr val="FFFFFF"/>
                          </a:solidFill>
                          <a:effectLst/>
                          <a:latin typeface="+mn-lt"/>
                          <a:ea typeface="Calibri"/>
                        </a:rPr>
                        <a:t>: houses shake, windows break, furniture moves. E</a:t>
                      </a:r>
                      <a:r>
                        <a:rPr lang="en-US" sz="1900" dirty="0">
                          <a:solidFill>
                            <a:srgbClr val="FFFFFF"/>
                          </a:solidFill>
                          <a:effectLst/>
                          <a:latin typeface="+mn-lt"/>
                          <a:ea typeface="Calibri"/>
                          <a:cs typeface="Calibri"/>
                        </a:rPr>
                        <a:t>quivalent to 5 on the </a:t>
                      </a:r>
                      <a:r>
                        <a:rPr lang="en-US" sz="1900" b="1" dirty="0">
                          <a:solidFill>
                            <a:srgbClr val="FFFFFF"/>
                          </a:solidFill>
                          <a:effectLst/>
                          <a:latin typeface="+mn-lt"/>
                          <a:ea typeface="Calibri"/>
                          <a:cs typeface="Calibri"/>
                        </a:rPr>
                        <a:t>Moment Magnitude Scale</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A6D670"/>
                    </a:solidFill>
                  </a:tcPr>
                </a:tc>
                <a:extLst>
                  <a:ext uri="{0D108BD9-81ED-4DB2-BD59-A6C34878D82A}">
                    <a16:rowId xmlns:a16="http://schemas.microsoft.com/office/drawing/2014/main" val="10003"/>
                  </a:ext>
                </a:extLst>
              </a:tr>
              <a:tr h="386571">
                <a:tc>
                  <a:txBody>
                    <a:bodyPr/>
                    <a:lstStyle/>
                    <a:p>
                      <a:pPr algn="ctr">
                        <a:lnSpc>
                          <a:spcPct val="90000"/>
                        </a:lnSpc>
                        <a:spcAft>
                          <a:spcPts val="0"/>
                        </a:spcAft>
                      </a:pPr>
                      <a:r>
                        <a:rPr lang="en-US" sz="2400" b="1" dirty="0">
                          <a:solidFill>
                            <a:schemeClr val="bg1"/>
                          </a:solidFill>
                          <a:effectLst/>
                          <a:latin typeface="+mn-lt"/>
                          <a:ea typeface="Calibri"/>
                          <a:cs typeface="Calibri"/>
                        </a:rPr>
                        <a:t>VII</a:t>
                      </a:r>
                      <a:endParaRPr lang="en-GB" sz="3600" dirty="0">
                        <a:solidFill>
                          <a:schemeClr val="bg1"/>
                        </a:solidFill>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EECD63"/>
                    </a:solidFill>
                  </a:tcPr>
                </a:tc>
                <a:tc>
                  <a:txBody>
                    <a:bodyPr/>
                    <a:lstStyle/>
                    <a:p>
                      <a:pPr>
                        <a:lnSpc>
                          <a:spcPct val="90000"/>
                        </a:lnSpc>
                        <a:spcAft>
                          <a:spcPts val="0"/>
                        </a:spcAft>
                      </a:pPr>
                      <a:r>
                        <a:rPr lang="en-US" sz="1900" b="1" dirty="0">
                          <a:solidFill>
                            <a:schemeClr val="bg1"/>
                          </a:solidFill>
                          <a:effectLst/>
                          <a:latin typeface="+mn-lt"/>
                          <a:ea typeface="Calibri"/>
                          <a:cs typeface="Calibri"/>
                        </a:rPr>
                        <a:t>Damage </a:t>
                      </a:r>
                      <a:r>
                        <a:rPr lang="en-US" sz="1900" dirty="0">
                          <a:solidFill>
                            <a:schemeClr val="bg1"/>
                          </a:solidFill>
                          <a:effectLst/>
                          <a:latin typeface="+mn-lt"/>
                          <a:ea typeface="Calibri"/>
                          <a:cs typeface="Calibri"/>
                        </a:rPr>
                        <a:t>to poorly built structures; walls &amp; chimneys crack</a:t>
                      </a:r>
                      <a:endParaRPr lang="en-GB" sz="1900" dirty="0">
                        <a:solidFill>
                          <a:schemeClr val="bg1"/>
                        </a:solidFill>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EECD63"/>
                    </a:solidFill>
                  </a:tcPr>
                </a:tc>
                <a:extLst>
                  <a:ext uri="{0D108BD9-81ED-4DB2-BD59-A6C34878D82A}">
                    <a16:rowId xmlns:a16="http://schemas.microsoft.com/office/drawing/2014/main" val="10004"/>
                  </a:ext>
                </a:extLst>
              </a:tr>
              <a:tr h="866285">
                <a:tc>
                  <a:txBody>
                    <a:bodyPr/>
                    <a:lstStyle/>
                    <a:p>
                      <a:pPr algn="ctr">
                        <a:lnSpc>
                          <a:spcPct val="90000"/>
                        </a:lnSpc>
                        <a:spcAft>
                          <a:spcPts val="0"/>
                        </a:spcAft>
                      </a:pPr>
                      <a:r>
                        <a:rPr lang="en-US" sz="2400" b="1" dirty="0">
                          <a:solidFill>
                            <a:srgbClr val="FFFFFF"/>
                          </a:solidFill>
                          <a:effectLst/>
                          <a:latin typeface="+mn-lt"/>
                          <a:ea typeface="Calibri"/>
                          <a:cs typeface="Calibri"/>
                        </a:rPr>
                        <a:t>VIII-IX</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EF9A3F"/>
                    </a:solidFill>
                  </a:tcPr>
                </a:tc>
                <a:tc>
                  <a:txBody>
                    <a:bodyPr/>
                    <a:lstStyle/>
                    <a:p>
                      <a:pPr>
                        <a:lnSpc>
                          <a:spcPct val="90000"/>
                        </a:lnSpc>
                        <a:spcAft>
                          <a:spcPts val="0"/>
                        </a:spcAft>
                      </a:pPr>
                      <a:r>
                        <a:rPr lang="en-US" sz="1900" b="1" dirty="0">
                          <a:solidFill>
                            <a:srgbClr val="FFFFFF"/>
                          </a:solidFill>
                          <a:effectLst/>
                          <a:latin typeface="+mn-lt"/>
                          <a:ea typeface="Calibri"/>
                          <a:cs typeface="Calibri"/>
                        </a:rPr>
                        <a:t>Major damage</a:t>
                      </a:r>
                      <a:r>
                        <a:rPr lang="en-US" sz="1900" dirty="0">
                          <a:solidFill>
                            <a:srgbClr val="FFFFFF"/>
                          </a:solidFill>
                          <a:effectLst/>
                          <a:latin typeface="+mn-lt"/>
                          <a:ea typeface="Calibri"/>
                          <a:cs typeface="Calibri"/>
                        </a:rPr>
                        <a:t>. Most people unable to stand. Buildings partially collapse and shift off their foundations. Soil liquefaction can cause buildings or cars to sink into the ground or fall over.</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EF9A3F"/>
                    </a:solidFill>
                  </a:tcPr>
                </a:tc>
                <a:extLst>
                  <a:ext uri="{0D108BD9-81ED-4DB2-BD59-A6C34878D82A}">
                    <a16:rowId xmlns:a16="http://schemas.microsoft.com/office/drawing/2014/main" val="10005"/>
                  </a:ext>
                </a:extLst>
              </a:tr>
              <a:tr h="866285">
                <a:tc>
                  <a:txBody>
                    <a:bodyPr/>
                    <a:lstStyle/>
                    <a:p>
                      <a:pPr algn="ctr">
                        <a:lnSpc>
                          <a:spcPct val="90000"/>
                        </a:lnSpc>
                        <a:spcAft>
                          <a:spcPts val="0"/>
                        </a:spcAft>
                      </a:pPr>
                      <a:r>
                        <a:rPr lang="en-US" sz="2400" b="1" dirty="0">
                          <a:solidFill>
                            <a:srgbClr val="FFFFFF"/>
                          </a:solidFill>
                          <a:effectLst/>
                          <a:latin typeface="+mn-lt"/>
                          <a:ea typeface="Calibri"/>
                          <a:cs typeface="Calibri"/>
                        </a:rPr>
                        <a:t>X-XI</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a:noFill/>
                    </a:lnB>
                    <a:solidFill>
                      <a:srgbClr val="D35241"/>
                    </a:solidFill>
                  </a:tcPr>
                </a:tc>
                <a:tc>
                  <a:txBody>
                    <a:bodyPr/>
                    <a:lstStyle/>
                    <a:p>
                      <a:pPr>
                        <a:lnSpc>
                          <a:spcPct val="90000"/>
                        </a:lnSpc>
                        <a:spcAft>
                          <a:spcPts val="0"/>
                        </a:spcAft>
                      </a:pPr>
                      <a:r>
                        <a:rPr lang="en-US" sz="1900" b="1" dirty="0">
                          <a:solidFill>
                            <a:srgbClr val="FFFFFF"/>
                          </a:solidFill>
                          <a:effectLst/>
                          <a:latin typeface="+mn-lt"/>
                          <a:ea typeface="Calibri"/>
                          <a:cs typeface="Calibri"/>
                        </a:rPr>
                        <a:t>Severe damage</a:t>
                      </a:r>
                      <a:r>
                        <a:rPr lang="en-US" sz="1900" dirty="0">
                          <a:solidFill>
                            <a:srgbClr val="FFFFFF"/>
                          </a:solidFill>
                          <a:effectLst/>
                          <a:latin typeface="+mn-lt"/>
                          <a:ea typeface="Calibri"/>
                          <a:cs typeface="Calibri"/>
                        </a:rPr>
                        <a:t>. Few masonry buildings remain standing. Rails bent, bridges destroyed &amp; damage to gas or water mains can cause fires or floods. Ground fracturing and landslides common.</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a:noFill/>
                    </a:lnB>
                    <a:solidFill>
                      <a:srgbClr val="D35241"/>
                    </a:solidFill>
                  </a:tcPr>
                </a:tc>
                <a:extLst>
                  <a:ext uri="{0D108BD9-81ED-4DB2-BD59-A6C34878D82A}">
                    <a16:rowId xmlns:a16="http://schemas.microsoft.com/office/drawing/2014/main" val="10006"/>
                  </a:ext>
                </a:extLst>
              </a:tr>
              <a:tr h="478853">
                <a:tc>
                  <a:txBody>
                    <a:bodyPr/>
                    <a:lstStyle/>
                    <a:p>
                      <a:pPr algn="ctr">
                        <a:lnSpc>
                          <a:spcPct val="90000"/>
                        </a:lnSpc>
                        <a:spcAft>
                          <a:spcPts val="0"/>
                        </a:spcAft>
                      </a:pPr>
                      <a:r>
                        <a:rPr lang="en-US" sz="2400" b="1" dirty="0">
                          <a:solidFill>
                            <a:srgbClr val="FFFFFF"/>
                          </a:solidFill>
                          <a:effectLst/>
                          <a:latin typeface="+mn-lt"/>
                          <a:ea typeface="Calibri"/>
                          <a:cs typeface="Calibri"/>
                        </a:rPr>
                        <a:t>XII</a:t>
                      </a:r>
                      <a:endParaRPr lang="en-GB" sz="3600" dirty="0">
                        <a:effectLst/>
                        <a:latin typeface="+mn-lt"/>
                        <a:ea typeface="MS Mincho"/>
                      </a:endParaRPr>
                    </a:p>
                  </a:txBody>
                  <a:tcPr marL="0" marR="0" marT="17780" marB="1778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8A0000"/>
                    </a:solidFill>
                  </a:tcPr>
                </a:tc>
                <a:tc>
                  <a:txBody>
                    <a:bodyPr/>
                    <a:lstStyle/>
                    <a:p>
                      <a:pPr>
                        <a:lnSpc>
                          <a:spcPct val="90000"/>
                        </a:lnSpc>
                        <a:spcAft>
                          <a:spcPts val="0"/>
                        </a:spcAft>
                      </a:pPr>
                      <a:r>
                        <a:rPr lang="en-US" sz="1900" b="1" dirty="0">
                          <a:solidFill>
                            <a:srgbClr val="FFFFFF"/>
                          </a:solidFill>
                          <a:effectLst/>
                          <a:latin typeface="+mn-lt"/>
                          <a:ea typeface="Calibri"/>
                          <a:cs typeface="Calibri"/>
                        </a:rPr>
                        <a:t>Damage total</a:t>
                      </a:r>
                      <a:r>
                        <a:rPr lang="en-US" sz="1900" dirty="0">
                          <a:solidFill>
                            <a:srgbClr val="FFFFFF"/>
                          </a:solidFill>
                          <a:effectLst/>
                          <a:latin typeface="+mn-lt"/>
                          <a:ea typeface="Calibri"/>
                          <a:cs typeface="Calibri"/>
                        </a:rPr>
                        <a:t>. Waves seen in the ground surface, objects thrown into the air.</a:t>
                      </a:r>
                      <a:endParaRPr lang="en-GB" sz="1900" dirty="0">
                        <a:effectLst/>
                        <a:latin typeface="+mn-lt"/>
                        <a:ea typeface="MS Mincho"/>
                      </a:endParaRPr>
                    </a:p>
                  </a:txBody>
                  <a:tcPr marL="0" marR="0" marT="17780" marB="1778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8A0000"/>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3923928" y="1556792"/>
            <a:ext cx="504056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Measures</a:t>
            </a:r>
            <a:r>
              <a:rPr lang="en-GB" sz="2400" b="1" dirty="0"/>
              <a:t> </a:t>
            </a:r>
            <a:r>
              <a:rPr lang="en-GB" sz="2400" b="1" dirty="0">
                <a:solidFill>
                  <a:srgbClr val="D35241"/>
                </a:solidFill>
              </a:rPr>
              <a:t>intensity </a:t>
            </a:r>
            <a:r>
              <a:rPr lang="en-GB" sz="2400" dirty="0"/>
              <a:t>of earthquake</a:t>
            </a:r>
          </a:p>
          <a:p>
            <a:pPr marL="285750" indent="-285750">
              <a:buFont typeface="Arial" panose="020B0604020202020204" pitchFamily="34" charset="0"/>
              <a:buChar char="•"/>
            </a:pPr>
            <a:r>
              <a:rPr lang="en-GB" sz="2400" b="1" dirty="0">
                <a:solidFill>
                  <a:srgbClr val="D35241"/>
                </a:solidFill>
              </a:rPr>
              <a:t>Qualitative</a:t>
            </a:r>
          </a:p>
        </p:txBody>
      </p:sp>
      <p:pic>
        <p:nvPicPr>
          <p:cNvPr id="4" name="Picture 3">
            <a:extLst>
              <a:ext uri="{FF2B5EF4-FFF2-40B4-BE49-F238E27FC236}">
                <a16:creationId xmlns:a16="http://schemas.microsoft.com/office/drawing/2014/main" id="{F9FA561A-5EE5-4BB5-BCD4-2913E22E3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7865"/>
            <a:ext cx="7681626" cy="1676545"/>
          </a:xfrm>
          <a:prstGeom prst="rect">
            <a:avLst/>
          </a:prstGeom>
        </p:spPr>
      </p:pic>
    </p:spTree>
    <p:extLst>
      <p:ext uri="{BB962C8B-B14F-4D97-AF65-F5344CB8AC3E}">
        <p14:creationId xmlns:p14="http://schemas.microsoft.com/office/powerpoint/2010/main" val="384951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upload.wikimedia.org/wikipedia/commons/8/85/Usbnktw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34732"/>
            <a:ext cx="2294620" cy="3059493"/>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5890" y="1390198"/>
            <a:ext cx="2448272" cy="646331"/>
          </a:xfrm>
          <a:prstGeom prst="rect">
            <a:avLst/>
          </a:prstGeom>
          <a:noFill/>
        </p:spPr>
        <p:txBody>
          <a:bodyPr wrap="square" rtlCol="0">
            <a:spAutoFit/>
          </a:bodyPr>
          <a:lstStyle/>
          <a:p>
            <a:r>
              <a:rPr lang="en-GB" b="1" dirty="0">
                <a:solidFill>
                  <a:schemeClr val="bg1"/>
                </a:solidFill>
              </a:rPr>
              <a:t>US Bank Tower</a:t>
            </a:r>
          </a:p>
          <a:p>
            <a:r>
              <a:rPr lang="en-GB" b="1" dirty="0">
                <a:solidFill>
                  <a:schemeClr val="bg1"/>
                </a:solidFill>
              </a:rPr>
              <a:t>Los Angeles</a:t>
            </a:r>
          </a:p>
        </p:txBody>
      </p:sp>
      <p:pic>
        <p:nvPicPr>
          <p:cNvPr id="3080" name="Picture 8" descr="https://upload.wikimedia.org/wikipedia/commons/thumb/8/85/Petronas_Panorama_II.jpg/800px-Petronas_Panorama_I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06577" y="1334732"/>
            <a:ext cx="2652932" cy="329525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01616" y="1334732"/>
            <a:ext cx="2448272" cy="646331"/>
          </a:xfrm>
          <a:prstGeom prst="rect">
            <a:avLst/>
          </a:prstGeom>
          <a:noFill/>
        </p:spPr>
        <p:txBody>
          <a:bodyPr wrap="square" rtlCol="0">
            <a:spAutoFit/>
          </a:bodyPr>
          <a:lstStyle/>
          <a:p>
            <a:r>
              <a:rPr lang="en-GB" b="1" dirty="0">
                <a:solidFill>
                  <a:schemeClr val="bg1"/>
                </a:solidFill>
              </a:rPr>
              <a:t>Petronas Towers </a:t>
            </a:r>
          </a:p>
          <a:p>
            <a:r>
              <a:rPr lang="en-GB" b="1" dirty="0">
                <a:solidFill>
                  <a:schemeClr val="bg1"/>
                </a:solidFill>
              </a:rPr>
              <a:t>Kuala Lumpur </a:t>
            </a:r>
          </a:p>
        </p:txBody>
      </p:sp>
      <p:pic>
        <p:nvPicPr>
          <p:cNvPr id="3088" name="Picture 16" descr="Taipai, Taipai101, Taipei, Taipei101, Skyscrap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49888" y="1508212"/>
            <a:ext cx="3562844" cy="271253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56549" y="1435353"/>
            <a:ext cx="1828481" cy="646331"/>
          </a:xfrm>
          <a:prstGeom prst="rect">
            <a:avLst/>
          </a:prstGeom>
          <a:noFill/>
        </p:spPr>
        <p:txBody>
          <a:bodyPr wrap="square" rtlCol="0">
            <a:spAutoFit/>
          </a:bodyPr>
          <a:lstStyle/>
          <a:p>
            <a:r>
              <a:rPr lang="en-GB" b="1" dirty="0">
                <a:solidFill>
                  <a:schemeClr val="bg1"/>
                </a:solidFill>
              </a:rPr>
              <a:t>Taipei 101</a:t>
            </a:r>
          </a:p>
          <a:p>
            <a:r>
              <a:rPr lang="en-GB" b="1" dirty="0">
                <a:solidFill>
                  <a:schemeClr val="bg1"/>
                </a:solidFill>
              </a:rPr>
              <a:t>Taipei Taiwan </a:t>
            </a:r>
          </a:p>
        </p:txBody>
      </p:sp>
      <p:pic>
        <p:nvPicPr>
          <p:cNvPr id="3074" name="Picture 2" descr="San Francisco, California, City, Urban, Citysca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835" y="4149080"/>
            <a:ext cx="3678402" cy="2371803"/>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4834" y="4134602"/>
            <a:ext cx="2637031" cy="646331"/>
          </a:xfrm>
          <a:prstGeom prst="rect">
            <a:avLst/>
          </a:prstGeom>
          <a:noFill/>
        </p:spPr>
        <p:txBody>
          <a:bodyPr wrap="square" rtlCol="0">
            <a:spAutoFit/>
          </a:bodyPr>
          <a:lstStyle/>
          <a:p>
            <a:r>
              <a:rPr lang="en-GB" b="1" dirty="0">
                <a:solidFill>
                  <a:schemeClr val="bg1"/>
                </a:solidFill>
              </a:rPr>
              <a:t>Transamerica Pyramid San Francisco</a:t>
            </a:r>
          </a:p>
        </p:txBody>
      </p:sp>
      <p:pic>
        <p:nvPicPr>
          <p:cNvPr id="3084" name="Picture 12" descr="File:Yokohama Landmark Tower 02.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741343" y="3593901"/>
            <a:ext cx="2255794" cy="304329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04831" y="3593901"/>
            <a:ext cx="2448272" cy="923330"/>
          </a:xfrm>
          <a:prstGeom prst="rect">
            <a:avLst/>
          </a:prstGeom>
          <a:noFill/>
        </p:spPr>
        <p:txBody>
          <a:bodyPr wrap="square" rtlCol="0">
            <a:spAutoFit/>
          </a:bodyPr>
          <a:lstStyle/>
          <a:p>
            <a:r>
              <a:rPr lang="en-GB" b="1" dirty="0">
                <a:solidFill>
                  <a:schemeClr val="bg1"/>
                </a:solidFill>
              </a:rPr>
              <a:t>Yokohama\ Landmark Tower </a:t>
            </a:r>
          </a:p>
          <a:p>
            <a:r>
              <a:rPr lang="en-GB" b="1" dirty="0" err="1">
                <a:solidFill>
                  <a:schemeClr val="bg1"/>
                </a:solidFill>
              </a:rPr>
              <a:t>Yokahama</a:t>
            </a:r>
            <a:r>
              <a:rPr lang="en-GB" b="1" dirty="0">
                <a:solidFill>
                  <a:schemeClr val="bg1"/>
                </a:solidFill>
              </a:rPr>
              <a:t> Japan</a:t>
            </a:r>
          </a:p>
        </p:txBody>
      </p:sp>
      <p:pic>
        <p:nvPicPr>
          <p:cNvPr id="3090" name="Picture 18" descr="File:PhilippineArena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752823" y="4499604"/>
            <a:ext cx="3130797" cy="213758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749772" y="5964563"/>
            <a:ext cx="2448272" cy="923330"/>
          </a:xfrm>
          <a:prstGeom prst="rect">
            <a:avLst/>
          </a:prstGeom>
          <a:noFill/>
        </p:spPr>
        <p:txBody>
          <a:bodyPr wrap="square" rtlCol="0">
            <a:spAutoFit/>
          </a:bodyPr>
          <a:lstStyle/>
          <a:p>
            <a:r>
              <a:rPr lang="en-GB" b="1" dirty="0">
                <a:solidFill>
                  <a:schemeClr val="bg1"/>
                </a:solidFill>
              </a:rPr>
              <a:t>Philippine Arena</a:t>
            </a:r>
          </a:p>
          <a:p>
            <a:r>
              <a:rPr lang="en-GB" b="1" dirty="0" err="1">
                <a:solidFill>
                  <a:schemeClr val="bg1"/>
                </a:solidFill>
              </a:rPr>
              <a:t>Bulacan</a:t>
            </a:r>
            <a:r>
              <a:rPr lang="en-GB" b="1" dirty="0">
                <a:solidFill>
                  <a:schemeClr val="bg1"/>
                </a:solidFill>
              </a:rPr>
              <a:t>, Philippines</a:t>
            </a:r>
          </a:p>
          <a:p>
            <a:endParaRPr lang="en-GB" b="1" dirty="0">
              <a:solidFill>
                <a:schemeClr val="bg1"/>
              </a:solidFill>
            </a:endParaRPr>
          </a:p>
        </p:txBody>
      </p:sp>
      <p:pic>
        <p:nvPicPr>
          <p:cNvPr id="4" name="Picture 3">
            <a:extLst>
              <a:ext uri="{FF2B5EF4-FFF2-40B4-BE49-F238E27FC236}">
                <a16:creationId xmlns:a16="http://schemas.microsoft.com/office/drawing/2014/main" id="{BD3DB549-4264-429E-8007-1AC3ED44BB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2411"/>
            <a:ext cx="8596105" cy="1603387"/>
          </a:xfrm>
          <a:prstGeom prst="rect">
            <a:avLst/>
          </a:prstGeom>
        </p:spPr>
      </p:pic>
    </p:spTree>
    <p:extLst>
      <p:ext uri="{BB962C8B-B14F-4D97-AF65-F5344CB8AC3E}">
        <p14:creationId xmlns:p14="http://schemas.microsoft.com/office/powerpoint/2010/main" val="134373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24844"/>
            <a:ext cx="5112569" cy="4680520"/>
          </a:xfrm>
        </p:spPr>
        <p:txBody>
          <a:bodyPr>
            <a:normAutofit lnSpcReduction="10000"/>
          </a:bodyPr>
          <a:lstStyle/>
          <a:p>
            <a:r>
              <a:rPr lang="en-GB" dirty="0"/>
              <a:t>Specially designed or retrofitted</a:t>
            </a:r>
          </a:p>
          <a:p>
            <a:r>
              <a:rPr lang="en-GB" sz="3400" b="1" dirty="0">
                <a:solidFill>
                  <a:srgbClr val="D35241"/>
                </a:solidFill>
              </a:rPr>
              <a:t>Cross bracing </a:t>
            </a:r>
            <a:r>
              <a:rPr lang="en-GB" dirty="0"/>
              <a:t>– diagonal supports in a X shape helps to provide strength and stop building from twisting</a:t>
            </a:r>
          </a:p>
          <a:p>
            <a:r>
              <a:rPr lang="en-GB" sz="3400" b="1" dirty="0">
                <a:solidFill>
                  <a:srgbClr val="D35241"/>
                </a:solidFill>
              </a:rPr>
              <a:t>Sheer walls </a:t>
            </a:r>
            <a:r>
              <a:rPr lang="en-GB" dirty="0"/>
              <a:t>– concrete walls with steel bars helps to reduce rocking motion</a:t>
            </a:r>
          </a:p>
          <a:p>
            <a:pPr marL="0" indent="0">
              <a:buNone/>
            </a:pPr>
            <a:endParaRPr lang="en-GB" dirty="0"/>
          </a:p>
        </p:txBody>
      </p:sp>
      <p:pic>
        <p:nvPicPr>
          <p:cNvPr id="4098" name="Picture 2" descr="https://upload.wikimedia.org/wikipedia/commons/thumb/4/4a/Tuned_mass_damper_-_Taipei_101_-_Wikimania_2007_0224.jpg/1280px-Tuned_mass_damper_-_Taipei_101_-_Wikimania_2007_0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221088"/>
            <a:ext cx="3371528" cy="2257344"/>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52120" y="1836440"/>
            <a:ext cx="3227512" cy="208493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mage result for youtube logo png">
            <a:hlinkClick r:id="rId4"/>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819097" y="2559535"/>
            <a:ext cx="893557" cy="638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36096" y="4226064"/>
            <a:ext cx="3340696" cy="707886"/>
          </a:xfrm>
          <a:prstGeom prst="rect">
            <a:avLst/>
          </a:prstGeom>
          <a:noFill/>
        </p:spPr>
        <p:txBody>
          <a:bodyPr wrap="square" rtlCol="0">
            <a:spAutoFit/>
          </a:bodyPr>
          <a:lstStyle/>
          <a:p>
            <a:r>
              <a:rPr lang="en-GB" sz="2000" b="1" dirty="0">
                <a:solidFill>
                  <a:schemeClr val="bg1"/>
                </a:solidFill>
              </a:rPr>
              <a:t>66 tonne mass dampener Taipei 101</a:t>
            </a:r>
          </a:p>
        </p:txBody>
      </p:sp>
      <p:sp>
        <p:nvSpPr>
          <p:cNvPr id="5" name="Rectangle 4"/>
          <p:cNvSpPr/>
          <p:nvPr/>
        </p:nvSpPr>
        <p:spPr>
          <a:xfrm>
            <a:off x="6807142" y="6476502"/>
            <a:ext cx="2072490" cy="276999"/>
          </a:xfrm>
          <a:prstGeom prst="rect">
            <a:avLst/>
          </a:prstGeom>
        </p:spPr>
        <p:txBody>
          <a:bodyPr wrap="none">
            <a:spAutoFit/>
          </a:bodyPr>
          <a:lstStyle/>
          <a:p>
            <a:r>
              <a:rPr lang="en-GB" sz="1200" dirty="0"/>
              <a:t>Wikimedia/</a:t>
            </a:r>
            <a:r>
              <a:rPr lang="en-GB" sz="1200" dirty="0" err="1"/>
              <a:t>guillom</a:t>
            </a:r>
            <a:r>
              <a:rPr lang="en-GB" sz="1200" dirty="0"/>
              <a:t>/CC-BY-3.0 </a:t>
            </a:r>
          </a:p>
        </p:txBody>
      </p:sp>
      <p:pic>
        <p:nvPicPr>
          <p:cNvPr id="2" name="Picture 1">
            <a:extLst>
              <a:ext uri="{FF2B5EF4-FFF2-40B4-BE49-F238E27FC236}">
                <a16:creationId xmlns:a16="http://schemas.microsoft.com/office/drawing/2014/main" id="{AF550D1A-C39E-4FD6-B16C-B6B9925B9C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5444"/>
            <a:ext cx="8596105" cy="1603387"/>
          </a:xfrm>
          <a:prstGeom prst="rect">
            <a:avLst/>
          </a:prstGeom>
        </p:spPr>
      </p:pic>
    </p:spTree>
    <p:extLst>
      <p:ext uri="{BB962C8B-B14F-4D97-AF65-F5344CB8AC3E}">
        <p14:creationId xmlns:p14="http://schemas.microsoft.com/office/powerpoint/2010/main" val="1949812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4680520" cy="4824536"/>
          </a:xfrm>
        </p:spPr>
        <p:txBody>
          <a:bodyPr>
            <a:normAutofit fontScale="55000" lnSpcReduction="20000"/>
          </a:bodyPr>
          <a:lstStyle/>
          <a:p>
            <a:pPr marL="0" indent="0">
              <a:spcBef>
                <a:spcPct val="50000"/>
              </a:spcBef>
              <a:buNone/>
            </a:pPr>
            <a:r>
              <a:rPr lang="en-GB" sz="4600" b="1" dirty="0">
                <a:solidFill>
                  <a:srgbClr val="D35241"/>
                </a:solidFill>
              </a:rPr>
              <a:t>Other things to consider:</a:t>
            </a:r>
          </a:p>
          <a:p>
            <a:pPr>
              <a:spcBef>
                <a:spcPct val="50000"/>
              </a:spcBef>
            </a:pPr>
            <a:r>
              <a:rPr lang="en-GB" sz="4000" b="1" dirty="0">
                <a:solidFill>
                  <a:srgbClr val="D35241"/>
                </a:solidFill>
              </a:rPr>
              <a:t>Building shape </a:t>
            </a:r>
            <a:r>
              <a:rPr lang="en-GB" sz="4000" dirty="0"/>
              <a:t>– symmetrical, pyramid shapes are much less likely to collapse – Japanese pagodas</a:t>
            </a:r>
          </a:p>
          <a:p>
            <a:pPr>
              <a:spcBef>
                <a:spcPct val="50000"/>
              </a:spcBef>
            </a:pPr>
            <a:r>
              <a:rPr lang="en-GB" sz="4000" b="1" dirty="0">
                <a:solidFill>
                  <a:srgbClr val="D35241"/>
                </a:solidFill>
              </a:rPr>
              <a:t>Automatic shutters </a:t>
            </a:r>
            <a:r>
              <a:rPr lang="en-GB" sz="4000" dirty="0"/>
              <a:t>and windows made from shatter proof glass</a:t>
            </a:r>
          </a:p>
          <a:p>
            <a:pPr>
              <a:spcBef>
                <a:spcPct val="50000"/>
              </a:spcBef>
            </a:pPr>
            <a:r>
              <a:rPr lang="en-GB" sz="4000" b="1" dirty="0">
                <a:solidFill>
                  <a:srgbClr val="D35241"/>
                </a:solidFill>
              </a:rPr>
              <a:t>Automatic shut off</a:t>
            </a:r>
            <a:r>
              <a:rPr lang="en-GB" sz="4000" dirty="0"/>
              <a:t> for gas and electricity to prevent fires</a:t>
            </a:r>
          </a:p>
          <a:p>
            <a:pPr>
              <a:spcBef>
                <a:spcPct val="50000"/>
              </a:spcBef>
            </a:pPr>
            <a:r>
              <a:rPr lang="en-GB" sz="4000" b="1" dirty="0">
                <a:solidFill>
                  <a:srgbClr val="D35241"/>
                </a:solidFill>
              </a:rPr>
              <a:t>Secure</a:t>
            </a:r>
            <a:r>
              <a:rPr lang="en-GB" sz="4000" dirty="0"/>
              <a:t> bookshelves and other heavy objects to walls and floor</a:t>
            </a:r>
          </a:p>
          <a:p>
            <a:pPr>
              <a:spcBef>
                <a:spcPct val="50000"/>
              </a:spcBef>
            </a:pPr>
            <a:r>
              <a:rPr lang="en-GB" sz="4000" b="1" dirty="0">
                <a:solidFill>
                  <a:srgbClr val="D35241"/>
                </a:solidFill>
              </a:rPr>
              <a:t>Open areas </a:t>
            </a:r>
            <a:r>
              <a:rPr lang="en-GB" sz="4000" dirty="0"/>
              <a:t>for safe evacuations</a:t>
            </a:r>
          </a:p>
          <a:p>
            <a:pPr>
              <a:spcBef>
                <a:spcPct val="50000"/>
              </a:spcBef>
            </a:pPr>
            <a:r>
              <a:rPr lang="en-GB" sz="4000" b="1" dirty="0">
                <a:solidFill>
                  <a:srgbClr val="D35241"/>
                </a:solidFill>
              </a:rPr>
              <a:t>Good road access </a:t>
            </a:r>
          </a:p>
          <a:p>
            <a:pPr>
              <a:spcBef>
                <a:spcPct val="50000"/>
              </a:spcBef>
            </a:pPr>
            <a:r>
              <a:rPr lang="en-GB" sz="4000" b="1" dirty="0">
                <a:solidFill>
                  <a:srgbClr val="D35241"/>
                </a:solidFill>
              </a:rPr>
              <a:t>Earthquake safety training</a:t>
            </a:r>
          </a:p>
        </p:txBody>
      </p:sp>
      <p:sp>
        <p:nvSpPr>
          <p:cNvPr id="4" name="Title 1"/>
          <p:cNvSpPr txBox="1">
            <a:spLocks/>
          </p:cNvSpPr>
          <p:nvPr/>
        </p:nvSpPr>
        <p:spPr>
          <a:xfrm>
            <a:off x="25152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chemeClr val="bg1"/>
                </a:solidFill>
                <a:latin typeface="Pompiere " panose="02000000000000000000" pitchFamily="2" charset="0"/>
              </a:rPr>
              <a:t>EARTHQUAKE PROOFING</a:t>
            </a:r>
          </a:p>
        </p:txBody>
      </p:sp>
      <p:pic>
        <p:nvPicPr>
          <p:cNvPr id="2050" name="Picture 2" descr="C:\Users\amy.ball\Downloads\japan-1902834_1920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76056" y="1988840"/>
            <a:ext cx="3602465" cy="4176464"/>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0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874" y="2204864"/>
            <a:ext cx="5328592" cy="4216539"/>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D35241"/>
                </a:solidFill>
              </a:rPr>
              <a:t>Vibrations</a:t>
            </a:r>
            <a:r>
              <a:rPr lang="en-GB" sz="2800" dirty="0"/>
              <a:t> caused by the movements of </a:t>
            </a:r>
            <a:r>
              <a:rPr lang="en-GB" sz="2800" b="1" dirty="0">
                <a:solidFill>
                  <a:srgbClr val="D35241"/>
                </a:solidFill>
              </a:rPr>
              <a:t>tectonic plates</a:t>
            </a:r>
          </a:p>
          <a:p>
            <a:pPr marL="285750" indent="-285750">
              <a:buFont typeface="Arial" panose="020B0604020202020204" pitchFamily="34" charset="0"/>
              <a:buChar char="•"/>
            </a:pPr>
            <a:r>
              <a:rPr lang="en-GB" sz="2800" b="1" dirty="0">
                <a:solidFill>
                  <a:srgbClr val="D35241"/>
                </a:solidFill>
              </a:rPr>
              <a:t>Stresses</a:t>
            </a:r>
            <a:r>
              <a:rPr lang="en-GB" sz="2800" dirty="0">
                <a:solidFill>
                  <a:srgbClr val="D35241"/>
                </a:solidFill>
              </a:rPr>
              <a:t> </a:t>
            </a:r>
            <a:r>
              <a:rPr lang="en-GB" sz="2800" dirty="0"/>
              <a:t>build up plates are suddenly released</a:t>
            </a:r>
          </a:p>
          <a:p>
            <a:pPr marL="285750" indent="-285750">
              <a:buFont typeface="Arial" panose="020B0604020202020204" pitchFamily="34" charset="0"/>
              <a:buChar char="•"/>
            </a:pPr>
            <a:r>
              <a:rPr lang="en-GB" sz="2800" b="1" dirty="0">
                <a:solidFill>
                  <a:srgbClr val="D35241"/>
                </a:solidFill>
              </a:rPr>
              <a:t>Natural  hazards </a:t>
            </a:r>
            <a:r>
              <a:rPr lang="en-GB" sz="2800" dirty="0"/>
              <a:t>– extreme </a:t>
            </a:r>
            <a:r>
              <a:rPr lang="en-US" sz="2800" dirty="0"/>
              <a:t>natural events that cause loss of life and/or extreme damage to property and create severe disruption to human activities</a:t>
            </a:r>
            <a:endParaRPr lang="en-GB" sz="1600" dirty="0"/>
          </a:p>
          <a:p>
            <a:r>
              <a:rPr lang="en-GB" sz="1600" dirty="0"/>
              <a:t> </a:t>
            </a:r>
          </a:p>
        </p:txBody>
      </p:sp>
      <p:pic>
        <p:nvPicPr>
          <p:cNvPr id="5122" name="Picture 2" descr="File:Earthquake damage in Jacmel 2010-01-17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556" y="1866638"/>
            <a:ext cx="3006562" cy="2003123"/>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File:Collapsed buildings in earthquake-hit Chautara, Nepal (16693413433)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556" y="4149080"/>
            <a:ext cx="3006561" cy="200312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170349F-8FD5-4B24-8CB0-DAC05EF90317}"/>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BCAC4116-5A89-4DBF-9863-C4ED81D77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52" y="132824"/>
            <a:ext cx="8596105" cy="1603387"/>
          </a:xfrm>
          <a:prstGeom prst="rect">
            <a:avLst/>
          </a:prstGeom>
        </p:spPr>
      </p:pic>
    </p:spTree>
    <p:extLst>
      <p:ext uri="{BB962C8B-B14F-4D97-AF65-F5344CB8AC3E}">
        <p14:creationId xmlns:p14="http://schemas.microsoft.com/office/powerpoint/2010/main" val="180099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white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73287">
            <a:off x="6253248" y="4324442"/>
            <a:ext cx="2208700" cy="220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llipop stick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6812" y="5013176"/>
            <a:ext cx="2011063" cy="15906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881" y="188640"/>
            <a:ext cx="1108016" cy="141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988840"/>
            <a:ext cx="8368176" cy="1384995"/>
          </a:xfrm>
          <a:prstGeom prst="rect">
            <a:avLst/>
          </a:prstGeom>
          <a:noFill/>
        </p:spPr>
        <p:txBody>
          <a:bodyPr wrap="square" rtlCol="0">
            <a:spAutoFit/>
          </a:bodyPr>
          <a:lstStyle/>
          <a:p>
            <a:r>
              <a:rPr lang="en-GB" sz="2800" dirty="0"/>
              <a:t>In teams build an earthquake resistant structure that is at least 30cm tall and has a minimum of three floors.</a:t>
            </a:r>
          </a:p>
          <a:p>
            <a:r>
              <a:rPr lang="en-GB" sz="2800" dirty="0"/>
              <a:t>Each floor must support one weight.</a:t>
            </a:r>
          </a:p>
        </p:txBody>
      </p:sp>
      <p:pic>
        <p:nvPicPr>
          <p:cNvPr id="1026" name="Picture 2" descr="Image result for masking ta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611" y="3518446"/>
            <a:ext cx="1789085" cy="1185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66180" y="3544904"/>
            <a:ext cx="2317433" cy="800219"/>
          </a:xfrm>
          <a:prstGeom prst="rect">
            <a:avLst/>
          </a:prstGeom>
        </p:spPr>
        <p:txBody>
          <a:bodyPr wrap="square">
            <a:spAutoFit/>
          </a:bodyPr>
          <a:lstStyle/>
          <a:p>
            <a:r>
              <a:rPr lang="en-GB" sz="2800" b="1" dirty="0"/>
              <a:t>Masking tape</a:t>
            </a:r>
            <a:endParaRPr lang="en-GB" sz="3200" b="1" dirty="0"/>
          </a:p>
          <a:p>
            <a:endParaRPr lang="en-GB" dirty="0"/>
          </a:p>
        </p:txBody>
      </p:sp>
      <p:sp>
        <p:nvSpPr>
          <p:cNvPr id="9" name="Rectangle 8"/>
          <p:cNvSpPr/>
          <p:nvPr/>
        </p:nvSpPr>
        <p:spPr>
          <a:xfrm>
            <a:off x="633628" y="4613067"/>
            <a:ext cx="2317433" cy="800219"/>
          </a:xfrm>
          <a:prstGeom prst="rect">
            <a:avLst/>
          </a:prstGeom>
        </p:spPr>
        <p:txBody>
          <a:bodyPr wrap="square">
            <a:spAutoFit/>
          </a:bodyPr>
          <a:lstStyle/>
          <a:p>
            <a:r>
              <a:rPr lang="en-GB" sz="2800" b="1" dirty="0"/>
              <a:t>Lollipop sticks</a:t>
            </a:r>
            <a:endParaRPr lang="en-GB" sz="3200" b="1" dirty="0"/>
          </a:p>
          <a:p>
            <a:endParaRPr lang="en-GB" dirty="0"/>
          </a:p>
        </p:txBody>
      </p:sp>
      <p:sp>
        <p:nvSpPr>
          <p:cNvPr id="11" name="Rectangle 10"/>
          <p:cNvSpPr/>
          <p:nvPr/>
        </p:nvSpPr>
        <p:spPr>
          <a:xfrm>
            <a:off x="6902515" y="4892306"/>
            <a:ext cx="1044600" cy="800219"/>
          </a:xfrm>
          <a:prstGeom prst="rect">
            <a:avLst/>
          </a:prstGeom>
        </p:spPr>
        <p:txBody>
          <a:bodyPr wrap="square">
            <a:spAutoFit/>
          </a:bodyPr>
          <a:lstStyle/>
          <a:p>
            <a:r>
              <a:rPr lang="en-GB" sz="2800" b="1" dirty="0"/>
              <a:t>Card</a:t>
            </a:r>
            <a:endParaRPr lang="en-GB" sz="3200" b="1" dirty="0"/>
          </a:p>
          <a:p>
            <a:endParaRPr lang="en-GB" dirty="0"/>
          </a:p>
        </p:txBody>
      </p:sp>
      <p:pic>
        <p:nvPicPr>
          <p:cNvPr id="7" name="Picture 6">
            <a:extLst>
              <a:ext uri="{FF2B5EF4-FFF2-40B4-BE49-F238E27FC236}">
                <a16:creationId xmlns:a16="http://schemas.microsoft.com/office/drawing/2014/main" id="{EFCCCF20-F74F-4D6B-9C3C-E16304DDE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1" y="34034"/>
            <a:ext cx="5968501" cy="2017951"/>
          </a:xfrm>
          <a:prstGeom prst="rect">
            <a:avLst/>
          </a:prstGeom>
        </p:spPr>
      </p:pic>
    </p:spTree>
    <p:extLst>
      <p:ext uri="{BB962C8B-B14F-4D97-AF65-F5344CB8AC3E}">
        <p14:creationId xmlns:p14="http://schemas.microsoft.com/office/powerpoint/2010/main" val="183718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97" y="1857648"/>
            <a:ext cx="5171320" cy="2551934"/>
          </a:xfrm>
          <a:prstGeom prst="rect">
            <a:avLst/>
          </a:prstGeom>
        </p:spPr>
      </p:pic>
      <p:grpSp>
        <p:nvGrpSpPr>
          <p:cNvPr id="33" name="Group 32"/>
          <p:cNvGrpSpPr/>
          <p:nvPr/>
        </p:nvGrpSpPr>
        <p:grpSpPr>
          <a:xfrm rot="21181706">
            <a:off x="4895680" y="1568174"/>
            <a:ext cx="3846911" cy="5000803"/>
            <a:chOff x="3385706" y="62947"/>
            <a:chExt cx="3753530" cy="4879417"/>
          </a:xfrm>
        </p:grpSpPr>
        <p:sp>
          <p:nvSpPr>
            <p:cNvPr id="38" name="Freeform 37"/>
            <p:cNvSpPr/>
            <p:nvPr/>
          </p:nvSpPr>
          <p:spPr>
            <a:xfrm>
              <a:off x="3405330" y="3942103"/>
              <a:ext cx="301891" cy="405708"/>
            </a:xfrm>
            <a:custGeom>
              <a:avLst/>
              <a:gdLst>
                <a:gd name="connsiteX0" fmla="*/ 2104 w 301891"/>
                <a:gd name="connsiteY0" fmla="*/ 103686 h 405708"/>
                <a:gd name="connsiteX1" fmla="*/ 157379 w 301891"/>
                <a:gd name="connsiteY1" fmla="*/ 169 h 405708"/>
                <a:gd name="connsiteX2" fmla="*/ 286776 w 301891"/>
                <a:gd name="connsiteY2" fmla="*/ 129565 h 405708"/>
                <a:gd name="connsiteX3" fmla="*/ 286776 w 301891"/>
                <a:gd name="connsiteY3" fmla="*/ 302093 h 405708"/>
                <a:gd name="connsiteX4" fmla="*/ 174632 w 301891"/>
                <a:gd name="connsiteY4" fmla="*/ 405610 h 405708"/>
                <a:gd name="connsiteX5" fmla="*/ 105621 w 301891"/>
                <a:gd name="connsiteY5" fmla="*/ 284840 h 405708"/>
                <a:gd name="connsiteX6" fmla="*/ 131500 w 301891"/>
                <a:gd name="connsiteY6" fmla="*/ 138191 h 405708"/>
                <a:gd name="connsiteX7" fmla="*/ 71115 w 301891"/>
                <a:gd name="connsiteY7" fmla="*/ 172697 h 405708"/>
                <a:gd name="connsiteX8" fmla="*/ 2104 w 301891"/>
                <a:gd name="connsiteY8" fmla="*/ 103686 h 40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91" h="405708">
                  <a:moveTo>
                    <a:pt x="2104" y="103686"/>
                  </a:moveTo>
                  <a:cubicBezTo>
                    <a:pt x="16481" y="74931"/>
                    <a:pt x="109934" y="-4144"/>
                    <a:pt x="157379" y="169"/>
                  </a:cubicBezTo>
                  <a:cubicBezTo>
                    <a:pt x="204824" y="4482"/>
                    <a:pt x="265210" y="79244"/>
                    <a:pt x="286776" y="129565"/>
                  </a:cubicBezTo>
                  <a:cubicBezTo>
                    <a:pt x="308342" y="179886"/>
                    <a:pt x="305467" y="256086"/>
                    <a:pt x="286776" y="302093"/>
                  </a:cubicBezTo>
                  <a:cubicBezTo>
                    <a:pt x="268085" y="348100"/>
                    <a:pt x="204825" y="408486"/>
                    <a:pt x="174632" y="405610"/>
                  </a:cubicBezTo>
                  <a:cubicBezTo>
                    <a:pt x="144440" y="402735"/>
                    <a:pt x="112810" y="329410"/>
                    <a:pt x="105621" y="284840"/>
                  </a:cubicBezTo>
                  <a:cubicBezTo>
                    <a:pt x="98432" y="240270"/>
                    <a:pt x="137251" y="156882"/>
                    <a:pt x="131500" y="138191"/>
                  </a:cubicBezTo>
                  <a:cubicBezTo>
                    <a:pt x="125749" y="119500"/>
                    <a:pt x="91243" y="179886"/>
                    <a:pt x="71115" y="172697"/>
                  </a:cubicBezTo>
                  <a:cubicBezTo>
                    <a:pt x="50987" y="165508"/>
                    <a:pt x="-12273" y="132441"/>
                    <a:pt x="2104" y="103686"/>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587237" y="2715635"/>
              <a:ext cx="1511053" cy="1279879"/>
            </a:xfrm>
            <a:custGeom>
              <a:avLst/>
              <a:gdLst>
                <a:gd name="connsiteX0" fmla="*/ 1352 w 1511053"/>
                <a:gd name="connsiteY0" fmla="*/ 1140373 h 1279879"/>
                <a:gd name="connsiteX1" fmla="*/ 156627 w 1511053"/>
                <a:gd name="connsiteY1" fmla="*/ 1054108 h 1279879"/>
                <a:gd name="connsiteX2" fmla="*/ 268771 w 1511053"/>
                <a:gd name="connsiteY2" fmla="*/ 941965 h 1279879"/>
                <a:gd name="connsiteX3" fmla="*/ 639706 w 1511053"/>
                <a:gd name="connsiteY3" fmla="*/ 959218 h 1279879"/>
                <a:gd name="connsiteX4" fmla="*/ 717344 w 1511053"/>
                <a:gd name="connsiteY4" fmla="*/ 803942 h 1279879"/>
                <a:gd name="connsiteX5" fmla="*/ 838114 w 1511053"/>
                <a:gd name="connsiteY5" fmla="*/ 622788 h 1279879"/>
                <a:gd name="connsiteX6" fmla="*/ 846740 w 1511053"/>
                <a:gd name="connsiteY6" fmla="*/ 778063 h 1279879"/>
                <a:gd name="connsiteX7" fmla="*/ 1122786 w 1511053"/>
                <a:gd name="connsiteY7" fmla="*/ 562403 h 1279879"/>
                <a:gd name="connsiteX8" fmla="*/ 1165918 w 1511053"/>
                <a:gd name="connsiteY8" fmla="*/ 372622 h 1279879"/>
                <a:gd name="connsiteX9" fmla="*/ 1157291 w 1511053"/>
                <a:gd name="connsiteY9" fmla="*/ 208720 h 1279879"/>
                <a:gd name="connsiteX10" fmla="*/ 1243555 w 1511053"/>
                <a:gd name="connsiteY10" fmla="*/ 87950 h 1279879"/>
                <a:gd name="connsiteX11" fmla="*/ 1329820 w 1511053"/>
                <a:gd name="connsiteY11" fmla="*/ 1686 h 1279879"/>
                <a:gd name="connsiteX12" fmla="*/ 1433337 w 1511053"/>
                <a:gd name="connsiteY12" fmla="*/ 165588 h 1279879"/>
                <a:gd name="connsiteX13" fmla="*/ 1424710 w 1511053"/>
                <a:gd name="connsiteY13" fmla="*/ 277731 h 1279879"/>
                <a:gd name="connsiteX14" fmla="*/ 1510974 w 1511053"/>
                <a:gd name="connsiteY14" fmla="*/ 363995 h 1279879"/>
                <a:gd name="connsiteX15" fmla="*/ 1407457 w 1511053"/>
                <a:gd name="connsiteY15" fmla="*/ 441633 h 1279879"/>
                <a:gd name="connsiteX16" fmla="*/ 1398831 w 1511053"/>
                <a:gd name="connsiteY16" fmla="*/ 536523 h 1279879"/>
                <a:gd name="connsiteX17" fmla="*/ 1312567 w 1511053"/>
                <a:gd name="connsiteY17" fmla="*/ 545150 h 1279879"/>
                <a:gd name="connsiteX18" fmla="*/ 1364325 w 1511053"/>
                <a:gd name="connsiteY18" fmla="*/ 709052 h 1279879"/>
                <a:gd name="connsiteX19" fmla="*/ 1312567 w 1511053"/>
                <a:gd name="connsiteY19" fmla="*/ 821195 h 1279879"/>
                <a:gd name="connsiteX20" fmla="*/ 1312567 w 1511053"/>
                <a:gd name="connsiteY20" fmla="*/ 933339 h 1279879"/>
                <a:gd name="connsiteX21" fmla="*/ 1226303 w 1511053"/>
                <a:gd name="connsiteY21" fmla="*/ 993723 h 1279879"/>
                <a:gd name="connsiteX22" fmla="*/ 1096906 w 1511053"/>
                <a:gd name="connsiteY22" fmla="*/ 950591 h 1279879"/>
                <a:gd name="connsiteX23" fmla="*/ 1088280 w 1511053"/>
                <a:gd name="connsiteY23" fmla="*/ 855701 h 1279879"/>
                <a:gd name="connsiteX24" fmla="*/ 1036521 w 1511053"/>
                <a:gd name="connsiteY24" fmla="*/ 976471 h 1279879"/>
                <a:gd name="connsiteX25" fmla="*/ 933005 w 1511053"/>
                <a:gd name="connsiteY25" fmla="*/ 1131746 h 1279879"/>
                <a:gd name="connsiteX26" fmla="*/ 838114 w 1511053"/>
                <a:gd name="connsiteY26" fmla="*/ 1114493 h 1279879"/>
                <a:gd name="connsiteX27" fmla="*/ 777729 w 1511053"/>
                <a:gd name="connsiteY27" fmla="*/ 1045482 h 1279879"/>
                <a:gd name="connsiteX28" fmla="*/ 743223 w 1511053"/>
                <a:gd name="connsiteY28" fmla="*/ 1200757 h 1279879"/>
                <a:gd name="connsiteX29" fmla="*/ 648333 w 1511053"/>
                <a:gd name="connsiteY29" fmla="*/ 1269769 h 1279879"/>
                <a:gd name="connsiteX30" fmla="*/ 587948 w 1511053"/>
                <a:gd name="connsiteY30" fmla="*/ 1200757 h 1279879"/>
                <a:gd name="connsiteX31" fmla="*/ 596574 w 1511053"/>
                <a:gd name="connsiteY31" fmla="*/ 1131746 h 1279879"/>
                <a:gd name="connsiteX32" fmla="*/ 475805 w 1511053"/>
                <a:gd name="connsiteY32" fmla="*/ 1105867 h 1279879"/>
                <a:gd name="connsiteX33" fmla="*/ 406793 w 1511053"/>
                <a:gd name="connsiteY33" fmla="*/ 1174878 h 1279879"/>
                <a:gd name="connsiteX34" fmla="*/ 260144 w 1511053"/>
                <a:gd name="connsiteY34" fmla="*/ 1200757 h 1279879"/>
                <a:gd name="connsiteX35" fmla="*/ 208386 w 1511053"/>
                <a:gd name="connsiteY35" fmla="*/ 1278395 h 1279879"/>
                <a:gd name="connsiteX36" fmla="*/ 87616 w 1511053"/>
                <a:gd name="connsiteY36" fmla="*/ 1243890 h 1279879"/>
                <a:gd name="connsiteX37" fmla="*/ 1352 w 1511053"/>
                <a:gd name="connsiteY37" fmla="*/ 1140373 h 127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11053" h="1279879">
                  <a:moveTo>
                    <a:pt x="1352" y="1140373"/>
                  </a:moveTo>
                  <a:cubicBezTo>
                    <a:pt x="12854" y="1108743"/>
                    <a:pt x="112057" y="1087176"/>
                    <a:pt x="156627" y="1054108"/>
                  </a:cubicBezTo>
                  <a:cubicBezTo>
                    <a:pt x="201197" y="1021040"/>
                    <a:pt x="188258" y="957780"/>
                    <a:pt x="268771" y="941965"/>
                  </a:cubicBezTo>
                  <a:cubicBezTo>
                    <a:pt x="349284" y="926150"/>
                    <a:pt x="564944" y="982222"/>
                    <a:pt x="639706" y="959218"/>
                  </a:cubicBezTo>
                  <a:cubicBezTo>
                    <a:pt x="714468" y="936214"/>
                    <a:pt x="684276" y="860014"/>
                    <a:pt x="717344" y="803942"/>
                  </a:cubicBezTo>
                  <a:cubicBezTo>
                    <a:pt x="750412" y="747870"/>
                    <a:pt x="816548" y="627101"/>
                    <a:pt x="838114" y="622788"/>
                  </a:cubicBezTo>
                  <a:cubicBezTo>
                    <a:pt x="859680" y="618475"/>
                    <a:pt x="799295" y="788127"/>
                    <a:pt x="846740" y="778063"/>
                  </a:cubicBezTo>
                  <a:cubicBezTo>
                    <a:pt x="894185" y="767999"/>
                    <a:pt x="1069590" y="629976"/>
                    <a:pt x="1122786" y="562403"/>
                  </a:cubicBezTo>
                  <a:cubicBezTo>
                    <a:pt x="1175982" y="494830"/>
                    <a:pt x="1160167" y="431569"/>
                    <a:pt x="1165918" y="372622"/>
                  </a:cubicBezTo>
                  <a:cubicBezTo>
                    <a:pt x="1171669" y="313675"/>
                    <a:pt x="1144352" y="256165"/>
                    <a:pt x="1157291" y="208720"/>
                  </a:cubicBezTo>
                  <a:cubicBezTo>
                    <a:pt x="1170230" y="161275"/>
                    <a:pt x="1214800" y="122456"/>
                    <a:pt x="1243555" y="87950"/>
                  </a:cubicBezTo>
                  <a:cubicBezTo>
                    <a:pt x="1272310" y="53444"/>
                    <a:pt x="1298190" y="-11254"/>
                    <a:pt x="1329820" y="1686"/>
                  </a:cubicBezTo>
                  <a:cubicBezTo>
                    <a:pt x="1361450" y="14626"/>
                    <a:pt x="1417522" y="119581"/>
                    <a:pt x="1433337" y="165588"/>
                  </a:cubicBezTo>
                  <a:cubicBezTo>
                    <a:pt x="1449152" y="211595"/>
                    <a:pt x="1411771" y="244663"/>
                    <a:pt x="1424710" y="277731"/>
                  </a:cubicBezTo>
                  <a:cubicBezTo>
                    <a:pt x="1437649" y="310799"/>
                    <a:pt x="1513849" y="336678"/>
                    <a:pt x="1510974" y="363995"/>
                  </a:cubicBezTo>
                  <a:cubicBezTo>
                    <a:pt x="1508099" y="391312"/>
                    <a:pt x="1426148" y="412878"/>
                    <a:pt x="1407457" y="441633"/>
                  </a:cubicBezTo>
                  <a:cubicBezTo>
                    <a:pt x="1388767" y="470388"/>
                    <a:pt x="1414646" y="519270"/>
                    <a:pt x="1398831" y="536523"/>
                  </a:cubicBezTo>
                  <a:cubicBezTo>
                    <a:pt x="1383016" y="553776"/>
                    <a:pt x="1318318" y="516395"/>
                    <a:pt x="1312567" y="545150"/>
                  </a:cubicBezTo>
                  <a:cubicBezTo>
                    <a:pt x="1306816" y="573905"/>
                    <a:pt x="1364325" y="663045"/>
                    <a:pt x="1364325" y="709052"/>
                  </a:cubicBezTo>
                  <a:cubicBezTo>
                    <a:pt x="1364325" y="755059"/>
                    <a:pt x="1321193" y="783814"/>
                    <a:pt x="1312567" y="821195"/>
                  </a:cubicBezTo>
                  <a:cubicBezTo>
                    <a:pt x="1303941" y="858576"/>
                    <a:pt x="1326944" y="904584"/>
                    <a:pt x="1312567" y="933339"/>
                  </a:cubicBezTo>
                  <a:cubicBezTo>
                    <a:pt x="1298190" y="962094"/>
                    <a:pt x="1262247" y="990848"/>
                    <a:pt x="1226303" y="993723"/>
                  </a:cubicBezTo>
                  <a:cubicBezTo>
                    <a:pt x="1190359" y="996598"/>
                    <a:pt x="1119910" y="973595"/>
                    <a:pt x="1096906" y="950591"/>
                  </a:cubicBezTo>
                  <a:cubicBezTo>
                    <a:pt x="1073902" y="927587"/>
                    <a:pt x="1098344" y="851388"/>
                    <a:pt x="1088280" y="855701"/>
                  </a:cubicBezTo>
                  <a:cubicBezTo>
                    <a:pt x="1078216" y="860014"/>
                    <a:pt x="1062400" y="930463"/>
                    <a:pt x="1036521" y="976471"/>
                  </a:cubicBezTo>
                  <a:cubicBezTo>
                    <a:pt x="1010642" y="1022478"/>
                    <a:pt x="966073" y="1108742"/>
                    <a:pt x="933005" y="1131746"/>
                  </a:cubicBezTo>
                  <a:cubicBezTo>
                    <a:pt x="899937" y="1154750"/>
                    <a:pt x="863993" y="1128870"/>
                    <a:pt x="838114" y="1114493"/>
                  </a:cubicBezTo>
                  <a:cubicBezTo>
                    <a:pt x="812235" y="1100116"/>
                    <a:pt x="793544" y="1031105"/>
                    <a:pt x="777729" y="1045482"/>
                  </a:cubicBezTo>
                  <a:cubicBezTo>
                    <a:pt x="761914" y="1059859"/>
                    <a:pt x="764789" y="1163376"/>
                    <a:pt x="743223" y="1200757"/>
                  </a:cubicBezTo>
                  <a:cubicBezTo>
                    <a:pt x="721657" y="1238138"/>
                    <a:pt x="674212" y="1269769"/>
                    <a:pt x="648333" y="1269769"/>
                  </a:cubicBezTo>
                  <a:cubicBezTo>
                    <a:pt x="622454" y="1269769"/>
                    <a:pt x="596574" y="1223761"/>
                    <a:pt x="587948" y="1200757"/>
                  </a:cubicBezTo>
                  <a:cubicBezTo>
                    <a:pt x="579322" y="1177753"/>
                    <a:pt x="615264" y="1147561"/>
                    <a:pt x="596574" y="1131746"/>
                  </a:cubicBezTo>
                  <a:cubicBezTo>
                    <a:pt x="577884" y="1115931"/>
                    <a:pt x="507435" y="1098678"/>
                    <a:pt x="475805" y="1105867"/>
                  </a:cubicBezTo>
                  <a:cubicBezTo>
                    <a:pt x="444175" y="1113056"/>
                    <a:pt x="442736" y="1159063"/>
                    <a:pt x="406793" y="1174878"/>
                  </a:cubicBezTo>
                  <a:cubicBezTo>
                    <a:pt x="370850" y="1190693"/>
                    <a:pt x="293212" y="1183504"/>
                    <a:pt x="260144" y="1200757"/>
                  </a:cubicBezTo>
                  <a:cubicBezTo>
                    <a:pt x="227076" y="1218010"/>
                    <a:pt x="237141" y="1271206"/>
                    <a:pt x="208386" y="1278395"/>
                  </a:cubicBezTo>
                  <a:cubicBezTo>
                    <a:pt x="179631" y="1285584"/>
                    <a:pt x="120684" y="1265456"/>
                    <a:pt x="87616" y="1243890"/>
                  </a:cubicBezTo>
                  <a:cubicBezTo>
                    <a:pt x="54548" y="1222324"/>
                    <a:pt x="-10150" y="1172003"/>
                    <a:pt x="1352" y="1140373"/>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785753" y="3949463"/>
              <a:ext cx="141233" cy="134679"/>
            </a:xfrm>
            <a:custGeom>
              <a:avLst/>
              <a:gdLst>
                <a:gd name="connsiteX0" fmla="*/ 44375 w 141233"/>
                <a:gd name="connsiteY0" fmla="*/ 1435 h 134679"/>
                <a:gd name="connsiteX1" fmla="*/ 122013 w 141233"/>
                <a:gd name="connsiteY1" fmla="*/ 27314 h 134679"/>
                <a:gd name="connsiteX2" fmla="*/ 139266 w 141233"/>
                <a:gd name="connsiteY2" fmla="*/ 70446 h 134679"/>
                <a:gd name="connsiteX3" fmla="*/ 87507 w 141233"/>
                <a:gd name="connsiteY3" fmla="*/ 130831 h 134679"/>
                <a:gd name="connsiteX4" fmla="*/ 18496 w 141233"/>
                <a:gd name="connsiteY4" fmla="*/ 122205 h 134679"/>
                <a:gd name="connsiteX5" fmla="*/ 1243 w 141233"/>
                <a:gd name="connsiteY5" fmla="*/ 70446 h 134679"/>
                <a:gd name="connsiteX6" fmla="*/ 44375 w 141233"/>
                <a:gd name="connsiteY6" fmla="*/ 1435 h 13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33" h="134679">
                  <a:moveTo>
                    <a:pt x="44375" y="1435"/>
                  </a:moveTo>
                  <a:cubicBezTo>
                    <a:pt x="64503" y="-5754"/>
                    <a:pt x="106198" y="15812"/>
                    <a:pt x="122013" y="27314"/>
                  </a:cubicBezTo>
                  <a:cubicBezTo>
                    <a:pt x="137828" y="38816"/>
                    <a:pt x="145017" y="53193"/>
                    <a:pt x="139266" y="70446"/>
                  </a:cubicBezTo>
                  <a:cubicBezTo>
                    <a:pt x="133515" y="87699"/>
                    <a:pt x="107635" y="122205"/>
                    <a:pt x="87507" y="130831"/>
                  </a:cubicBezTo>
                  <a:cubicBezTo>
                    <a:pt x="67379" y="139457"/>
                    <a:pt x="32873" y="132269"/>
                    <a:pt x="18496" y="122205"/>
                  </a:cubicBezTo>
                  <a:cubicBezTo>
                    <a:pt x="4119" y="112141"/>
                    <a:pt x="-3070" y="89136"/>
                    <a:pt x="1243" y="70446"/>
                  </a:cubicBezTo>
                  <a:cubicBezTo>
                    <a:pt x="5556" y="51756"/>
                    <a:pt x="24247" y="8624"/>
                    <a:pt x="44375" y="1435"/>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921171" y="3907177"/>
              <a:ext cx="124618" cy="138612"/>
            </a:xfrm>
            <a:custGeom>
              <a:avLst/>
              <a:gdLst>
                <a:gd name="connsiteX0" fmla="*/ 64233 w 124618"/>
                <a:gd name="connsiteY0" fmla="*/ 589 h 138612"/>
                <a:gd name="connsiteX1" fmla="*/ 124618 w 124618"/>
                <a:gd name="connsiteY1" fmla="*/ 35095 h 138612"/>
                <a:gd name="connsiteX2" fmla="*/ 124618 w 124618"/>
                <a:gd name="connsiteY2" fmla="*/ 112732 h 138612"/>
                <a:gd name="connsiteX3" fmla="*/ 64233 w 124618"/>
                <a:gd name="connsiteY3" fmla="*/ 138612 h 138612"/>
                <a:gd name="connsiteX4" fmla="*/ 3848 w 124618"/>
                <a:gd name="connsiteY4" fmla="*/ 112732 h 138612"/>
                <a:gd name="connsiteX5" fmla="*/ 12474 w 124618"/>
                <a:gd name="connsiteY5" fmla="*/ 60974 h 138612"/>
                <a:gd name="connsiteX6" fmla="*/ 64233 w 124618"/>
                <a:gd name="connsiteY6" fmla="*/ 589 h 13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18" h="138612">
                  <a:moveTo>
                    <a:pt x="64233" y="589"/>
                  </a:moveTo>
                  <a:cubicBezTo>
                    <a:pt x="82924" y="-3724"/>
                    <a:pt x="114554" y="16405"/>
                    <a:pt x="124618" y="35095"/>
                  </a:cubicBezTo>
                  <a:cubicBezTo>
                    <a:pt x="134682" y="53785"/>
                    <a:pt x="134682" y="95479"/>
                    <a:pt x="124618" y="112732"/>
                  </a:cubicBezTo>
                  <a:cubicBezTo>
                    <a:pt x="114554" y="129985"/>
                    <a:pt x="84361" y="138612"/>
                    <a:pt x="64233" y="138612"/>
                  </a:cubicBezTo>
                  <a:cubicBezTo>
                    <a:pt x="44105" y="138612"/>
                    <a:pt x="12474" y="125672"/>
                    <a:pt x="3848" y="112732"/>
                  </a:cubicBezTo>
                  <a:cubicBezTo>
                    <a:pt x="-4778" y="99792"/>
                    <a:pt x="2410" y="79664"/>
                    <a:pt x="12474" y="60974"/>
                  </a:cubicBezTo>
                  <a:cubicBezTo>
                    <a:pt x="22538" y="42284"/>
                    <a:pt x="45542" y="4902"/>
                    <a:pt x="64233" y="589"/>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05414" y="2025888"/>
              <a:ext cx="750990" cy="608948"/>
            </a:xfrm>
            <a:custGeom>
              <a:avLst/>
              <a:gdLst>
                <a:gd name="connsiteX0" fmla="*/ 16752 w 750990"/>
                <a:gd name="connsiteY0" fmla="*/ 501652 h 608948"/>
                <a:gd name="connsiteX1" fmla="*/ 16752 w 750990"/>
                <a:gd name="connsiteY1" fmla="*/ 424014 h 608948"/>
                <a:gd name="connsiteX2" fmla="*/ 137522 w 750990"/>
                <a:gd name="connsiteY2" fmla="*/ 329123 h 608948"/>
                <a:gd name="connsiteX3" fmla="*/ 172028 w 750990"/>
                <a:gd name="connsiteY3" fmla="*/ 285991 h 608948"/>
                <a:gd name="connsiteX4" fmla="*/ 206533 w 750990"/>
                <a:gd name="connsiteY4" fmla="*/ 1320 h 608948"/>
                <a:gd name="connsiteX5" fmla="*/ 404941 w 750990"/>
                <a:gd name="connsiteY5" fmla="*/ 182474 h 608948"/>
                <a:gd name="connsiteX6" fmla="*/ 551590 w 750990"/>
                <a:gd name="connsiteY6" fmla="*/ 251486 h 608948"/>
                <a:gd name="connsiteX7" fmla="*/ 715492 w 750990"/>
                <a:gd name="connsiteY7" fmla="*/ 199727 h 608948"/>
                <a:gd name="connsiteX8" fmla="*/ 663733 w 750990"/>
                <a:gd name="connsiteY8" fmla="*/ 285991 h 608948"/>
                <a:gd name="connsiteX9" fmla="*/ 749997 w 750990"/>
                <a:gd name="connsiteY9" fmla="*/ 355003 h 608948"/>
                <a:gd name="connsiteX10" fmla="*/ 594722 w 750990"/>
                <a:gd name="connsiteY10" fmla="*/ 389508 h 608948"/>
                <a:gd name="connsiteX11" fmla="*/ 465326 w 750990"/>
                <a:gd name="connsiteY11" fmla="*/ 493025 h 608948"/>
                <a:gd name="connsiteX12" fmla="*/ 422194 w 750990"/>
                <a:gd name="connsiteY12" fmla="*/ 596542 h 608948"/>
                <a:gd name="connsiteX13" fmla="*/ 344556 w 750990"/>
                <a:gd name="connsiteY13" fmla="*/ 596542 h 608948"/>
                <a:gd name="connsiteX14" fmla="*/ 284171 w 750990"/>
                <a:gd name="connsiteY14" fmla="*/ 501652 h 608948"/>
                <a:gd name="connsiteX15" fmla="*/ 163401 w 750990"/>
                <a:gd name="connsiteY15" fmla="*/ 536157 h 608948"/>
                <a:gd name="connsiteX16" fmla="*/ 16752 w 750990"/>
                <a:gd name="connsiteY16" fmla="*/ 501652 h 6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990" h="608948">
                  <a:moveTo>
                    <a:pt x="16752" y="501652"/>
                  </a:moveTo>
                  <a:cubicBezTo>
                    <a:pt x="-7689" y="482962"/>
                    <a:pt x="-3376" y="452769"/>
                    <a:pt x="16752" y="424014"/>
                  </a:cubicBezTo>
                  <a:cubicBezTo>
                    <a:pt x="36880" y="395259"/>
                    <a:pt x="111643" y="352127"/>
                    <a:pt x="137522" y="329123"/>
                  </a:cubicBezTo>
                  <a:cubicBezTo>
                    <a:pt x="163401" y="306119"/>
                    <a:pt x="160526" y="340625"/>
                    <a:pt x="172028" y="285991"/>
                  </a:cubicBezTo>
                  <a:cubicBezTo>
                    <a:pt x="183530" y="231357"/>
                    <a:pt x="167714" y="18573"/>
                    <a:pt x="206533" y="1320"/>
                  </a:cubicBezTo>
                  <a:cubicBezTo>
                    <a:pt x="245352" y="-15933"/>
                    <a:pt x="347432" y="140780"/>
                    <a:pt x="404941" y="182474"/>
                  </a:cubicBezTo>
                  <a:cubicBezTo>
                    <a:pt x="462450" y="224168"/>
                    <a:pt x="499832" y="248611"/>
                    <a:pt x="551590" y="251486"/>
                  </a:cubicBezTo>
                  <a:cubicBezTo>
                    <a:pt x="603348" y="254361"/>
                    <a:pt x="696802" y="193976"/>
                    <a:pt x="715492" y="199727"/>
                  </a:cubicBezTo>
                  <a:cubicBezTo>
                    <a:pt x="734183" y="205478"/>
                    <a:pt x="657982" y="260112"/>
                    <a:pt x="663733" y="285991"/>
                  </a:cubicBezTo>
                  <a:cubicBezTo>
                    <a:pt x="669484" y="311870"/>
                    <a:pt x="761499" y="337750"/>
                    <a:pt x="749997" y="355003"/>
                  </a:cubicBezTo>
                  <a:cubicBezTo>
                    <a:pt x="738495" y="372256"/>
                    <a:pt x="642167" y="366504"/>
                    <a:pt x="594722" y="389508"/>
                  </a:cubicBezTo>
                  <a:cubicBezTo>
                    <a:pt x="547277" y="412512"/>
                    <a:pt x="494081" y="458519"/>
                    <a:pt x="465326" y="493025"/>
                  </a:cubicBezTo>
                  <a:cubicBezTo>
                    <a:pt x="436571" y="527531"/>
                    <a:pt x="442322" y="579289"/>
                    <a:pt x="422194" y="596542"/>
                  </a:cubicBezTo>
                  <a:cubicBezTo>
                    <a:pt x="402066" y="613795"/>
                    <a:pt x="367560" y="612357"/>
                    <a:pt x="344556" y="596542"/>
                  </a:cubicBezTo>
                  <a:cubicBezTo>
                    <a:pt x="321552" y="580727"/>
                    <a:pt x="314364" y="511716"/>
                    <a:pt x="284171" y="501652"/>
                  </a:cubicBezTo>
                  <a:cubicBezTo>
                    <a:pt x="253979" y="491588"/>
                    <a:pt x="207971" y="536157"/>
                    <a:pt x="163401" y="536157"/>
                  </a:cubicBezTo>
                  <a:cubicBezTo>
                    <a:pt x="118831" y="536157"/>
                    <a:pt x="41193" y="520342"/>
                    <a:pt x="16752" y="501652"/>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994672" y="167856"/>
              <a:ext cx="353824" cy="1772852"/>
            </a:xfrm>
            <a:custGeom>
              <a:avLst/>
              <a:gdLst>
                <a:gd name="connsiteX0" fmla="*/ 181177 w 353824"/>
                <a:gd name="connsiteY0" fmla="*/ 254838 h 1772852"/>
                <a:gd name="connsiteX1" fmla="*/ 215683 w 353824"/>
                <a:gd name="connsiteY1" fmla="*/ 660280 h 1772852"/>
                <a:gd name="connsiteX2" fmla="*/ 353705 w 353824"/>
                <a:gd name="connsiteY2" fmla="*/ 1143359 h 1772852"/>
                <a:gd name="connsiteX3" fmla="*/ 189803 w 353824"/>
                <a:gd name="connsiteY3" fmla="*/ 1065721 h 1772852"/>
                <a:gd name="connsiteX4" fmla="*/ 163924 w 353824"/>
                <a:gd name="connsiteY4" fmla="*/ 1264129 h 1772852"/>
                <a:gd name="connsiteX5" fmla="*/ 94913 w 353824"/>
                <a:gd name="connsiteY5" fmla="*/ 1376272 h 1772852"/>
                <a:gd name="connsiteX6" fmla="*/ 207056 w 353824"/>
                <a:gd name="connsiteY6" fmla="*/ 1479789 h 1772852"/>
                <a:gd name="connsiteX7" fmla="*/ 267441 w 353824"/>
                <a:gd name="connsiteY7" fmla="*/ 1686823 h 1772852"/>
                <a:gd name="connsiteX8" fmla="*/ 189803 w 353824"/>
                <a:gd name="connsiteY8" fmla="*/ 1635065 h 1772852"/>
                <a:gd name="connsiteX9" fmla="*/ 103539 w 353824"/>
                <a:gd name="connsiteY9" fmla="*/ 1617812 h 1772852"/>
                <a:gd name="connsiteX10" fmla="*/ 77660 w 353824"/>
                <a:gd name="connsiteY10" fmla="*/ 1729955 h 1772852"/>
                <a:gd name="connsiteX11" fmla="*/ 22 w 353824"/>
                <a:gd name="connsiteY11" fmla="*/ 1738582 h 1772852"/>
                <a:gd name="connsiteX12" fmla="*/ 69034 w 353824"/>
                <a:gd name="connsiteY12" fmla="*/ 1298635 h 1772852"/>
                <a:gd name="connsiteX13" fmla="*/ 8649 w 353824"/>
                <a:gd name="connsiteY13" fmla="*/ 1195118 h 1772852"/>
                <a:gd name="connsiteX14" fmla="*/ 94913 w 353824"/>
                <a:gd name="connsiteY14" fmla="*/ 841435 h 1772852"/>
                <a:gd name="connsiteX15" fmla="*/ 43154 w 353824"/>
                <a:gd name="connsiteY15" fmla="*/ 634401 h 1772852"/>
                <a:gd name="connsiteX16" fmla="*/ 25902 w 353824"/>
                <a:gd name="connsiteY16" fmla="*/ 401487 h 1772852"/>
                <a:gd name="connsiteX17" fmla="*/ 25902 w 353824"/>
                <a:gd name="connsiteY17" fmla="*/ 246212 h 1772852"/>
                <a:gd name="connsiteX18" fmla="*/ 112166 w 353824"/>
                <a:gd name="connsiteY18" fmla="*/ 185827 h 1772852"/>
                <a:gd name="connsiteX19" fmla="*/ 103539 w 353824"/>
                <a:gd name="connsiteY19" fmla="*/ 47804 h 1772852"/>
                <a:gd name="connsiteX20" fmla="*/ 138045 w 353824"/>
                <a:gd name="connsiteY20" fmla="*/ 13299 h 1772852"/>
                <a:gd name="connsiteX21" fmla="*/ 181177 w 353824"/>
                <a:gd name="connsiteY21" fmla="*/ 254838 h 177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824" h="1772852">
                  <a:moveTo>
                    <a:pt x="181177" y="254838"/>
                  </a:moveTo>
                  <a:cubicBezTo>
                    <a:pt x="194117" y="362668"/>
                    <a:pt x="186928" y="512193"/>
                    <a:pt x="215683" y="660280"/>
                  </a:cubicBezTo>
                  <a:cubicBezTo>
                    <a:pt x="244438" y="808367"/>
                    <a:pt x="358018" y="1075785"/>
                    <a:pt x="353705" y="1143359"/>
                  </a:cubicBezTo>
                  <a:cubicBezTo>
                    <a:pt x="349392" y="1210933"/>
                    <a:pt x="221433" y="1045593"/>
                    <a:pt x="189803" y="1065721"/>
                  </a:cubicBezTo>
                  <a:cubicBezTo>
                    <a:pt x="158173" y="1085849"/>
                    <a:pt x="179739" y="1212371"/>
                    <a:pt x="163924" y="1264129"/>
                  </a:cubicBezTo>
                  <a:cubicBezTo>
                    <a:pt x="148109" y="1315887"/>
                    <a:pt x="87724" y="1340329"/>
                    <a:pt x="94913" y="1376272"/>
                  </a:cubicBezTo>
                  <a:cubicBezTo>
                    <a:pt x="102102" y="1412215"/>
                    <a:pt x="178301" y="1428031"/>
                    <a:pt x="207056" y="1479789"/>
                  </a:cubicBezTo>
                  <a:cubicBezTo>
                    <a:pt x="235811" y="1531547"/>
                    <a:pt x="270317" y="1660944"/>
                    <a:pt x="267441" y="1686823"/>
                  </a:cubicBezTo>
                  <a:cubicBezTo>
                    <a:pt x="264566" y="1712702"/>
                    <a:pt x="217120" y="1646567"/>
                    <a:pt x="189803" y="1635065"/>
                  </a:cubicBezTo>
                  <a:cubicBezTo>
                    <a:pt x="162486" y="1623563"/>
                    <a:pt x="122229" y="1601997"/>
                    <a:pt x="103539" y="1617812"/>
                  </a:cubicBezTo>
                  <a:cubicBezTo>
                    <a:pt x="84849" y="1633627"/>
                    <a:pt x="94913" y="1709827"/>
                    <a:pt x="77660" y="1729955"/>
                  </a:cubicBezTo>
                  <a:cubicBezTo>
                    <a:pt x="60407" y="1750083"/>
                    <a:pt x="1460" y="1810469"/>
                    <a:pt x="22" y="1738582"/>
                  </a:cubicBezTo>
                  <a:cubicBezTo>
                    <a:pt x="-1416" y="1666695"/>
                    <a:pt x="67596" y="1389212"/>
                    <a:pt x="69034" y="1298635"/>
                  </a:cubicBezTo>
                  <a:cubicBezTo>
                    <a:pt x="70472" y="1208058"/>
                    <a:pt x="4336" y="1271318"/>
                    <a:pt x="8649" y="1195118"/>
                  </a:cubicBezTo>
                  <a:cubicBezTo>
                    <a:pt x="12962" y="1118918"/>
                    <a:pt x="89162" y="934888"/>
                    <a:pt x="94913" y="841435"/>
                  </a:cubicBezTo>
                  <a:cubicBezTo>
                    <a:pt x="100664" y="747982"/>
                    <a:pt x="54656" y="707726"/>
                    <a:pt x="43154" y="634401"/>
                  </a:cubicBezTo>
                  <a:cubicBezTo>
                    <a:pt x="31652" y="561076"/>
                    <a:pt x="28777" y="466185"/>
                    <a:pt x="25902" y="401487"/>
                  </a:cubicBezTo>
                  <a:cubicBezTo>
                    <a:pt x="23027" y="336789"/>
                    <a:pt x="11525" y="282155"/>
                    <a:pt x="25902" y="246212"/>
                  </a:cubicBezTo>
                  <a:cubicBezTo>
                    <a:pt x="40279" y="210269"/>
                    <a:pt x="99227" y="218895"/>
                    <a:pt x="112166" y="185827"/>
                  </a:cubicBezTo>
                  <a:cubicBezTo>
                    <a:pt x="125105" y="152759"/>
                    <a:pt x="99226" y="76559"/>
                    <a:pt x="103539" y="47804"/>
                  </a:cubicBezTo>
                  <a:cubicBezTo>
                    <a:pt x="107852" y="19049"/>
                    <a:pt x="126543" y="-21207"/>
                    <a:pt x="138045" y="13299"/>
                  </a:cubicBezTo>
                  <a:cubicBezTo>
                    <a:pt x="149547" y="47805"/>
                    <a:pt x="168237" y="147008"/>
                    <a:pt x="181177" y="254838"/>
                  </a:cubicBezTo>
                  <a:close/>
                </a:path>
              </a:pathLst>
            </a:cu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385706" y="62947"/>
              <a:ext cx="3753530" cy="4879417"/>
              <a:chOff x="3406394" y="54321"/>
              <a:chExt cx="3753530" cy="4879417"/>
            </a:xfrm>
          </p:grpSpPr>
          <p:sp>
            <p:nvSpPr>
              <p:cNvPr id="48" name="Freeform 47"/>
              <p:cNvSpPr/>
              <p:nvPr/>
            </p:nvSpPr>
            <p:spPr>
              <a:xfrm>
                <a:off x="4717702" y="54321"/>
                <a:ext cx="619318" cy="3422410"/>
              </a:xfrm>
              <a:custGeom>
                <a:avLst/>
                <a:gdLst>
                  <a:gd name="connsiteX0" fmla="*/ 615636 w 615636"/>
                  <a:gd name="connsiteY0" fmla="*/ 0 h 3408629"/>
                  <a:gd name="connsiteX1" fmla="*/ 470780 w 615636"/>
                  <a:gd name="connsiteY1" fmla="*/ 452673 h 3408629"/>
                  <a:gd name="connsiteX2" fmla="*/ 344032 w 615636"/>
                  <a:gd name="connsiteY2" fmla="*/ 810285 h 3408629"/>
                  <a:gd name="connsiteX3" fmla="*/ 248970 w 615636"/>
                  <a:gd name="connsiteY3" fmla="*/ 1195057 h 3408629"/>
                  <a:gd name="connsiteX4" fmla="*/ 167489 w 615636"/>
                  <a:gd name="connsiteY4" fmla="*/ 1638677 h 3408629"/>
                  <a:gd name="connsiteX5" fmla="*/ 108642 w 615636"/>
                  <a:gd name="connsiteY5" fmla="*/ 2050610 h 3408629"/>
                  <a:gd name="connsiteX6" fmla="*/ 31687 w 615636"/>
                  <a:gd name="connsiteY6" fmla="*/ 2675299 h 3408629"/>
                  <a:gd name="connsiteX7" fmla="*/ 0 w 615636"/>
                  <a:gd name="connsiteY7" fmla="*/ 3408629 h 340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636" h="3408629">
                    <a:moveTo>
                      <a:pt x="615636" y="0"/>
                    </a:moveTo>
                    <a:cubicBezTo>
                      <a:pt x="565841" y="158813"/>
                      <a:pt x="516047" y="317626"/>
                      <a:pt x="470780" y="452673"/>
                    </a:cubicBezTo>
                    <a:cubicBezTo>
                      <a:pt x="425513" y="587720"/>
                      <a:pt x="381000" y="686554"/>
                      <a:pt x="344032" y="810285"/>
                    </a:cubicBezTo>
                    <a:cubicBezTo>
                      <a:pt x="307064" y="934016"/>
                      <a:pt x="278394" y="1056992"/>
                      <a:pt x="248970" y="1195057"/>
                    </a:cubicBezTo>
                    <a:cubicBezTo>
                      <a:pt x="219546" y="1333122"/>
                      <a:pt x="190877" y="1496085"/>
                      <a:pt x="167489" y="1638677"/>
                    </a:cubicBezTo>
                    <a:cubicBezTo>
                      <a:pt x="144101" y="1781269"/>
                      <a:pt x="131276" y="1877840"/>
                      <a:pt x="108642" y="2050610"/>
                    </a:cubicBezTo>
                    <a:cubicBezTo>
                      <a:pt x="86008" y="2223380"/>
                      <a:pt x="49794" y="2448963"/>
                      <a:pt x="31687" y="2675299"/>
                    </a:cubicBezTo>
                    <a:cubicBezTo>
                      <a:pt x="13580" y="2901636"/>
                      <a:pt x="6036" y="3269809"/>
                      <a:pt x="0" y="3408629"/>
                    </a:cubicBezTo>
                  </a:path>
                </a:pathLst>
              </a:custGeom>
              <a:noFill/>
              <a:ln w="5715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06394" y="3476727"/>
                <a:ext cx="1311310" cy="1457011"/>
              </a:xfrm>
              <a:custGeom>
                <a:avLst/>
                <a:gdLst>
                  <a:gd name="connsiteX0" fmla="*/ 2374674 w 2374674"/>
                  <a:gd name="connsiteY0" fmla="*/ 0 h 3280786"/>
                  <a:gd name="connsiteX1" fmla="*/ 2359602 w 2374674"/>
                  <a:gd name="connsiteY1" fmla="*/ 180870 h 3280786"/>
                  <a:gd name="connsiteX2" fmla="*/ 2289263 w 2374674"/>
                  <a:gd name="connsiteY2" fmla="*/ 331595 h 3280786"/>
                  <a:gd name="connsiteX3" fmla="*/ 2118441 w 2374674"/>
                  <a:gd name="connsiteY3" fmla="*/ 482321 h 3280786"/>
                  <a:gd name="connsiteX4" fmla="*/ 1937571 w 2374674"/>
                  <a:gd name="connsiteY4" fmla="*/ 602901 h 3280786"/>
                  <a:gd name="connsiteX5" fmla="*/ 1852160 w 2374674"/>
                  <a:gd name="connsiteY5" fmla="*/ 663191 h 3280786"/>
                  <a:gd name="connsiteX6" fmla="*/ 1716507 w 2374674"/>
                  <a:gd name="connsiteY6" fmla="*/ 703384 h 3280786"/>
                  <a:gd name="connsiteX7" fmla="*/ 1470322 w 2374674"/>
                  <a:gd name="connsiteY7" fmla="*/ 788795 h 3280786"/>
                  <a:gd name="connsiteX8" fmla="*/ 1234186 w 2374674"/>
                  <a:gd name="connsiteY8" fmla="*/ 1034980 h 3280786"/>
                  <a:gd name="connsiteX9" fmla="*/ 1063364 w 2374674"/>
                  <a:gd name="connsiteY9" fmla="*/ 1457011 h 3280786"/>
                  <a:gd name="connsiteX10" fmla="*/ 887518 w 2374674"/>
                  <a:gd name="connsiteY10" fmla="*/ 1813727 h 3280786"/>
                  <a:gd name="connsiteX11" fmla="*/ 560947 w 2374674"/>
                  <a:gd name="connsiteY11" fmla="*/ 2175468 h 3280786"/>
                  <a:gd name="connsiteX12" fmla="*/ 576019 w 2374674"/>
                  <a:gd name="connsiteY12" fmla="*/ 2376435 h 3280786"/>
                  <a:gd name="connsiteX13" fmla="*/ 219303 w 2374674"/>
                  <a:gd name="connsiteY13" fmla="*/ 2497015 h 3280786"/>
                  <a:gd name="connsiteX14" fmla="*/ 58529 w 2374674"/>
                  <a:gd name="connsiteY14" fmla="*/ 2602523 h 3280786"/>
                  <a:gd name="connsiteX15" fmla="*/ 13311 w 2374674"/>
                  <a:gd name="connsiteY15" fmla="*/ 2823586 h 3280786"/>
                  <a:gd name="connsiteX16" fmla="*/ 279593 w 2374674"/>
                  <a:gd name="connsiteY16" fmla="*/ 3280786 h 3280786"/>
                  <a:gd name="connsiteX0" fmla="*/ 2417787 w 2417787"/>
                  <a:gd name="connsiteY0" fmla="*/ 0 h 2853393"/>
                  <a:gd name="connsiteX1" fmla="*/ 2402715 w 2417787"/>
                  <a:gd name="connsiteY1" fmla="*/ 180870 h 2853393"/>
                  <a:gd name="connsiteX2" fmla="*/ 2332376 w 2417787"/>
                  <a:gd name="connsiteY2" fmla="*/ 331595 h 2853393"/>
                  <a:gd name="connsiteX3" fmla="*/ 2161554 w 2417787"/>
                  <a:gd name="connsiteY3" fmla="*/ 482321 h 2853393"/>
                  <a:gd name="connsiteX4" fmla="*/ 1980684 w 2417787"/>
                  <a:gd name="connsiteY4" fmla="*/ 602901 h 2853393"/>
                  <a:gd name="connsiteX5" fmla="*/ 1895273 w 2417787"/>
                  <a:gd name="connsiteY5" fmla="*/ 663191 h 2853393"/>
                  <a:gd name="connsiteX6" fmla="*/ 1759620 w 2417787"/>
                  <a:gd name="connsiteY6" fmla="*/ 703384 h 2853393"/>
                  <a:gd name="connsiteX7" fmla="*/ 1513435 w 2417787"/>
                  <a:gd name="connsiteY7" fmla="*/ 788795 h 2853393"/>
                  <a:gd name="connsiteX8" fmla="*/ 1277299 w 2417787"/>
                  <a:gd name="connsiteY8" fmla="*/ 1034980 h 2853393"/>
                  <a:gd name="connsiteX9" fmla="*/ 1106477 w 2417787"/>
                  <a:gd name="connsiteY9" fmla="*/ 1457011 h 2853393"/>
                  <a:gd name="connsiteX10" fmla="*/ 930631 w 2417787"/>
                  <a:gd name="connsiteY10" fmla="*/ 1813727 h 2853393"/>
                  <a:gd name="connsiteX11" fmla="*/ 604060 w 2417787"/>
                  <a:gd name="connsiteY11" fmla="*/ 2175468 h 2853393"/>
                  <a:gd name="connsiteX12" fmla="*/ 619132 w 2417787"/>
                  <a:gd name="connsiteY12" fmla="*/ 2376435 h 2853393"/>
                  <a:gd name="connsiteX13" fmla="*/ 262416 w 2417787"/>
                  <a:gd name="connsiteY13" fmla="*/ 2497015 h 2853393"/>
                  <a:gd name="connsiteX14" fmla="*/ 101642 w 2417787"/>
                  <a:gd name="connsiteY14" fmla="*/ 2602523 h 2853393"/>
                  <a:gd name="connsiteX15" fmla="*/ 56424 w 2417787"/>
                  <a:gd name="connsiteY15" fmla="*/ 2823586 h 2853393"/>
                  <a:gd name="connsiteX16" fmla="*/ 40866 w 2417787"/>
                  <a:gd name="connsiteY16" fmla="*/ 2851314 h 2853393"/>
                  <a:gd name="connsiteX0" fmla="*/ 2417788 w 2417788"/>
                  <a:gd name="connsiteY0" fmla="*/ 0 h 2853393"/>
                  <a:gd name="connsiteX1" fmla="*/ 2402716 w 2417788"/>
                  <a:gd name="connsiteY1" fmla="*/ 180870 h 2853393"/>
                  <a:gd name="connsiteX2" fmla="*/ 2332377 w 2417788"/>
                  <a:gd name="connsiteY2" fmla="*/ 331595 h 2853393"/>
                  <a:gd name="connsiteX3" fmla="*/ 2161555 w 2417788"/>
                  <a:gd name="connsiteY3" fmla="*/ 482321 h 2853393"/>
                  <a:gd name="connsiteX4" fmla="*/ 1980685 w 2417788"/>
                  <a:gd name="connsiteY4" fmla="*/ 602901 h 2853393"/>
                  <a:gd name="connsiteX5" fmla="*/ 1895274 w 2417788"/>
                  <a:gd name="connsiteY5" fmla="*/ 663191 h 2853393"/>
                  <a:gd name="connsiteX6" fmla="*/ 1759621 w 2417788"/>
                  <a:gd name="connsiteY6" fmla="*/ 703384 h 2853393"/>
                  <a:gd name="connsiteX7" fmla="*/ 1513436 w 2417788"/>
                  <a:gd name="connsiteY7" fmla="*/ 788795 h 2853393"/>
                  <a:gd name="connsiteX8" fmla="*/ 1277300 w 2417788"/>
                  <a:gd name="connsiteY8" fmla="*/ 1034980 h 2853393"/>
                  <a:gd name="connsiteX9" fmla="*/ 1106478 w 2417788"/>
                  <a:gd name="connsiteY9" fmla="*/ 1457011 h 2853393"/>
                  <a:gd name="connsiteX10" fmla="*/ 930632 w 2417788"/>
                  <a:gd name="connsiteY10" fmla="*/ 1813727 h 2853393"/>
                  <a:gd name="connsiteX11" fmla="*/ 604061 w 2417788"/>
                  <a:gd name="connsiteY11" fmla="*/ 2175468 h 2853393"/>
                  <a:gd name="connsiteX12" fmla="*/ 619133 w 2417788"/>
                  <a:gd name="connsiteY12" fmla="*/ 2376435 h 2853393"/>
                  <a:gd name="connsiteX13" fmla="*/ 262417 w 2417788"/>
                  <a:gd name="connsiteY13" fmla="*/ 2497015 h 2853393"/>
                  <a:gd name="connsiteX14" fmla="*/ 56425 w 2417788"/>
                  <a:gd name="connsiteY14" fmla="*/ 2823586 h 2853393"/>
                  <a:gd name="connsiteX15" fmla="*/ 40867 w 2417788"/>
                  <a:gd name="connsiteY15" fmla="*/ 2851314 h 2853393"/>
                  <a:gd name="connsiteX0" fmla="*/ 2376921 w 2376921"/>
                  <a:gd name="connsiteY0" fmla="*/ 0 h 2851315"/>
                  <a:gd name="connsiteX1" fmla="*/ 2361849 w 2376921"/>
                  <a:gd name="connsiteY1" fmla="*/ 180870 h 2851315"/>
                  <a:gd name="connsiteX2" fmla="*/ 2291510 w 2376921"/>
                  <a:gd name="connsiteY2" fmla="*/ 331595 h 2851315"/>
                  <a:gd name="connsiteX3" fmla="*/ 2120688 w 2376921"/>
                  <a:gd name="connsiteY3" fmla="*/ 482321 h 2851315"/>
                  <a:gd name="connsiteX4" fmla="*/ 1939818 w 2376921"/>
                  <a:gd name="connsiteY4" fmla="*/ 602901 h 2851315"/>
                  <a:gd name="connsiteX5" fmla="*/ 1854407 w 2376921"/>
                  <a:gd name="connsiteY5" fmla="*/ 663191 h 2851315"/>
                  <a:gd name="connsiteX6" fmla="*/ 1718754 w 2376921"/>
                  <a:gd name="connsiteY6" fmla="*/ 703384 h 2851315"/>
                  <a:gd name="connsiteX7" fmla="*/ 1472569 w 2376921"/>
                  <a:gd name="connsiteY7" fmla="*/ 788795 h 2851315"/>
                  <a:gd name="connsiteX8" fmla="*/ 1236433 w 2376921"/>
                  <a:gd name="connsiteY8" fmla="*/ 1034980 h 2851315"/>
                  <a:gd name="connsiteX9" fmla="*/ 1065611 w 2376921"/>
                  <a:gd name="connsiteY9" fmla="*/ 1457011 h 2851315"/>
                  <a:gd name="connsiteX10" fmla="*/ 889765 w 2376921"/>
                  <a:gd name="connsiteY10" fmla="*/ 1813727 h 2851315"/>
                  <a:gd name="connsiteX11" fmla="*/ 563194 w 2376921"/>
                  <a:gd name="connsiteY11" fmla="*/ 2175468 h 2851315"/>
                  <a:gd name="connsiteX12" fmla="*/ 578266 w 2376921"/>
                  <a:gd name="connsiteY12" fmla="*/ 2376435 h 2851315"/>
                  <a:gd name="connsiteX13" fmla="*/ 221550 w 2376921"/>
                  <a:gd name="connsiteY13" fmla="*/ 2497015 h 2851315"/>
                  <a:gd name="connsiteX14" fmla="*/ 0 w 2376921"/>
                  <a:gd name="connsiteY14" fmla="*/ 2851314 h 2851315"/>
                  <a:gd name="connsiteX0" fmla="*/ 2155371 w 2155371"/>
                  <a:gd name="connsiteY0" fmla="*/ 0 h 2497015"/>
                  <a:gd name="connsiteX1" fmla="*/ 2140299 w 2155371"/>
                  <a:gd name="connsiteY1" fmla="*/ 180870 h 2497015"/>
                  <a:gd name="connsiteX2" fmla="*/ 2069960 w 2155371"/>
                  <a:gd name="connsiteY2" fmla="*/ 331595 h 2497015"/>
                  <a:gd name="connsiteX3" fmla="*/ 1899138 w 2155371"/>
                  <a:gd name="connsiteY3" fmla="*/ 482321 h 2497015"/>
                  <a:gd name="connsiteX4" fmla="*/ 1718268 w 2155371"/>
                  <a:gd name="connsiteY4" fmla="*/ 602901 h 2497015"/>
                  <a:gd name="connsiteX5" fmla="*/ 1632857 w 2155371"/>
                  <a:gd name="connsiteY5" fmla="*/ 663191 h 2497015"/>
                  <a:gd name="connsiteX6" fmla="*/ 1497204 w 2155371"/>
                  <a:gd name="connsiteY6" fmla="*/ 703384 h 2497015"/>
                  <a:gd name="connsiteX7" fmla="*/ 1251019 w 2155371"/>
                  <a:gd name="connsiteY7" fmla="*/ 788795 h 2497015"/>
                  <a:gd name="connsiteX8" fmla="*/ 1014883 w 2155371"/>
                  <a:gd name="connsiteY8" fmla="*/ 1034980 h 2497015"/>
                  <a:gd name="connsiteX9" fmla="*/ 844061 w 2155371"/>
                  <a:gd name="connsiteY9" fmla="*/ 1457011 h 2497015"/>
                  <a:gd name="connsiteX10" fmla="*/ 668215 w 2155371"/>
                  <a:gd name="connsiteY10" fmla="*/ 1813727 h 2497015"/>
                  <a:gd name="connsiteX11" fmla="*/ 341644 w 2155371"/>
                  <a:gd name="connsiteY11" fmla="*/ 2175468 h 2497015"/>
                  <a:gd name="connsiteX12" fmla="*/ 356716 w 2155371"/>
                  <a:gd name="connsiteY12" fmla="*/ 2376435 h 2497015"/>
                  <a:gd name="connsiteX13" fmla="*/ 0 w 2155371"/>
                  <a:gd name="connsiteY13" fmla="*/ 2497015 h 2497015"/>
                  <a:gd name="connsiteX0" fmla="*/ 1826751 w 1826751"/>
                  <a:gd name="connsiteY0" fmla="*/ 0 h 2376435"/>
                  <a:gd name="connsiteX1" fmla="*/ 1811679 w 1826751"/>
                  <a:gd name="connsiteY1" fmla="*/ 180870 h 2376435"/>
                  <a:gd name="connsiteX2" fmla="*/ 1741340 w 1826751"/>
                  <a:gd name="connsiteY2" fmla="*/ 331595 h 2376435"/>
                  <a:gd name="connsiteX3" fmla="*/ 1570518 w 1826751"/>
                  <a:gd name="connsiteY3" fmla="*/ 482321 h 2376435"/>
                  <a:gd name="connsiteX4" fmla="*/ 1389648 w 1826751"/>
                  <a:gd name="connsiteY4" fmla="*/ 602901 h 2376435"/>
                  <a:gd name="connsiteX5" fmla="*/ 1304237 w 1826751"/>
                  <a:gd name="connsiteY5" fmla="*/ 663191 h 2376435"/>
                  <a:gd name="connsiteX6" fmla="*/ 1168584 w 1826751"/>
                  <a:gd name="connsiteY6" fmla="*/ 703384 h 2376435"/>
                  <a:gd name="connsiteX7" fmla="*/ 922399 w 1826751"/>
                  <a:gd name="connsiteY7" fmla="*/ 788795 h 2376435"/>
                  <a:gd name="connsiteX8" fmla="*/ 686263 w 1826751"/>
                  <a:gd name="connsiteY8" fmla="*/ 1034980 h 2376435"/>
                  <a:gd name="connsiteX9" fmla="*/ 515441 w 1826751"/>
                  <a:gd name="connsiteY9" fmla="*/ 1457011 h 2376435"/>
                  <a:gd name="connsiteX10" fmla="*/ 339595 w 1826751"/>
                  <a:gd name="connsiteY10" fmla="*/ 1813727 h 2376435"/>
                  <a:gd name="connsiteX11" fmla="*/ 13024 w 1826751"/>
                  <a:gd name="connsiteY11" fmla="*/ 2175468 h 2376435"/>
                  <a:gd name="connsiteX12" fmla="*/ 28096 w 1826751"/>
                  <a:gd name="connsiteY12" fmla="*/ 2376435 h 2376435"/>
                  <a:gd name="connsiteX0" fmla="*/ 1813727 w 1813727"/>
                  <a:gd name="connsiteY0" fmla="*/ 0 h 2175468"/>
                  <a:gd name="connsiteX1" fmla="*/ 1798655 w 1813727"/>
                  <a:gd name="connsiteY1" fmla="*/ 180870 h 2175468"/>
                  <a:gd name="connsiteX2" fmla="*/ 1728316 w 1813727"/>
                  <a:gd name="connsiteY2" fmla="*/ 331595 h 2175468"/>
                  <a:gd name="connsiteX3" fmla="*/ 1557494 w 1813727"/>
                  <a:gd name="connsiteY3" fmla="*/ 482321 h 2175468"/>
                  <a:gd name="connsiteX4" fmla="*/ 1376624 w 1813727"/>
                  <a:gd name="connsiteY4" fmla="*/ 602901 h 2175468"/>
                  <a:gd name="connsiteX5" fmla="*/ 1291213 w 1813727"/>
                  <a:gd name="connsiteY5" fmla="*/ 663191 h 2175468"/>
                  <a:gd name="connsiteX6" fmla="*/ 1155560 w 1813727"/>
                  <a:gd name="connsiteY6" fmla="*/ 703384 h 2175468"/>
                  <a:gd name="connsiteX7" fmla="*/ 909375 w 1813727"/>
                  <a:gd name="connsiteY7" fmla="*/ 788795 h 2175468"/>
                  <a:gd name="connsiteX8" fmla="*/ 673239 w 1813727"/>
                  <a:gd name="connsiteY8" fmla="*/ 1034980 h 2175468"/>
                  <a:gd name="connsiteX9" fmla="*/ 502417 w 1813727"/>
                  <a:gd name="connsiteY9" fmla="*/ 1457011 h 2175468"/>
                  <a:gd name="connsiteX10" fmla="*/ 326571 w 1813727"/>
                  <a:gd name="connsiteY10" fmla="*/ 1813727 h 2175468"/>
                  <a:gd name="connsiteX11" fmla="*/ 0 w 1813727"/>
                  <a:gd name="connsiteY11" fmla="*/ 2175468 h 2175468"/>
                  <a:gd name="connsiteX0" fmla="*/ 1487156 w 1487156"/>
                  <a:gd name="connsiteY0" fmla="*/ 0 h 1813727"/>
                  <a:gd name="connsiteX1" fmla="*/ 1472084 w 1487156"/>
                  <a:gd name="connsiteY1" fmla="*/ 180870 h 1813727"/>
                  <a:gd name="connsiteX2" fmla="*/ 1401745 w 1487156"/>
                  <a:gd name="connsiteY2" fmla="*/ 331595 h 1813727"/>
                  <a:gd name="connsiteX3" fmla="*/ 1230923 w 1487156"/>
                  <a:gd name="connsiteY3" fmla="*/ 482321 h 1813727"/>
                  <a:gd name="connsiteX4" fmla="*/ 1050053 w 1487156"/>
                  <a:gd name="connsiteY4" fmla="*/ 602901 h 1813727"/>
                  <a:gd name="connsiteX5" fmla="*/ 964642 w 1487156"/>
                  <a:gd name="connsiteY5" fmla="*/ 663191 h 1813727"/>
                  <a:gd name="connsiteX6" fmla="*/ 828989 w 1487156"/>
                  <a:gd name="connsiteY6" fmla="*/ 703384 h 1813727"/>
                  <a:gd name="connsiteX7" fmla="*/ 582804 w 1487156"/>
                  <a:gd name="connsiteY7" fmla="*/ 788795 h 1813727"/>
                  <a:gd name="connsiteX8" fmla="*/ 346668 w 1487156"/>
                  <a:gd name="connsiteY8" fmla="*/ 1034980 h 1813727"/>
                  <a:gd name="connsiteX9" fmla="*/ 175846 w 1487156"/>
                  <a:gd name="connsiteY9" fmla="*/ 1457011 h 1813727"/>
                  <a:gd name="connsiteX10" fmla="*/ 0 w 1487156"/>
                  <a:gd name="connsiteY10" fmla="*/ 1813727 h 1813727"/>
                  <a:gd name="connsiteX0" fmla="*/ 1311309 w 1311309"/>
                  <a:gd name="connsiteY0" fmla="*/ 0 h 1457012"/>
                  <a:gd name="connsiteX1" fmla="*/ 1296237 w 1311309"/>
                  <a:gd name="connsiteY1" fmla="*/ 180870 h 1457012"/>
                  <a:gd name="connsiteX2" fmla="*/ 1225898 w 1311309"/>
                  <a:gd name="connsiteY2" fmla="*/ 331595 h 1457012"/>
                  <a:gd name="connsiteX3" fmla="*/ 1055076 w 1311309"/>
                  <a:gd name="connsiteY3" fmla="*/ 482321 h 1457012"/>
                  <a:gd name="connsiteX4" fmla="*/ 874206 w 1311309"/>
                  <a:gd name="connsiteY4" fmla="*/ 602901 h 1457012"/>
                  <a:gd name="connsiteX5" fmla="*/ 788795 w 1311309"/>
                  <a:gd name="connsiteY5" fmla="*/ 663191 h 1457012"/>
                  <a:gd name="connsiteX6" fmla="*/ 653142 w 1311309"/>
                  <a:gd name="connsiteY6" fmla="*/ 703384 h 1457012"/>
                  <a:gd name="connsiteX7" fmla="*/ 406957 w 1311309"/>
                  <a:gd name="connsiteY7" fmla="*/ 788795 h 1457012"/>
                  <a:gd name="connsiteX8" fmla="*/ 170821 w 1311309"/>
                  <a:gd name="connsiteY8" fmla="*/ 1034980 h 1457012"/>
                  <a:gd name="connsiteX9" fmla="*/ -1 w 1311309"/>
                  <a:gd name="connsiteY9" fmla="*/ 1457011 h 14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309" h="1457012">
                    <a:moveTo>
                      <a:pt x="1311309" y="0"/>
                    </a:moveTo>
                    <a:cubicBezTo>
                      <a:pt x="1310890" y="62802"/>
                      <a:pt x="1310472" y="125604"/>
                      <a:pt x="1296237" y="180870"/>
                    </a:cubicBezTo>
                    <a:cubicBezTo>
                      <a:pt x="1282002" y="236136"/>
                      <a:pt x="1266091" y="281353"/>
                      <a:pt x="1225898" y="331595"/>
                    </a:cubicBezTo>
                    <a:cubicBezTo>
                      <a:pt x="1185705" y="381837"/>
                      <a:pt x="1113691" y="437103"/>
                      <a:pt x="1055076" y="482321"/>
                    </a:cubicBezTo>
                    <a:cubicBezTo>
                      <a:pt x="996461" y="527539"/>
                      <a:pt x="918586" y="572756"/>
                      <a:pt x="874206" y="602901"/>
                    </a:cubicBezTo>
                    <a:cubicBezTo>
                      <a:pt x="829826" y="633046"/>
                      <a:pt x="825639" y="646444"/>
                      <a:pt x="788795" y="663191"/>
                    </a:cubicBezTo>
                    <a:cubicBezTo>
                      <a:pt x="751951" y="679938"/>
                      <a:pt x="716782" y="682450"/>
                      <a:pt x="653142" y="703384"/>
                    </a:cubicBezTo>
                    <a:cubicBezTo>
                      <a:pt x="589502" y="724318"/>
                      <a:pt x="487344" y="733529"/>
                      <a:pt x="406957" y="788795"/>
                    </a:cubicBezTo>
                    <a:cubicBezTo>
                      <a:pt x="326570" y="844061"/>
                      <a:pt x="238647" y="923611"/>
                      <a:pt x="170821" y="1034980"/>
                    </a:cubicBezTo>
                    <a:cubicBezTo>
                      <a:pt x="102995" y="1146349"/>
                      <a:pt x="57777" y="1327220"/>
                      <a:pt x="-1" y="1457011"/>
                    </a:cubicBezTo>
                  </a:path>
                </a:pathLst>
              </a:custGeom>
              <a:noFill/>
              <a:ln w="5715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231365" y="1009290"/>
                <a:ext cx="1928559" cy="3847380"/>
              </a:xfrm>
              <a:custGeom>
                <a:avLst/>
                <a:gdLst>
                  <a:gd name="connsiteX0" fmla="*/ 2679056 w 2679056"/>
                  <a:gd name="connsiteY0" fmla="*/ 0 h 6098876"/>
                  <a:gd name="connsiteX1" fmla="*/ 2532407 w 2679056"/>
                  <a:gd name="connsiteY1" fmla="*/ 198408 h 6098876"/>
                  <a:gd name="connsiteX2" fmla="*/ 2411637 w 2679056"/>
                  <a:gd name="connsiteY2" fmla="*/ 517585 h 6098876"/>
                  <a:gd name="connsiteX3" fmla="*/ 2316746 w 2679056"/>
                  <a:gd name="connsiteY3" fmla="*/ 733245 h 6098876"/>
                  <a:gd name="connsiteX4" fmla="*/ 2109712 w 2679056"/>
                  <a:gd name="connsiteY4" fmla="*/ 897147 h 6098876"/>
                  <a:gd name="connsiteX5" fmla="*/ 1928558 w 2679056"/>
                  <a:gd name="connsiteY5" fmla="*/ 966159 h 6098876"/>
                  <a:gd name="connsiteX6" fmla="*/ 1695644 w 2679056"/>
                  <a:gd name="connsiteY6" fmla="*/ 1250830 h 6098876"/>
                  <a:gd name="connsiteX7" fmla="*/ 1523116 w 2679056"/>
                  <a:gd name="connsiteY7" fmla="*/ 1492370 h 6098876"/>
                  <a:gd name="connsiteX8" fmla="*/ 1324708 w 2679056"/>
                  <a:gd name="connsiteY8" fmla="*/ 1725283 h 6098876"/>
                  <a:gd name="connsiteX9" fmla="*/ 971025 w 2679056"/>
                  <a:gd name="connsiteY9" fmla="*/ 2053087 h 6098876"/>
                  <a:gd name="connsiteX10" fmla="*/ 738112 w 2679056"/>
                  <a:gd name="connsiteY10" fmla="*/ 2216989 h 6098876"/>
                  <a:gd name="connsiteX11" fmla="*/ 436188 w 2679056"/>
                  <a:gd name="connsiteY11" fmla="*/ 2449902 h 6098876"/>
                  <a:gd name="connsiteX12" fmla="*/ 220527 w 2679056"/>
                  <a:gd name="connsiteY12" fmla="*/ 2820838 h 6098876"/>
                  <a:gd name="connsiteX13" fmla="*/ 272286 w 2679056"/>
                  <a:gd name="connsiteY13" fmla="*/ 3053751 h 6098876"/>
                  <a:gd name="connsiteX14" fmla="*/ 151516 w 2679056"/>
                  <a:gd name="connsiteY14" fmla="*/ 3338423 h 6098876"/>
                  <a:gd name="connsiteX15" fmla="*/ 4867 w 2679056"/>
                  <a:gd name="connsiteY15" fmla="*/ 3657600 h 6098876"/>
                  <a:gd name="connsiteX16" fmla="*/ 39373 w 2679056"/>
                  <a:gd name="connsiteY16" fmla="*/ 3985404 h 6098876"/>
                  <a:gd name="connsiteX17" fmla="*/ 82505 w 2679056"/>
                  <a:gd name="connsiteY17" fmla="*/ 4313208 h 6098876"/>
                  <a:gd name="connsiteX18" fmla="*/ 177395 w 2679056"/>
                  <a:gd name="connsiteY18" fmla="*/ 4813540 h 6098876"/>
                  <a:gd name="connsiteX19" fmla="*/ 246407 w 2679056"/>
                  <a:gd name="connsiteY19" fmla="*/ 4925683 h 6098876"/>
                  <a:gd name="connsiteX20" fmla="*/ 151516 w 2679056"/>
                  <a:gd name="connsiteY20" fmla="*/ 5287993 h 6098876"/>
                  <a:gd name="connsiteX21" fmla="*/ 134263 w 2679056"/>
                  <a:gd name="connsiteY21" fmla="*/ 5503653 h 6098876"/>
                  <a:gd name="connsiteX22" fmla="*/ 298165 w 2679056"/>
                  <a:gd name="connsiteY22" fmla="*/ 5814204 h 6098876"/>
                  <a:gd name="connsiteX23" fmla="*/ 582837 w 2679056"/>
                  <a:gd name="connsiteY23" fmla="*/ 6098876 h 6098876"/>
                  <a:gd name="connsiteX0" fmla="*/ 2679056 w 2679056"/>
                  <a:gd name="connsiteY0" fmla="*/ 0 h 6098876"/>
                  <a:gd name="connsiteX1" fmla="*/ 1364781 w 2679056"/>
                  <a:gd name="connsiteY1" fmla="*/ 614459 h 6098876"/>
                  <a:gd name="connsiteX2" fmla="*/ 2411637 w 2679056"/>
                  <a:gd name="connsiteY2" fmla="*/ 517585 h 6098876"/>
                  <a:gd name="connsiteX3" fmla="*/ 2316746 w 2679056"/>
                  <a:gd name="connsiteY3" fmla="*/ 733245 h 6098876"/>
                  <a:gd name="connsiteX4" fmla="*/ 2109712 w 2679056"/>
                  <a:gd name="connsiteY4" fmla="*/ 897147 h 6098876"/>
                  <a:gd name="connsiteX5" fmla="*/ 1928558 w 2679056"/>
                  <a:gd name="connsiteY5" fmla="*/ 966159 h 6098876"/>
                  <a:gd name="connsiteX6" fmla="*/ 1695644 w 2679056"/>
                  <a:gd name="connsiteY6" fmla="*/ 1250830 h 6098876"/>
                  <a:gd name="connsiteX7" fmla="*/ 1523116 w 2679056"/>
                  <a:gd name="connsiteY7" fmla="*/ 1492370 h 6098876"/>
                  <a:gd name="connsiteX8" fmla="*/ 1324708 w 2679056"/>
                  <a:gd name="connsiteY8" fmla="*/ 1725283 h 6098876"/>
                  <a:gd name="connsiteX9" fmla="*/ 971025 w 2679056"/>
                  <a:gd name="connsiteY9" fmla="*/ 2053087 h 6098876"/>
                  <a:gd name="connsiteX10" fmla="*/ 738112 w 2679056"/>
                  <a:gd name="connsiteY10" fmla="*/ 2216989 h 6098876"/>
                  <a:gd name="connsiteX11" fmla="*/ 436188 w 2679056"/>
                  <a:gd name="connsiteY11" fmla="*/ 2449902 h 6098876"/>
                  <a:gd name="connsiteX12" fmla="*/ 220527 w 2679056"/>
                  <a:gd name="connsiteY12" fmla="*/ 2820838 h 6098876"/>
                  <a:gd name="connsiteX13" fmla="*/ 272286 w 2679056"/>
                  <a:gd name="connsiteY13" fmla="*/ 3053751 h 6098876"/>
                  <a:gd name="connsiteX14" fmla="*/ 151516 w 2679056"/>
                  <a:gd name="connsiteY14" fmla="*/ 3338423 h 6098876"/>
                  <a:gd name="connsiteX15" fmla="*/ 4867 w 2679056"/>
                  <a:gd name="connsiteY15" fmla="*/ 3657600 h 6098876"/>
                  <a:gd name="connsiteX16" fmla="*/ 39373 w 2679056"/>
                  <a:gd name="connsiteY16" fmla="*/ 3985404 h 6098876"/>
                  <a:gd name="connsiteX17" fmla="*/ 82505 w 2679056"/>
                  <a:gd name="connsiteY17" fmla="*/ 4313208 h 6098876"/>
                  <a:gd name="connsiteX18" fmla="*/ 177395 w 2679056"/>
                  <a:gd name="connsiteY18" fmla="*/ 4813540 h 6098876"/>
                  <a:gd name="connsiteX19" fmla="*/ 246407 w 2679056"/>
                  <a:gd name="connsiteY19" fmla="*/ 4925683 h 6098876"/>
                  <a:gd name="connsiteX20" fmla="*/ 151516 w 2679056"/>
                  <a:gd name="connsiteY20" fmla="*/ 5287993 h 6098876"/>
                  <a:gd name="connsiteX21" fmla="*/ 134263 w 2679056"/>
                  <a:gd name="connsiteY21" fmla="*/ 5503653 h 6098876"/>
                  <a:gd name="connsiteX22" fmla="*/ 298165 w 2679056"/>
                  <a:gd name="connsiteY22" fmla="*/ 5814204 h 6098876"/>
                  <a:gd name="connsiteX23" fmla="*/ 582837 w 2679056"/>
                  <a:gd name="connsiteY23" fmla="*/ 6098876 h 6098876"/>
                  <a:gd name="connsiteX0" fmla="*/ 2679056 w 2679056"/>
                  <a:gd name="connsiteY0" fmla="*/ 0 h 6098876"/>
                  <a:gd name="connsiteX1" fmla="*/ 2411637 w 2679056"/>
                  <a:gd name="connsiteY1" fmla="*/ 517585 h 6098876"/>
                  <a:gd name="connsiteX2" fmla="*/ 2316746 w 2679056"/>
                  <a:gd name="connsiteY2" fmla="*/ 733245 h 6098876"/>
                  <a:gd name="connsiteX3" fmla="*/ 2109712 w 2679056"/>
                  <a:gd name="connsiteY3" fmla="*/ 897147 h 6098876"/>
                  <a:gd name="connsiteX4" fmla="*/ 1928558 w 2679056"/>
                  <a:gd name="connsiteY4" fmla="*/ 966159 h 6098876"/>
                  <a:gd name="connsiteX5" fmla="*/ 1695644 w 2679056"/>
                  <a:gd name="connsiteY5" fmla="*/ 1250830 h 6098876"/>
                  <a:gd name="connsiteX6" fmla="*/ 1523116 w 2679056"/>
                  <a:gd name="connsiteY6" fmla="*/ 1492370 h 6098876"/>
                  <a:gd name="connsiteX7" fmla="*/ 1324708 w 2679056"/>
                  <a:gd name="connsiteY7" fmla="*/ 1725283 h 6098876"/>
                  <a:gd name="connsiteX8" fmla="*/ 971025 w 2679056"/>
                  <a:gd name="connsiteY8" fmla="*/ 2053087 h 6098876"/>
                  <a:gd name="connsiteX9" fmla="*/ 738112 w 2679056"/>
                  <a:gd name="connsiteY9" fmla="*/ 2216989 h 6098876"/>
                  <a:gd name="connsiteX10" fmla="*/ 436188 w 2679056"/>
                  <a:gd name="connsiteY10" fmla="*/ 2449902 h 6098876"/>
                  <a:gd name="connsiteX11" fmla="*/ 220527 w 2679056"/>
                  <a:gd name="connsiteY11" fmla="*/ 2820838 h 6098876"/>
                  <a:gd name="connsiteX12" fmla="*/ 272286 w 2679056"/>
                  <a:gd name="connsiteY12" fmla="*/ 3053751 h 6098876"/>
                  <a:gd name="connsiteX13" fmla="*/ 151516 w 2679056"/>
                  <a:gd name="connsiteY13" fmla="*/ 3338423 h 6098876"/>
                  <a:gd name="connsiteX14" fmla="*/ 4867 w 2679056"/>
                  <a:gd name="connsiteY14" fmla="*/ 3657600 h 6098876"/>
                  <a:gd name="connsiteX15" fmla="*/ 39373 w 2679056"/>
                  <a:gd name="connsiteY15" fmla="*/ 3985404 h 6098876"/>
                  <a:gd name="connsiteX16" fmla="*/ 82505 w 2679056"/>
                  <a:gd name="connsiteY16" fmla="*/ 4313208 h 6098876"/>
                  <a:gd name="connsiteX17" fmla="*/ 177395 w 2679056"/>
                  <a:gd name="connsiteY17" fmla="*/ 4813540 h 6098876"/>
                  <a:gd name="connsiteX18" fmla="*/ 246407 w 2679056"/>
                  <a:gd name="connsiteY18" fmla="*/ 4925683 h 6098876"/>
                  <a:gd name="connsiteX19" fmla="*/ 151516 w 2679056"/>
                  <a:gd name="connsiteY19" fmla="*/ 5287993 h 6098876"/>
                  <a:gd name="connsiteX20" fmla="*/ 134263 w 2679056"/>
                  <a:gd name="connsiteY20" fmla="*/ 5503653 h 6098876"/>
                  <a:gd name="connsiteX21" fmla="*/ 298165 w 2679056"/>
                  <a:gd name="connsiteY21" fmla="*/ 5814204 h 6098876"/>
                  <a:gd name="connsiteX22" fmla="*/ 582837 w 2679056"/>
                  <a:gd name="connsiteY22" fmla="*/ 6098876 h 6098876"/>
                  <a:gd name="connsiteX0" fmla="*/ 2411637 w 2411637"/>
                  <a:gd name="connsiteY0" fmla="*/ 0 h 5581291"/>
                  <a:gd name="connsiteX1" fmla="*/ 2316746 w 2411637"/>
                  <a:gd name="connsiteY1" fmla="*/ 215660 h 5581291"/>
                  <a:gd name="connsiteX2" fmla="*/ 2109712 w 2411637"/>
                  <a:gd name="connsiteY2" fmla="*/ 379562 h 5581291"/>
                  <a:gd name="connsiteX3" fmla="*/ 1928558 w 2411637"/>
                  <a:gd name="connsiteY3" fmla="*/ 448574 h 5581291"/>
                  <a:gd name="connsiteX4" fmla="*/ 1695644 w 2411637"/>
                  <a:gd name="connsiteY4" fmla="*/ 733245 h 5581291"/>
                  <a:gd name="connsiteX5" fmla="*/ 1523116 w 2411637"/>
                  <a:gd name="connsiteY5" fmla="*/ 974785 h 5581291"/>
                  <a:gd name="connsiteX6" fmla="*/ 1324708 w 2411637"/>
                  <a:gd name="connsiteY6" fmla="*/ 1207698 h 5581291"/>
                  <a:gd name="connsiteX7" fmla="*/ 971025 w 2411637"/>
                  <a:gd name="connsiteY7" fmla="*/ 1535502 h 5581291"/>
                  <a:gd name="connsiteX8" fmla="*/ 738112 w 2411637"/>
                  <a:gd name="connsiteY8" fmla="*/ 1699404 h 5581291"/>
                  <a:gd name="connsiteX9" fmla="*/ 436188 w 2411637"/>
                  <a:gd name="connsiteY9" fmla="*/ 1932317 h 5581291"/>
                  <a:gd name="connsiteX10" fmla="*/ 220527 w 2411637"/>
                  <a:gd name="connsiteY10" fmla="*/ 2303253 h 5581291"/>
                  <a:gd name="connsiteX11" fmla="*/ 272286 w 2411637"/>
                  <a:gd name="connsiteY11" fmla="*/ 2536166 h 5581291"/>
                  <a:gd name="connsiteX12" fmla="*/ 151516 w 2411637"/>
                  <a:gd name="connsiteY12" fmla="*/ 2820838 h 5581291"/>
                  <a:gd name="connsiteX13" fmla="*/ 4867 w 2411637"/>
                  <a:gd name="connsiteY13" fmla="*/ 3140015 h 5581291"/>
                  <a:gd name="connsiteX14" fmla="*/ 39373 w 2411637"/>
                  <a:gd name="connsiteY14" fmla="*/ 3467819 h 5581291"/>
                  <a:gd name="connsiteX15" fmla="*/ 82505 w 2411637"/>
                  <a:gd name="connsiteY15" fmla="*/ 3795623 h 5581291"/>
                  <a:gd name="connsiteX16" fmla="*/ 177395 w 2411637"/>
                  <a:gd name="connsiteY16" fmla="*/ 4295955 h 5581291"/>
                  <a:gd name="connsiteX17" fmla="*/ 246407 w 2411637"/>
                  <a:gd name="connsiteY17" fmla="*/ 4408098 h 5581291"/>
                  <a:gd name="connsiteX18" fmla="*/ 151516 w 2411637"/>
                  <a:gd name="connsiteY18" fmla="*/ 4770408 h 5581291"/>
                  <a:gd name="connsiteX19" fmla="*/ 134263 w 2411637"/>
                  <a:gd name="connsiteY19" fmla="*/ 4986068 h 5581291"/>
                  <a:gd name="connsiteX20" fmla="*/ 298165 w 2411637"/>
                  <a:gd name="connsiteY20" fmla="*/ 5296619 h 5581291"/>
                  <a:gd name="connsiteX21" fmla="*/ 582837 w 2411637"/>
                  <a:gd name="connsiteY21" fmla="*/ 5581291 h 5581291"/>
                  <a:gd name="connsiteX0" fmla="*/ 2316746 w 2316746"/>
                  <a:gd name="connsiteY0" fmla="*/ 0 h 5365631"/>
                  <a:gd name="connsiteX1" fmla="*/ 2109712 w 2316746"/>
                  <a:gd name="connsiteY1" fmla="*/ 163902 h 5365631"/>
                  <a:gd name="connsiteX2" fmla="*/ 1928558 w 2316746"/>
                  <a:gd name="connsiteY2" fmla="*/ 232914 h 5365631"/>
                  <a:gd name="connsiteX3" fmla="*/ 1695644 w 2316746"/>
                  <a:gd name="connsiteY3" fmla="*/ 517585 h 5365631"/>
                  <a:gd name="connsiteX4" fmla="*/ 1523116 w 2316746"/>
                  <a:gd name="connsiteY4" fmla="*/ 759125 h 5365631"/>
                  <a:gd name="connsiteX5" fmla="*/ 1324708 w 2316746"/>
                  <a:gd name="connsiteY5" fmla="*/ 992038 h 5365631"/>
                  <a:gd name="connsiteX6" fmla="*/ 971025 w 2316746"/>
                  <a:gd name="connsiteY6" fmla="*/ 1319842 h 5365631"/>
                  <a:gd name="connsiteX7" fmla="*/ 738112 w 2316746"/>
                  <a:gd name="connsiteY7" fmla="*/ 1483744 h 5365631"/>
                  <a:gd name="connsiteX8" fmla="*/ 436188 w 2316746"/>
                  <a:gd name="connsiteY8" fmla="*/ 1716657 h 5365631"/>
                  <a:gd name="connsiteX9" fmla="*/ 220527 w 2316746"/>
                  <a:gd name="connsiteY9" fmla="*/ 2087593 h 5365631"/>
                  <a:gd name="connsiteX10" fmla="*/ 272286 w 2316746"/>
                  <a:gd name="connsiteY10" fmla="*/ 2320506 h 5365631"/>
                  <a:gd name="connsiteX11" fmla="*/ 151516 w 2316746"/>
                  <a:gd name="connsiteY11" fmla="*/ 2605178 h 5365631"/>
                  <a:gd name="connsiteX12" fmla="*/ 4867 w 2316746"/>
                  <a:gd name="connsiteY12" fmla="*/ 2924355 h 5365631"/>
                  <a:gd name="connsiteX13" fmla="*/ 39373 w 2316746"/>
                  <a:gd name="connsiteY13" fmla="*/ 3252159 h 5365631"/>
                  <a:gd name="connsiteX14" fmla="*/ 82505 w 2316746"/>
                  <a:gd name="connsiteY14" fmla="*/ 3579963 h 5365631"/>
                  <a:gd name="connsiteX15" fmla="*/ 177395 w 2316746"/>
                  <a:gd name="connsiteY15" fmla="*/ 4080295 h 5365631"/>
                  <a:gd name="connsiteX16" fmla="*/ 246407 w 2316746"/>
                  <a:gd name="connsiteY16" fmla="*/ 4192438 h 5365631"/>
                  <a:gd name="connsiteX17" fmla="*/ 151516 w 2316746"/>
                  <a:gd name="connsiteY17" fmla="*/ 4554748 h 5365631"/>
                  <a:gd name="connsiteX18" fmla="*/ 134263 w 2316746"/>
                  <a:gd name="connsiteY18" fmla="*/ 4770408 h 5365631"/>
                  <a:gd name="connsiteX19" fmla="*/ 298165 w 2316746"/>
                  <a:gd name="connsiteY19" fmla="*/ 5080959 h 5365631"/>
                  <a:gd name="connsiteX20" fmla="*/ 582837 w 2316746"/>
                  <a:gd name="connsiteY20" fmla="*/ 5365631 h 5365631"/>
                  <a:gd name="connsiteX0" fmla="*/ 2316746 w 2316746"/>
                  <a:gd name="connsiteY0" fmla="*/ 0 h 5365631"/>
                  <a:gd name="connsiteX1" fmla="*/ 1928558 w 2316746"/>
                  <a:gd name="connsiteY1" fmla="*/ 232914 h 5365631"/>
                  <a:gd name="connsiteX2" fmla="*/ 1695644 w 2316746"/>
                  <a:gd name="connsiteY2" fmla="*/ 517585 h 5365631"/>
                  <a:gd name="connsiteX3" fmla="*/ 1523116 w 2316746"/>
                  <a:gd name="connsiteY3" fmla="*/ 759125 h 5365631"/>
                  <a:gd name="connsiteX4" fmla="*/ 1324708 w 2316746"/>
                  <a:gd name="connsiteY4" fmla="*/ 992038 h 5365631"/>
                  <a:gd name="connsiteX5" fmla="*/ 971025 w 2316746"/>
                  <a:gd name="connsiteY5" fmla="*/ 1319842 h 5365631"/>
                  <a:gd name="connsiteX6" fmla="*/ 738112 w 2316746"/>
                  <a:gd name="connsiteY6" fmla="*/ 1483744 h 5365631"/>
                  <a:gd name="connsiteX7" fmla="*/ 436188 w 2316746"/>
                  <a:gd name="connsiteY7" fmla="*/ 1716657 h 5365631"/>
                  <a:gd name="connsiteX8" fmla="*/ 220527 w 2316746"/>
                  <a:gd name="connsiteY8" fmla="*/ 2087593 h 5365631"/>
                  <a:gd name="connsiteX9" fmla="*/ 272286 w 2316746"/>
                  <a:gd name="connsiteY9" fmla="*/ 2320506 h 5365631"/>
                  <a:gd name="connsiteX10" fmla="*/ 151516 w 2316746"/>
                  <a:gd name="connsiteY10" fmla="*/ 2605178 h 5365631"/>
                  <a:gd name="connsiteX11" fmla="*/ 4867 w 2316746"/>
                  <a:gd name="connsiteY11" fmla="*/ 2924355 h 5365631"/>
                  <a:gd name="connsiteX12" fmla="*/ 39373 w 2316746"/>
                  <a:gd name="connsiteY12" fmla="*/ 3252159 h 5365631"/>
                  <a:gd name="connsiteX13" fmla="*/ 82505 w 2316746"/>
                  <a:gd name="connsiteY13" fmla="*/ 3579963 h 5365631"/>
                  <a:gd name="connsiteX14" fmla="*/ 177395 w 2316746"/>
                  <a:gd name="connsiteY14" fmla="*/ 4080295 h 5365631"/>
                  <a:gd name="connsiteX15" fmla="*/ 246407 w 2316746"/>
                  <a:gd name="connsiteY15" fmla="*/ 4192438 h 5365631"/>
                  <a:gd name="connsiteX16" fmla="*/ 151516 w 2316746"/>
                  <a:gd name="connsiteY16" fmla="*/ 4554748 h 5365631"/>
                  <a:gd name="connsiteX17" fmla="*/ 134263 w 2316746"/>
                  <a:gd name="connsiteY17" fmla="*/ 4770408 h 5365631"/>
                  <a:gd name="connsiteX18" fmla="*/ 298165 w 2316746"/>
                  <a:gd name="connsiteY18" fmla="*/ 5080959 h 5365631"/>
                  <a:gd name="connsiteX19" fmla="*/ 582837 w 2316746"/>
                  <a:gd name="connsiteY19" fmla="*/ 5365631 h 5365631"/>
                  <a:gd name="connsiteX0" fmla="*/ 1928558 w 1928557"/>
                  <a:gd name="connsiteY0" fmla="*/ 0 h 5132717"/>
                  <a:gd name="connsiteX1" fmla="*/ 1695644 w 1928557"/>
                  <a:gd name="connsiteY1" fmla="*/ 284671 h 5132717"/>
                  <a:gd name="connsiteX2" fmla="*/ 1523116 w 1928557"/>
                  <a:gd name="connsiteY2" fmla="*/ 526211 h 5132717"/>
                  <a:gd name="connsiteX3" fmla="*/ 1324708 w 1928557"/>
                  <a:gd name="connsiteY3" fmla="*/ 759124 h 5132717"/>
                  <a:gd name="connsiteX4" fmla="*/ 971025 w 1928557"/>
                  <a:gd name="connsiteY4" fmla="*/ 1086928 h 5132717"/>
                  <a:gd name="connsiteX5" fmla="*/ 738112 w 1928557"/>
                  <a:gd name="connsiteY5" fmla="*/ 1250830 h 5132717"/>
                  <a:gd name="connsiteX6" fmla="*/ 436188 w 1928557"/>
                  <a:gd name="connsiteY6" fmla="*/ 1483743 h 5132717"/>
                  <a:gd name="connsiteX7" fmla="*/ 220527 w 1928557"/>
                  <a:gd name="connsiteY7" fmla="*/ 1854679 h 5132717"/>
                  <a:gd name="connsiteX8" fmla="*/ 272286 w 1928557"/>
                  <a:gd name="connsiteY8" fmla="*/ 2087592 h 5132717"/>
                  <a:gd name="connsiteX9" fmla="*/ 151516 w 1928557"/>
                  <a:gd name="connsiteY9" fmla="*/ 2372264 h 5132717"/>
                  <a:gd name="connsiteX10" fmla="*/ 4867 w 1928557"/>
                  <a:gd name="connsiteY10" fmla="*/ 2691441 h 5132717"/>
                  <a:gd name="connsiteX11" fmla="*/ 39373 w 1928557"/>
                  <a:gd name="connsiteY11" fmla="*/ 3019245 h 5132717"/>
                  <a:gd name="connsiteX12" fmla="*/ 82505 w 1928557"/>
                  <a:gd name="connsiteY12" fmla="*/ 3347049 h 5132717"/>
                  <a:gd name="connsiteX13" fmla="*/ 177395 w 1928557"/>
                  <a:gd name="connsiteY13" fmla="*/ 3847381 h 5132717"/>
                  <a:gd name="connsiteX14" fmla="*/ 246407 w 1928557"/>
                  <a:gd name="connsiteY14" fmla="*/ 3959524 h 5132717"/>
                  <a:gd name="connsiteX15" fmla="*/ 151516 w 1928557"/>
                  <a:gd name="connsiteY15" fmla="*/ 4321834 h 5132717"/>
                  <a:gd name="connsiteX16" fmla="*/ 134263 w 1928557"/>
                  <a:gd name="connsiteY16" fmla="*/ 4537494 h 5132717"/>
                  <a:gd name="connsiteX17" fmla="*/ 298165 w 1928557"/>
                  <a:gd name="connsiteY17" fmla="*/ 4848045 h 5132717"/>
                  <a:gd name="connsiteX18" fmla="*/ 582837 w 1928557"/>
                  <a:gd name="connsiteY18" fmla="*/ 5132717 h 5132717"/>
                  <a:gd name="connsiteX0" fmla="*/ 1928558 w 1928558"/>
                  <a:gd name="connsiteY0" fmla="*/ 0 h 4848045"/>
                  <a:gd name="connsiteX1" fmla="*/ 1695644 w 1928558"/>
                  <a:gd name="connsiteY1" fmla="*/ 284671 h 4848045"/>
                  <a:gd name="connsiteX2" fmla="*/ 1523116 w 1928558"/>
                  <a:gd name="connsiteY2" fmla="*/ 526211 h 4848045"/>
                  <a:gd name="connsiteX3" fmla="*/ 1324708 w 1928558"/>
                  <a:gd name="connsiteY3" fmla="*/ 759124 h 4848045"/>
                  <a:gd name="connsiteX4" fmla="*/ 971025 w 1928558"/>
                  <a:gd name="connsiteY4" fmla="*/ 1086928 h 4848045"/>
                  <a:gd name="connsiteX5" fmla="*/ 738112 w 1928558"/>
                  <a:gd name="connsiteY5" fmla="*/ 1250830 h 4848045"/>
                  <a:gd name="connsiteX6" fmla="*/ 436188 w 1928558"/>
                  <a:gd name="connsiteY6" fmla="*/ 1483743 h 4848045"/>
                  <a:gd name="connsiteX7" fmla="*/ 220527 w 1928558"/>
                  <a:gd name="connsiteY7" fmla="*/ 1854679 h 4848045"/>
                  <a:gd name="connsiteX8" fmla="*/ 272286 w 1928558"/>
                  <a:gd name="connsiteY8" fmla="*/ 2087592 h 4848045"/>
                  <a:gd name="connsiteX9" fmla="*/ 151516 w 1928558"/>
                  <a:gd name="connsiteY9" fmla="*/ 2372264 h 4848045"/>
                  <a:gd name="connsiteX10" fmla="*/ 4867 w 1928558"/>
                  <a:gd name="connsiteY10" fmla="*/ 2691441 h 4848045"/>
                  <a:gd name="connsiteX11" fmla="*/ 39373 w 1928558"/>
                  <a:gd name="connsiteY11" fmla="*/ 3019245 h 4848045"/>
                  <a:gd name="connsiteX12" fmla="*/ 82505 w 1928558"/>
                  <a:gd name="connsiteY12" fmla="*/ 3347049 h 4848045"/>
                  <a:gd name="connsiteX13" fmla="*/ 177395 w 1928558"/>
                  <a:gd name="connsiteY13" fmla="*/ 3847381 h 4848045"/>
                  <a:gd name="connsiteX14" fmla="*/ 246407 w 1928558"/>
                  <a:gd name="connsiteY14" fmla="*/ 3959524 h 4848045"/>
                  <a:gd name="connsiteX15" fmla="*/ 151516 w 1928558"/>
                  <a:gd name="connsiteY15" fmla="*/ 4321834 h 4848045"/>
                  <a:gd name="connsiteX16" fmla="*/ 134263 w 1928558"/>
                  <a:gd name="connsiteY16" fmla="*/ 4537494 h 4848045"/>
                  <a:gd name="connsiteX17" fmla="*/ 298165 w 1928558"/>
                  <a:gd name="connsiteY17" fmla="*/ 4848045 h 4848045"/>
                  <a:gd name="connsiteX0" fmla="*/ 1928558 w 1928558"/>
                  <a:gd name="connsiteY0" fmla="*/ 0 h 4537494"/>
                  <a:gd name="connsiteX1" fmla="*/ 1695644 w 1928558"/>
                  <a:gd name="connsiteY1" fmla="*/ 284671 h 4537494"/>
                  <a:gd name="connsiteX2" fmla="*/ 1523116 w 1928558"/>
                  <a:gd name="connsiteY2" fmla="*/ 526211 h 4537494"/>
                  <a:gd name="connsiteX3" fmla="*/ 1324708 w 1928558"/>
                  <a:gd name="connsiteY3" fmla="*/ 759124 h 4537494"/>
                  <a:gd name="connsiteX4" fmla="*/ 971025 w 1928558"/>
                  <a:gd name="connsiteY4" fmla="*/ 1086928 h 4537494"/>
                  <a:gd name="connsiteX5" fmla="*/ 738112 w 1928558"/>
                  <a:gd name="connsiteY5" fmla="*/ 1250830 h 4537494"/>
                  <a:gd name="connsiteX6" fmla="*/ 436188 w 1928558"/>
                  <a:gd name="connsiteY6" fmla="*/ 1483743 h 4537494"/>
                  <a:gd name="connsiteX7" fmla="*/ 220527 w 1928558"/>
                  <a:gd name="connsiteY7" fmla="*/ 1854679 h 4537494"/>
                  <a:gd name="connsiteX8" fmla="*/ 272286 w 1928558"/>
                  <a:gd name="connsiteY8" fmla="*/ 2087592 h 4537494"/>
                  <a:gd name="connsiteX9" fmla="*/ 151516 w 1928558"/>
                  <a:gd name="connsiteY9" fmla="*/ 2372264 h 4537494"/>
                  <a:gd name="connsiteX10" fmla="*/ 4867 w 1928558"/>
                  <a:gd name="connsiteY10" fmla="*/ 2691441 h 4537494"/>
                  <a:gd name="connsiteX11" fmla="*/ 39373 w 1928558"/>
                  <a:gd name="connsiteY11" fmla="*/ 3019245 h 4537494"/>
                  <a:gd name="connsiteX12" fmla="*/ 82505 w 1928558"/>
                  <a:gd name="connsiteY12" fmla="*/ 3347049 h 4537494"/>
                  <a:gd name="connsiteX13" fmla="*/ 177395 w 1928558"/>
                  <a:gd name="connsiteY13" fmla="*/ 3847381 h 4537494"/>
                  <a:gd name="connsiteX14" fmla="*/ 246407 w 1928558"/>
                  <a:gd name="connsiteY14" fmla="*/ 3959524 h 4537494"/>
                  <a:gd name="connsiteX15" fmla="*/ 151516 w 1928558"/>
                  <a:gd name="connsiteY15" fmla="*/ 4321834 h 4537494"/>
                  <a:gd name="connsiteX16" fmla="*/ 134263 w 1928558"/>
                  <a:gd name="connsiteY16" fmla="*/ 4537494 h 4537494"/>
                  <a:gd name="connsiteX0" fmla="*/ 1928558 w 1928558"/>
                  <a:gd name="connsiteY0" fmla="*/ 0 h 4321834"/>
                  <a:gd name="connsiteX1" fmla="*/ 1695644 w 1928558"/>
                  <a:gd name="connsiteY1" fmla="*/ 284671 h 4321834"/>
                  <a:gd name="connsiteX2" fmla="*/ 1523116 w 1928558"/>
                  <a:gd name="connsiteY2" fmla="*/ 526211 h 4321834"/>
                  <a:gd name="connsiteX3" fmla="*/ 1324708 w 1928558"/>
                  <a:gd name="connsiteY3" fmla="*/ 759124 h 4321834"/>
                  <a:gd name="connsiteX4" fmla="*/ 971025 w 1928558"/>
                  <a:gd name="connsiteY4" fmla="*/ 1086928 h 4321834"/>
                  <a:gd name="connsiteX5" fmla="*/ 738112 w 1928558"/>
                  <a:gd name="connsiteY5" fmla="*/ 1250830 h 4321834"/>
                  <a:gd name="connsiteX6" fmla="*/ 436188 w 1928558"/>
                  <a:gd name="connsiteY6" fmla="*/ 1483743 h 4321834"/>
                  <a:gd name="connsiteX7" fmla="*/ 220527 w 1928558"/>
                  <a:gd name="connsiteY7" fmla="*/ 1854679 h 4321834"/>
                  <a:gd name="connsiteX8" fmla="*/ 272286 w 1928558"/>
                  <a:gd name="connsiteY8" fmla="*/ 2087592 h 4321834"/>
                  <a:gd name="connsiteX9" fmla="*/ 151516 w 1928558"/>
                  <a:gd name="connsiteY9" fmla="*/ 2372264 h 4321834"/>
                  <a:gd name="connsiteX10" fmla="*/ 4867 w 1928558"/>
                  <a:gd name="connsiteY10" fmla="*/ 2691441 h 4321834"/>
                  <a:gd name="connsiteX11" fmla="*/ 39373 w 1928558"/>
                  <a:gd name="connsiteY11" fmla="*/ 3019245 h 4321834"/>
                  <a:gd name="connsiteX12" fmla="*/ 82505 w 1928558"/>
                  <a:gd name="connsiteY12" fmla="*/ 3347049 h 4321834"/>
                  <a:gd name="connsiteX13" fmla="*/ 177395 w 1928558"/>
                  <a:gd name="connsiteY13" fmla="*/ 3847381 h 4321834"/>
                  <a:gd name="connsiteX14" fmla="*/ 246407 w 1928558"/>
                  <a:gd name="connsiteY14" fmla="*/ 3959524 h 4321834"/>
                  <a:gd name="connsiteX15" fmla="*/ 151516 w 1928558"/>
                  <a:gd name="connsiteY15" fmla="*/ 4321834 h 4321834"/>
                  <a:gd name="connsiteX0" fmla="*/ 1928558 w 1928558"/>
                  <a:gd name="connsiteY0" fmla="*/ 0 h 3959524"/>
                  <a:gd name="connsiteX1" fmla="*/ 1695644 w 1928558"/>
                  <a:gd name="connsiteY1" fmla="*/ 284671 h 3959524"/>
                  <a:gd name="connsiteX2" fmla="*/ 1523116 w 1928558"/>
                  <a:gd name="connsiteY2" fmla="*/ 526211 h 3959524"/>
                  <a:gd name="connsiteX3" fmla="*/ 1324708 w 1928558"/>
                  <a:gd name="connsiteY3" fmla="*/ 759124 h 3959524"/>
                  <a:gd name="connsiteX4" fmla="*/ 971025 w 1928558"/>
                  <a:gd name="connsiteY4" fmla="*/ 1086928 h 3959524"/>
                  <a:gd name="connsiteX5" fmla="*/ 738112 w 1928558"/>
                  <a:gd name="connsiteY5" fmla="*/ 1250830 h 3959524"/>
                  <a:gd name="connsiteX6" fmla="*/ 436188 w 1928558"/>
                  <a:gd name="connsiteY6" fmla="*/ 1483743 h 3959524"/>
                  <a:gd name="connsiteX7" fmla="*/ 220527 w 1928558"/>
                  <a:gd name="connsiteY7" fmla="*/ 1854679 h 3959524"/>
                  <a:gd name="connsiteX8" fmla="*/ 272286 w 1928558"/>
                  <a:gd name="connsiteY8" fmla="*/ 2087592 h 3959524"/>
                  <a:gd name="connsiteX9" fmla="*/ 151516 w 1928558"/>
                  <a:gd name="connsiteY9" fmla="*/ 2372264 h 3959524"/>
                  <a:gd name="connsiteX10" fmla="*/ 4867 w 1928558"/>
                  <a:gd name="connsiteY10" fmla="*/ 2691441 h 3959524"/>
                  <a:gd name="connsiteX11" fmla="*/ 39373 w 1928558"/>
                  <a:gd name="connsiteY11" fmla="*/ 3019245 h 3959524"/>
                  <a:gd name="connsiteX12" fmla="*/ 82505 w 1928558"/>
                  <a:gd name="connsiteY12" fmla="*/ 3347049 h 3959524"/>
                  <a:gd name="connsiteX13" fmla="*/ 177395 w 1928558"/>
                  <a:gd name="connsiteY13" fmla="*/ 3847381 h 3959524"/>
                  <a:gd name="connsiteX14" fmla="*/ 246407 w 1928558"/>
                  <a:gd name="connsiteY14" fmla="*/ 3959524 h 3959524"/>
                  <a:gd name="connsiteX0" fmla="*/ 1928558 w 1928558"/>
                  <a:gd name="connsiteY0" fmla="*/ 0 h 3847381"/>
                  <a:gd name="connsiteX1" fmla="*/ 1695644 w 1928558"/>
                  <a:gd name="connsiteY1" fmla="*/ 284671 h 3847381"/>
                  <a:gd name="connsiteX2" fmla="*/ 1523116 w 1928558"/>
                  <a:gd name="connsiteY2" fmla="*/ 526211 h 3847381"/>
                  <a:gd name="connsiteX3" fmla="*/ 1324708 w 1928558"/>
                  <a:gd name="connsiteY3" fmla="*/ 759124 h 3847381"/>
                  <a:gd name="connsiteX4" fmla="*/ 971025 w 1928558"/>
                  <a:gd name="connsiteY4" fmla="*/ 1086928 h 3847381"/>
                  <a:gd name="connsiteX5" fmla="*/ 738112 w 1928558"/>
                  <a:gd name="connsiteY5" fmla="*/ 1250830 h 3847381"/>
                  <a:gd name="connsiteX6" fmla="*/ 436188 w 1928558"/>
                  <a:gd name="connsiteY6" fmla="*/ 1483743 h 3847381"/>
                  <a:gd name="connsiteX7" fmla="*/ 220527 w 1928558"/>
                  <a:gd name="connsiteY7" fmla="*/ 1854679 h 3847381"/>
                  <a:gd name="connsiteX8" fmla="*/ 272286 w 1928558"/>
                  <a:gd name="connsiteY8" fmla="*/ 2087592 h 3847381"/>
                  <a:gd name="connsiteX9" fmla="*/ 151516 w 1928558"/>
                  <a:gd name="connsiteY9" fmla="*/ 2372264 h 3847381"/>
                  <a:gd name="connsiteX10" fmla="*/ 4867 w 1928558"/>
                  <a:gd name="connsiteY10" fmla="*/ 2691441 h 3847381"/>
                  <a:gd name="connsiteX11" fmla="*/ 39373 w 1928558"/>
                  <a:gd name="connsiteY11" fmla="*/ 3019245 h 3847381"/>
                  <a:gd name="connsiteX12" fmla="*/ 82505 w 1928558"/>
                  <a:gd name="connsiteY12" fmla="*/ 3347049 h 3847381"/>
                  <a:gd name="connsiteX13" fmla="*/ 177395 w 1928558"/>
                  <a:gd name="connsiteY13" fmla="*/ 3847381 h 384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558" h="3847381">
                    <a:moveTo>
                      <a:pt x="1928558" y="0"/>
                    </a:moveTo>
                    <a:cubicBezTo>
                      <a:pt x="1825041" y="86264"/>
                      <a:pt x="1763218" y="196969"/>
                      <a:pt x="1695644" y="284671"/>
                    </a:cubicBezTo>
                    <a:cubicBezTo>
                      <a:pt x="1628070" y="372373"/>
                      <a:pt x="1584939" y="447136"/>
                      <a:pt x="1523116" y="526211"/>
                    </a:cubicBezTo>
                    <a:cubicBezTo>
                      <a:pt x="1461293" y="605287"/>
                      <a:pt x="1416723" y="665671"/>
                      <a:pt x="1324708" y="759124"/>
                    </a:cubicBezTo>
                    <a:cubicBezTo>
                      <a:pt x="1232693" y="852577"/>
                      <a:pt x="1068791" y="1004977"/>
                      <a:pt x="971025" y="1086928"/>
                    </a:cubicBezTo>
                    <a:cubicBezTo>
                      <a:pt x="873259" y="1168879"/>
                      <a:pt x="827251" y="1184694"/>
                      <a:pt x="738112" y="1250830"/>
                    </a:cubicBezTo>
                    <a:cubicBezTo>
                      <a:pt x="648973" y="1316966"/>
                      <a:pt x="522452" y="1383102"/>
                      <a:pt x="436188" y="1483743"/>
                    </a:cubicBezTo>
                    <a:cubicBezTo>
                      <a:pt x="349924" y="1584384"/>
                      <a:pt x="247844" y="1754038"/>
                      <a:pt x="220527" y="1854679"/>
                    </a:cubicBezTo>
                    <a:cubicBezTo>
                      <a:pt x="193210" y="1955320"/>
                      <a:pt x="283788" y="2001328"/>
                      <a:pt x="272286" y="2087592"/>
                    </a:cubicBezTo>
                    <a:cubicBezTo>
                      <a:pt x="260784" y="2173856"/>
                      <a:pt x="196086" y="2271623"/>
                      <a:pt x="151516" y="2372264"/>
                    </a:cubicBezTo>
                    <a:cubicBezTo>
                      <a:pt x="106946" y="2472906"/>
                      <a:pt x="23557" y="2583611"/>
                      <a:pt x="4867" y="2691441"/>
                    </a:cubicBezTo>
                    <a:cubicBezTo>
                      <a:pt x="-13823" y="2799271"/>
                      <a:pt x="26433" y="2909977"/>
                      <a:pt x="39373" y="3019245"/>
                    </a:cubicBezTo>
                    <a:cubicBezTo>
                      <a:pt x="52313" y="3128513"/>
                      <a:pt x="59501" y="3209026"/>
                      <a:pt x="82505" y="3347049"/>
                    </a:cubicBezTo>
                    <a:cubicBezTo>
                      <a:pt x="105509" y="3485072"/>
                      <a:pt x="150078" y="3745302"/>
                      <a:pt x="177395" y="3847381"/>
                    </a:cubicBezTo>
                  </a:path>
                </a:pathLst>
              </a:custGeom>
              <a:noFill/>
              <a:ln w="5715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692770" y="3692106"/>
                <a:ext cx="534838" cy="43501"/>
              </a:xfrm>
              <a:custGeom>
                <a:avLst/>
                <a:gdLst>
                  <a:gd name="connsiteX0" fmla="*/ 0 w 534838"/>
                  <a:gd name="connsiteY0" fmla="*/ 0 h 43501"/>
                  <a:gd name="connsiteX1" fmla="*/ 250166 w 534838"/>
                  <a:gd name="connsiteY1" fmla="*/ 43132 h 43501"/>
                  <a:gd name="connsiteX2" fmla="*/ 534838 w 534838"/>
                  <a:gd name="connsiteY2" fmla="*/ 17252 h 43501"/>
                </a:gdLst>
                <a:ahLst/>
                <a:cxnLst>
                  <a:cxn ang="0">
                    <a:pos x="connsiteX0" y="connsiteY0"/>
                  </a:cxn>
                  <a:cxn ang="0">
                    <a:pos x="connsiteX1" y="connsiteY1"/>
                  </a:cxn>
                  <a:cxn ang="0">
                    <a:pos x="connsiteX2" y="connsiteY2"/>
                  </a:cxn>
                </a:cxnLst>
                <a:rect l="l" t="t" r="r" b="b"/>
                <a:pathLst>
                  <a:path w="534838" h="43501">
                    <a:moveTo>
                      <a:pt x="0" y="0"/>
                    </a:moveTo>
                    <a:cubicBezTo>
                      <a:pt x="80513" y="20128"/>
                      <a:pt x="161026" y="40257"/>
                      <a:pt x="250166" y="43132"/>
                    </a:cubicBezTo>
                    <a:cubicBezTo>
                      <a:pt x="339306" y="46007"/>
                      <a:pt x="437072" y="31629"/>
                      <a:pt x="534838" y="17252"/>
                    </a:cubicBezTo>
                  </a:path>
                </a:pathLst>
              </a:custGeom>
              <a:noFill/>
              <a:ln w="5715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p:cNvSpPr txBox="1"/>
          <p:nvPr/>
        </p:nvSpPr>
        <p:spPr>
          <a:xfrm>
            <a:off x="5652135" y="5916145"/>
            <a:ext cx="1460088" cy="830997"/>
          </a:xfrm>
          <a:prstGeom prst="rect">
            <a:avLst/>
          </a:prstGeom>
          <a:noFill/>
        </p:spPr>
        <p:txBody>
          <a:bodyPr wrap="square" rtlCol="0">
            <a:spAutoFit/>
          </a:bodyPr>
          <a:lstStyle/>
          <a:p>
            <a:pPr algn="ctr"/>
            <a:r>
              <a:rPr lang="en-GB" sz="2400" b="1" dirty="0"/>
              <a:t>Philippine plate</a:t>
            </a:r>
          </a:p>
        </p:txBody>
      </p:sp>
      <p:sp>
        <p:nvSpPr>
          <p:cNvPr id="74" name="TextBox 73"/>
          <p:cNvSpPr txBox="1"/>
          <p:nvPr/>
        </p:nvSpPr>
        <p:spPr>
          <a:xfrm>
            <a:off x="7363697" y="3994083"/>
            <a:ext cx="1152128" cy="830997"/>
          </a:xfrm>
          <a:prstGeom prst="rect">
            <a:avLst/>
          </a:prstGeom>
          <a:noFill/>
        </p:spPr>
        <p:txBody>
          <a:bodyPr wrap="square" rtlCol="0">
            <a:spAutoFit/>
          </a:bodyPr>
          <a:lstStyle/>
          <a:p>
            <a:pPr algn="ctr"/>
            <a:r>
              <a:rPr lang="en-GB" sz="2400" b="1" dirty="0"/>
              <a:t>Pacific plate</a:t>
            </a:r>
          </a:p>
        </p:txBody>
      </p:sp>
      <p:sp>
        <p:nvSpPr>
          <p:cNvPr id="75" name="TextBox 74"/>
          <p:cNvSpPr txBox="1"/>
          <p:nvPr/>
        </p:nvSpPr>
        <p:spPr>
          <a:xfrm>
            <a:off x="6405257" y="1724522"/>
            <a:ext cx="2055175" cy="1200329"/>
          </a:xfrm>
          <a:prstGeom prst="rect">
            <a:avLst/>
          </a:prstGeom>
          <a:noFill/>
        </p:spPr>
        <p:txBody>
          <a:bodyPr wrap="square" rtlCol="0">
            <a:spAutoFit/>
          </a:bodyPr>
          <a:lstStyle/>
          <a:p>
            <a:pPr algn="ctr"/>
            <a:r>
              <a:rPr lang="en-GB" sz="2400" b="1" dirty="0"/>
              <a:t>North American plate</a:t>
            </a:r>
          </a:p>
        </p:txBody>
      </p:sp>
      <p:sp>
        <p:nvSpPr>
          <p:cNvPr id="76" name="TextBox 75"/>
          <p:cNvSpPr txBox="1"/>
          <p:nvPr/>
        </p:nvSpPr>
        <p:spPr>
          <a:xfrm>
            <a:off x="4992479" y="3791124"/>
            <a:ext cx="1263784" cy="830997"/>
          </a:xfrm>
          <a:prstGeom prst="rect">
            <a:avLst/>
          </a:prstGeom>
          <a:noFill/>
        </p:spPr>
        <p:txBody>
          <a:bodyPr wrap="square" rtlCol="0">
            <a:spAutoFit/>
          </a:bodyPr>
          <a:lstStyle/>
          <a:p>
            <a:pPr algn="ctr"/>
            <a:r>
              <a:rPr lang="en-GB" sz="2400" b="1" dirty="0"/>
              <a:t>Eurasian plate</a:t>
            </a: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257" y="4622121"/>
            <a:ext cx="593027" cy="593027"/>
          </a:xfrm>
          <a:prstGeom prst="rect">
            <a:avLst/>
          </a:prstGeom>
        </p:spPr>
      </p:pic>
      <p:sp>
        <p:nvSpPr>
          <p:cNvPr id="78" name="Oval 77"/>
          <p:cNvSpPr/>
          <p:nvPr/>
        </p:nvSpPr>
        <p:spPr>
          <a:xfrm>
            <a:off x="4283968" y="2324687"/>
            <a:ext cx="432048" cy="4562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a:stCxn id="78" idx="7"/>
          </p:cNvCxnSpPr>
          <p:nvPr/>
        </p:nvCxnSpPr>
        <p:spPr>
          <a:xfrm flipV="1">
            <a:off x="4652744" y="1682683"/>
            <a:ext cx="1431424" cy="7088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99992" y="2780928"/>
            <a:ext cx="561441" cy="3847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432844" y="5331794"/>
            <a:ext cx="1448087" cy="1323439"/>
          </a:xfrm>
          <a:prstGeom prst="rect">
            <a:avLst/>
          </a:prstGeom>
          <a:noFill/>
        </p:spPr>
        <p:txBody>
          <a:bodyPr wrap="square" rtlCol="0">
            <a:spAutoFit/>
          </a:bodyPr>
          <a:lstStyle/>
          <a:p>
            <a:pPr algn="ctr"/>
            <a:r>
              <a:rPr lang="en-GB" sz="2000" b="1" dirty="0">
                <a:solidFill>
                  <a:srgbClr val="D35241"/>
                </a:solidFill>
              </a:rPr>
              <a:t>Tohoku earthquake</a:t>
            </a:r>
          </a:p>
          <a:p>
            <a:pPr algn="ctr"/>
            <a:r>
              <a:rPr lang="en-GB" sz="2000" b="1" dirty="0">
                <a:solidFill>
                  <a:srgbClr val="D35241"/>
                </a:solidFill>
              </a:rPr>
              <a:t>11 March 2011</a:t>
            </a:r>
          </a:p>
        </p:txBody>
      </p:sp>
      <p:cxnSp>
        <p:nvCxnSpPr>
          <p:cNvPr id="85" name="Straight Arrow Connector 84"/>
          <p:cNvCxnSpPr/>
          <p:nvPr/>
        </p:nvCxnSpPr>
        <p:spPr>
          <a:xfrm flipH="1" flipV="1">
            <a:off x="6714729" y="4918634"/>
            <a:ext cx="881607" cy="730112"/>
          </a:xfrm>
          <a:prstGeom prst="straightConnector1">
            <a:avLst/>
          </a:prstGeom>
          <a:ln w="66675">
            <a:solidFill>
              <a:srgbClr val="D35241"/>
            </a:solidFill>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19802179">
            <a:off x="5034487" y="4779689"/>
            <a:ext cx="1460088" cy="400110"/>
          </a:xfrm>
          <a:prstGeom prst="rect">
            <a:avLst/>
          </a:prstGeom>
          <a:noFill/>
        </p:spPr>
        <p:txBody>
          <a:bodyPr wrap="square" rtlCol="0">
            <a:spAutoFit/>
          </a:bodyPr>
          <a:lstStyle/>
          <a:p>
            <a:pPr algn="ctr"/>
            <a:r>
              <a:rPr lang="en-GB" sz="2000" b="1" dirty="0">
                <a:solidFill>
                  <a:srgbClr val="2BB8C9"/>
                </a:solidFill>
              </a:rPr>
              <a:t>Honshu</a:t>
            </a:r>
          </a:p>
        </p:txBody>
      </p:sp>
      <p:pic>
        <p:nvPicPr>
          <p:cNvPr id="3" name="Picture 2">
            <a:extLst>
              <a:ext uri="{FF2B5EF4-FFF2-40B4-BE49-F238E27FC236}">
                <a16:creationId xmlns:a16="http://schemas.microsoft.com/office/drawing/2014/main" id="{2941BA75-AC6C-4F05-811D-6B7A711D8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315" y="-5354"/>
            <a:ext cx="7706012" cy="1804572"/>
          </a:xfrm>
          <a:prstGeom prst="rect">
            <a:avLst/>
          </a:prstGeom>
        </p:spPr>
      </p:pic>
    </p:spTree>
    <p:extLst>
      <p:ext uri="{BB962C8B-B14F-4D97-AF65-F5344CB8AC3E}">
        <p14:creationId xmlns:p14="http://schemas.microsoft.com/office/powerpoint/2010/main" val="4459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420888"/>
            <a:ext cx="8496944" cy="353943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D35241"/>
                </a:solidFill>
              </a:rPr>
              <a:t>Magnitude 9.0 M</a:t>
            </a:r>
            <a:r>
              <a:rPr lang="en-GB" b="1" dirty="0">
                <a:solidFill>
                  <a:srgbClr val="D35241"/>
                </a:solidFill>
              </a:rPr>
              <a:t>W</a:t>
            </a:r>
            <a:r>
              <a:rPr lang="en-GB" sz="2800" b="1" dirty="0">
                <a:solidFill>
                  <a:srgbClr val="D35241"/>
                </a:solidFill>
              </a:rPr>
              <a:t> </a:t>
            </a:r>
            <a:r>
              <a:rPr lang="en-GB" sz="2800" dirty="0"/>
              <a:t>earthquake occurred 72km east of </a:t>
            </a:r>
            <a:r>
              <a:rPr lang="en-GB" sz="2800" b="1" dirty="0">
                <a:solidFill>
                  <a:srgbClr val="D35241"/>
                </a:solidFill>
              </a:rPr>
              <a:t>Tohoku</a:t>
            </a:r>
            <a:r>
              <a:rPr lang="en-GB" sz="2800" dirty="0">
                <a:solidFill>
                  <a:srgbClr val="D35241"/>
                </a:solidFill>
              </a:rPr>
              <a:t> </a:t>
            </a:r>
            <a:r>
              <a:rPr lang="en-GB" sz="2800" dirty="0"/>
              <a:t>on </a:t>
            </a:r>
            <a:r>
              <a:rPr lang="en-GB" sz="2800" b="1" dirty="0">
                <a:solidFill>
                  <a:srgbClr val="D35241"/>
                </a:solidFill>
              </a:rPr>
              <a:t>11 March 2011</a:t>
            </a:r>
            <a:r>
              <a:rPr lang="en-GB" sz="2800" b="1" dirty="0"/>
              <a:t> </a:t>
            </a:r>
            <a:r>
              <a:rPr lang="en-GB" sz="2800" b="1" dirty="0">
                <a:solidFill>
                  <a:srgbClr val="D35241"/>
                </a:solidFill>
              </a:rPr>
              <a:t>at 14:46 </a:t>
            </a:r>
            <a:r>
              <a:rPr lang="en-GB" sz="2800" dirty="0"/>
              <a:t>local time.</a:t>
            </a:r>
          </a:p>
          <a:p>
            <a:pPr marL="285750" indent="-285750">
              <a:buFont typeface="Arial" panose="020B0604020202020204" pitchFamily="34" charset="0"/>
              <a:buChar char="•"/>
            </a:pPr>
            <a:r>
              <a:rPr lang="en-GB" sz="2800" dirty="0"/>
              <a:t>The earthquake generated a huge </a:t>
            </a:r>
            <a:r>
              <a:rPr lang="en-GB" sz="2800" b="1" dirty="0">
                <a:solidFill>
                  <a:srgbClr val="D35241"/>
                </a:solidFill>
              </a:rPr>
              <a:t>tsunami</a:t>
            </a:r>
            <a:r>
              <a:rPr lang="en-GB" sz="2800" dirty="0"/>
              <a:t> – waves reached </a:t>
            </a:r>
            <a:r>
              <a:rPr lang="en-GB" sz="2800" b="1" dirty="0">
                <a:solidFill>
                  <a:srgbClr val="D35241"/>
                </a:solidFill>
              </a:rPr>
              <a:t>39m</a:t>
            </a:r>
            <a:r>
              <a:rPr lang="en-GB" sz="2800" dirty="0"/>
              <a:t> in height when they hit the coast of Honshu</a:t>
            </a:r>
          </a:p>
          <a:p>
            <a:pPr marL="285750" indent="-285750">
              <a:buFont typeface="Arial" panose="020B0604020202020204" pitchFamily="34" charset="0"/>
              <a:buChar char="•"/>
            </a:pPr>
            <a:r>
              <a:rPr lang="en-US" sz="2800" dirty="0"/>
              <a:t>Japan's </a:t>
            </a:r>
            <a:r>
              <a:rPr lang="en-US" sz="2800" b="1" dirty="0">
                <a:solidFill>
                  <a:srgbClr val="D35241"/>
                </a:solidFill>
              </a:rPr>
              <a:t>earthquake early warning system </a:t>
            </a:r>
            <a:r>
              <a:rPr lang="en-US" sz="2800" dirty="0"/>
              <a:t>gave Tokyo residents 1 minute of warning. High-speed trains and factory assembly lines were stopped </a:t>
            </a:r>
          </a:p>
        </p:txBody>
      </p:sp>
      <p:sp>
        <p:nvSpPr>
          <p:cNvPr id="5" name="Title 1">
            <a:extLst>
              <a:ext uri="{FF2B5EF4-FFF2-40B4-BE49-F238E27FC236}">
                <a16:creationId xmlns:a16="http://schemas.microsoft.com/office/drawing/2014/main" id="{8ADE4DE7-19BD-47B0-A437-084137FEFA29}"/>
              </a:ext>
            </a:extLst>
          </p:cNvPr>
          <p:cNvSpPr txBox="1">
            <a:spLocks/>
          </p:cNvSpPr>
          <p:nvPr/>
        </p:nvSpPr>
        <p:spPr>
          <a:xfrm>
            <a:off x="0" y="-99392"/>
            <a:ext cx="727280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400" dirty="0">
                <a:solidFill>
                  <a:schemeClr val="bg1"/>
                </a:solidFill>
                <a:latin typeface="Pompiere " panose="02000000000000000000" pitchFamily="2" charset="0"/>
              </a:rPr>
              <a:t>CASE STUDY: TOHOKU, JAPAN</a:t>
            </a:r>
          </a:p>
        </p:txBody>
      </p:sp>
    </p:spTree>
    <p:extLst>
      <p:ext uri="{BB962C8B-B14F-4D97-AF65-F5344CB8AC3E}">
        <p14:creationId xmlns:p14="http://schemas.microsoft.com/office/powerpoint/2010/main" val="21794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276872"/>
            <a:ext cx="8496944"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People received texted alerts of the earthquake and tsunami warnings on their phones </a:t>
            </a:r>
          </a:p>
          <a:p>
            <a:pPr marL="285750" indent="-285750">
              <a:buFont typeface="Arial" panose="020B0604020202020204" pitchFamily="34" charset="0"/>
              <a:buChar char="•"/>
            </a:pPr>
            <a:r>
              <a:rPr lang="en-GB" sz="2800" b="1" dirty="0">
                <a:solidFill>
                  <a:srgbClr val="D35241"/>
                </a:solidFill>
              </a:rPr>
              <a:t>15,894 fatalities </a:t>
            </a:r>
            <a:r>
              <a:rPr lang="en-GB" sz="2800" dirty="0"/>
              <a:t>and </a:t>
            </a:r>
            <a:r>
              <a:rPr lang="en-GB" sz="2800" b="1" dirty="0">
                <a:solidFill>
                  <a:srgbClr val="D35241"/>
                </a:solidFill>
              </a:rPr>
              <a:t>6,156 injuries</a:t>
            </a:r>
            <a:r>
              <a:rPr lang="en-GB" sz="2800" dirty="0"/>
              <a:t>,</a:t>
            </a:r>
            <a:r>
              <a:rPr lang="en-GB" sz="2800" b="1" dirty="0"/>
              <a:t> </a:t>
            </a:r>
            <a:r>
              <a:rPr lang="en-GB" sz="2800" dirty="0"/>
              <a:t>estimated cost </a:t>
            </a:r>
            <a:r>
              <a:rPr lang="en-GB" sz="2800" b="1" dirty="0">
                <a:solidFill>
                  <a:srgbClr val="D35241"/>
                </a:solidFill>
              </a:rPr>
              <a:t>$235 billion</a:t>
            </a:r>
          </a:p>
          <a:p>
            <a:pPr marL="285750" indent="-285750">
              <a:buFont typeface="Arial" panose="020B0604020202020204" pitchFamily="34" charset="0"/>
              <a:buChar char="•"/>
            </a:pPr>
            <a:r>
              <a:rPr lang="en-US" sz="2800" b="1" dirty="0">
                <a:solidFill>
                  <a:srgbClr val="D35241"/>
                </a:solidFill>
              </a:rPr>
              <a:t>400km</a:t>
            </a:r>
            <a:r>
              <a:rPr lang="en-US" sz="2800" dirty="0"/>
              <a:t> of Japan's northern Honshu coastline dropped by </a:t>
            </a:r>
            <a:r>
              <a:rPr lang="en-US" sz="2800" b="1" dirty="0">
                <a:solidFill>
                  <a:srgbClr val="D35241"/>
                </a:solidFill>
              </a:rPr>
              <a:t>0.6m</a:t>
            </a:r>
          </a:p>
          <a:p>
            <a:pPr marL="285750" indent="-285750">
              <a:buFont typeface="Arial" panose="020B0604020202020204" pitchFamily="34" charset="0"/>
              <a:buChar char="•"/>
            </a:pPr>
            <a:r>
              <a:rPr lang="en-US" sz="2800" dirty="0"/>
              <a:t>The earthquake </a:t>
            </a:r>
            <a:r>
              <a:rPr lang="en-US" sz="2800" b="1" dirty="0">
                <a:solidFill>
                  <a:srgbClr val="D35241"/>
                </a:solidFill>
              </a:rPr>
              <a:t>shifted Earth on its axis </a:t>
            </a:r>
            <a:r>
              <a:rPr lang="en-US" sz="2800" dirty="0"/>
              <a:t>of rotation and </a:t>
            </a:r>
            <a:r>
              <a:rPr lang="en-US" sz="2800" b="1" dirty="0">
                <a:solidFill>
                  <a:srgbClr val="D35241"/>
                </a:solidFill>
              </a:rPr>
              <a:t>shortened the length of a day</a:t>
            </a:r>
            <a:r>
              <a:rPr lang="en-US" sz="2800" dirty="0">
                <a:solidFill>
                  <a:srgbClr val="D35241"/>
                </a:solidFill>
              </a:rPr>
              <a:t> </a:t>
            </a:r>
            <a:r>
              <a:rPr lang="en-US" sz="2800" dirty="0"/>
              <a:t>by about a microsecond.</a:t>
            </a:r>
          </a:p>
        </p:txBody>
      </p:sp>
      <p:sp>
        <p:nvSpPr>
          <p:cNvPr id="5" name="Title 1">
            <a:extLst>
              <a:ext uri="{FF2B5EF4-FFF2-40B4-BE49-F238E27FC236}">
                <a16:creationId xmlns:a16="http://schemas.microsoft.com/office/drawing/2014/main" id="{8ADE4DE7-19BD-47B0-A437-084137FEFA29}"/>
              </a:ext>
            </a:extLst>
          </p:cNvPr>
          <p:cNvSpPr txBox="1">
            <a:spLocks/>
          </p:cNvSpPr>
          <p:nvPr/>
        </p:nvSpPr>
        <p:spPr>
          <a:xfrm>
            <a:off x="0" y="-99392"/>
            <a:ext cx="727280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400" dirty="0">
                <a:solidFill>
                  <a:schemeClr val="bg1"/>
                </a:solidFill>
                <a:latin typeface="Pompiere " panose="02000000000000000000" pitchFamily="2" charset="0"/>
              </a:rPr>
              <a:t>CASE STUDY: TOHOKU, JAPAN</a:t>
            </a:r>
          </a:p>
        </p:txBody>
      </p:sp>
    </p:spTree>
    <p:extLst>
      <p:ext uri="{BB962C8B-B14F-4D97-AF65-F5344CB8AC3E}">
        <p14:creationId xmlns:p14="http://schemas.microsoft.com/office/powerpoint/2010/main" val="420580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175" y="1827399"/>
            <a:ext cx="4551291" cy="4893647"/>
          </a:xfrm>
          <a:prstGeom prst="rect">
            <a:avLst/>
          </a:prstGeom>
        </p:spPr>
        <p:txBody>
          <a:bodyPr wrap="square">
            <a:spAutoFit/>
          </a:bodyPr>
          <a:lstStyle/>
          <a:p>
            <a:pPr marL="285750" indent="-285750">
              <a:buFont typeface="Arial" panose="020B0604020202020204" pitchFamily="34" charset="0"/>
              <a:buChar char="•"/>
            </a:pPr>
            <a:r>
              <a:rPr lang="en-GB" sz="2400" dirty="0"/>
              <a:t>Flood waters from tsunami shut down electric power to the </a:t>
            </a:r>
            <a:r>
              <a:rPr lang="en-GB" sz="2400" b="1" dirty="0">
                <a:solidFill>
                  <a:srgbClr val="D35241"/>
                </a:solidFill>
              </a:rPr>
              <a:t>Fukushima Daiichi nuclear power station </a:t>
            </a:r>
            <a:r>
              <a:rPr lang="en-GB" sz="2400" dirty="0"/>
              <a:t>which caused a cooling system failure and meltdown of the radioactive cores. </a:t>
            </a:r>
          </a:p>
          <a:p>
            <a:pPr marL="285750" indent="-285750">
              <a:buFont typeface="Arial" panose="020B0604020202020204" pitchFamily="34" charset="0"/>
              <a:buChar char="•"/>
            </a:pPr>
            <a:r>
              <a:rPr lang="en-GB" sz="2400" dirty="0"/>
              <a:t>Harmful </a:t>
            </a:r>
            <a:r>
              <a:rPr lang="en-GB" sz="2400" b="1" dirty="0">
                <a:solidFill>
                  <a:srgbClr val="D35241"/>
                </a:solidFill>
              </a:rPr>
              <a:t>radioactive materials </a:t>
            </a:r>
            <a:r>
              <a:rPr lang="en-GB" sz="2400" dirty="0"/>
              <a:t>were released into the sea water</a:t>
            </a:r>
          </a:p>
          <a:p>
            <a:pPr marL="285750" indent="-285750">
              <a:buFont typeface="Arial" panose="020B0604020202020204" pitchFamily="34" charset="0"/>
              <a:buChar char="•"/>
            </a:pPr>
            <a:r>
              <a:rPr lang="en-GB" sz="2400" dirty="0"/>
              <a:t>People within </a:t>
            </a:r>
            <a:r>
              <a:rPr lang="en-GB" sz="2400" b="1" dirty="0">
                <a:solidFill>
                  <a:srgbClr val="D35241"/>
                </a:solidFill>
              </a:rPr>
              <a:t>20km</a:t>
            </a:r>
            <a:r>
              <a:rPr lang="en-GB" sz="2400" dirty="0">
                <a:solidFill>
                  <a:srgbClr val="D35241"/>
                </a:solidFill>
              </a:rPr>
              <a:t> </a:t>
            </a:r>
            <a:r>
              <a:rPr lang="en-GB" sz="2400" b="1" dirty="0">
                <a:solidFill>
                  <a:srgbClr val="D35241"/>
                </a:solidFill>
              </a:rPr>
              <a:t>of the power station were evacuated </a:t>
            </a:r>
            <a:r>
              <a:rPr lang="en-GB" sz="2400" dirty="0"/>
              <a:t>those living within 20-30km were advised to stay indoors</a:t>
            </a:r>
          </a:p>
        </p:txBody>
      </p:sp>
      <p:pic>
        <p:nvPicPr>
          <p:cNvPr id="7" name="Picture 2" descr="http://www.fukushimawatch.com/wp-content/uploads/sites/12/2016/04/Fukushima-disaster-e145994185870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739" y="2039666"/>
            <a:ext cx="4004519" cy="2469454"/>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90739" y="4509120"/>
            <a:ext cx="4004519" cy="615553"/>
          </a:xfrm>
          <a:prstGeom prst="rect">
            <a:avLst/>
          </a:prstGeom>
          <a:noFill/>
        </p:spPr>
        <p:txBody>
          <a:bodyPr wrap="square" rtlCol="0">
            <a:spAutoFit/>
          </a:bodyPr>
          <a:lstStyle/>
          <a:p>
            <a:r>
              <a:rPr lang="en-GB" sz="2000" b="1" dirty="0" err="1"/>
              <a:t>Fukishima</a:t>
            </a:r>
            <a:r>
              <a:rPr lang="en-GB" sz="2000" b="1" dirty="0"/>
              <a:t> nuclear power station</a:t>
            </a:r>
          </a:p>
          <a:p>
            <a:r>
              <a:rPr lang="en-GB" sz="1400" b="1" dirty="0">
                <a:latin typeface="Arial"/>
                <a:cs typeface="Arial"/>
              </a:rPr>
              <a:t>© </a:t>
            </a:r>
            <a:r>
              <a:rPr lang="en-GB" sz="1400" b="1" dirty="0"/>
              <a:t>www.fukishimawatch.com</a:t>
            </a:r>
          </a:p>
        </p:txBody>
      </p:sp>
      <p:pic>
        <p:nvPicPr>
          <p:cNvPr id="2" name="Picture 1">
            <a:extLst>
              <a:ext uri="{FF2B5EF4-FFF2-40B4-BE49-F238E27FC236}">
                <a16:creationId xmlns:a16="http://schemas.microsoft.com/office/drawing/2014/main" id="{9D96B88E-C7B2-4677-BCBD-E0874D631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8" y="-41835"/>
            <a:ext cx="6803726" cy="2145978"/>
          </a:xfrm>
          <a:prstGeom prst="rect">
            <a:avLst/>
          </a:prstGeom>
        </p:spPr>
      </p:pic>
    </p:spTree>
    <p:extLst>
      <p:ext uri="{BB962C8B-B14F-4D97-AF65-F5344CB8AC3E}">
        <p14:creationId xmlns:p14="http://schemas.microsoft.com/office/powerpoint/2010/main" val="4275821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111" y="1441683"/>
            <a:ext cx="8479262" cy="5076826"/>
            <a:chOff x="366925" y="485295"/>
            <a:chExt cx="8479262" cy="5076826"/>
          </a:xfrm>
        </p:grpSpPr>
        <p:pic>
          <p:nvPicPr>
            <p:cNvPr id="5" name="Picture 5" descr="File:Nakano Elementary School's gymnasium after tsuna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74" y="485295"/>
              <a:ext cx="7620000" cy="507682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6925" y="489856"/>
              <a:ext cx="8479262" cy="1077218"/>
            </a:xfrm>
            <a:prstGeom prst="rect">
              <a:avLst/>
            </a:prstGeom>
            <a:noFill/>
          </p:spPr>
          <p:txBody>
            <a:bodyPr wrap="square" rtlCol="0">
              <a:spAutoFit/>
            </a:bodyPr>
            <a:lstStyle/>
            <a:p>
              <a:pPr algn="ctr"/>
              <a:r>
                <a:rPr lang="en-GB" sz="3200" b="1" dirty="0">
                  <a:solidFill>
                    <a:schemeClr val="bg1"/>
                  </a:solidFill>
                  <a:effectLst>
                    <a:outerShdw blurRad="38100" dist="38100" dir="2700000" algn="tl">
                      <a:srgbClr val="000000">
                        <a:alpha val="43137"/>
                      </a:srgbClr>
                    </a:outerShdw>
                  </a:effectLst>
                </a:rPr>
                <a:t>Damage to a primary school gymnasium in Nakano, Japan </a:t>
              </a:r>
            </a:p>
          </p:txBody>
        </p:sp>
      </p:grpSp>
      <p:grpSp>
        <p:nvGrpSpPr>
          <p:cNvPr id="7" name="Group 6"/>
          <p:cNvGrpSpPr/>
          <p:nvPr/>
        </p:nvGrpSpPr>
        <p:grpSpPr>
          <a:xfrm>
            <a:off x="240111" y="1446244"/>
            <a:ext cx="8619109" cy="5328584"/>
            <a:chOff x="-1677337" y="878293"/>
            <a:chExt cx="8619109" cy="5328584"/>
          </a:xfrm>
          <a:effectLst>
            <a:outerShdw blurRad="50800" dist="38100" dir="2700000" algn="tl" rotWithShape="0">
              <a:prstClr val="black">
                <a:alpha val="40000"/>
              </a:prstClr>
            </a:outerShdw>
          </a:effectLst>
        </p:grpSpPr>
        <p:pic>
          <p:nvPicPr>
            <p:cNvPr id="8"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677337" y="878293"/>
              <a:ext cx="8619109" cy="5328584"/>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537490" y="5504775"/>
              <a:ext cx="8479262" cy="584775"/>
            </a:xfrm>
            <a:prstGeom prst="rect">
              <a:avLst/>
            </a:prstGeom>
            <a:noFill/>
            <a:ln w="38100">
              <a:solidFill>
                <a:schemeClr val="bg1"/>
              </a:solidFill>
            </a:ln>
          </p:spPr>
          <p:txBody>
            <a:bodyPr wrap="square" rtlCol="0">
              <a:spAutoFit/>
            </a:bodyPr>
            <a:lstStyle/>
            <a:p>
              <a:pPr algn="ctr"/>
              <a:r>
                <a:rPr lang="en-GB" sz="3200" b="1" dirty="0">
                  <a:solidFill>
                    <a:schemeClr val="bg1"/>
                  </a:solidFill>
                </a:rPr>
                <a:t>Flooding in Sendai Airport from the tsunami</a:t>
              </a:r>
            </a:p>
          </p:txBody>
        </p:sp>
      </p:grpSp>
      <p:grpSp>
        <p:nvGrpSpPr>
          <p:cNvPr id="12" name="Group 11"/>
          <p:cNvGrpSpPr/>
          <p:nvPr/>
        </p:nvGrpSpPr>
        <p:grpSpPr>
          <a:xfrm>
            <a:off x="335113" y="1606805"/>
            <a:ext cx="8568952" cy="5085621"/>
            <a:chOff x="467544" y="1526280"/>
            <a:chExt cx="8568952" cy="5085621"/>
          </a:xfrm>
        </p:grpSpPr>
        <p:pic>
          <p:nvPicPr>
            <p:cNvPr id="13" name="Picture 2" descr="https://img.purch.com/h/1400/aHR0cDovL3d3dy5saXZlc2NpZW5jZS5jb20vaW1hZ2VzL2kvMDAwLzA3NS84NDcvb3JpZ2luYWwvSG9uc2h1LXF1YWtlLXRyYXZlbC5qcGc/MTQzMTA0MjI0M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526280"/>
              <a:ext cx="4831341" cy="5085621"/>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508104" y="1840220"/>
              <a:ext cx="3528392" cy="3046988"/>
            </a:xfrm>
            <a:prstGeom prst="rect">
              <a:avLst/>
            </a:prstGeom>
          </p:spPr>
          <p:txBody>
            <a:bodyPr wrap="square">
              <a:spAutoFit/>
            </a:bodyPr>
            <a:lstStyle/>
            <a:p>
              <a:r>
                <a:rPr lang="en-US" sz="2400" dirty="0"/>
                <a:t>The tsunami carried ~5 million tons of debris out to sea. Japanese docks and ships, and countless household items, have arrived on U.S. and Canadian shores in the years since. </a:t>
              </a:r>
              <a:endParaRPr lang="en-GB" sz="2400" dirty="0"/>
            </a:p>
          </p:txBody>
        </p:sp>
      </p:grpSp>
      <p:pic>
        <p:nvPicPr>
          <p:cNvPr id="2" name="Picture 1">
            <a:extLst>
              <a:ext uri="{FF2B5EF4-FFF2-40B4-BE49-F238E27FC236}">
                <a16:creationId xmlns:a16="http://schemas.microsoft.com/office/drawing/2014/main" id="{0BBC468C-903A-4F68-8510-B42730ECD7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544" y="-113900"/>
            <a:ext cx="7706012" cy="1804572"/>
          </a:xfrm>
          <a:prstGeom prst="rect">
            <a:avLst/>
          </a:prstGeom>
        </p:spPr>
      </p:pic>
    </p:spTree>
    <p:extLst>
      <p:ext uri="{BB962C8B-B14F-4D97-AF65-F5344CB8AC3E}">
        <p14:creationId xmlns:p14="http://schemas.microsoft.com/office/powerpoint/2010/main" val="8875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348" y="1772816"/>
            <a:ext cx="5253095" cy="2592288"/>
          </a:xfrm>
          <a:prstGeom prst="rect">
            <a:avLst/>
          </a:prstGeom>
        </p:spPr>
      </p:pic>
      <p:pic>
        <p:nvPicPr>
          <p:cNvPr id="6" name="Picture 2" descr="Image result for map nepal 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7420" y="3159768"/>
            <a:ext cx="5904307" cy="34909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431728">
            <a:off x="2547726" y="3840522"/>
            <a:ext cx="1533915" cy="523220"/>
          </a:xfrm>
          <a:prstGeom prst="rect">
            <a:avLst/>
          </a:prstGeom>
          <a:noFill/>
        </p:spPr>
        <p:txBody>
          <a:bodyPr wrap="square" rtlCol="0">
            <a:spAutoFit/>
          </a:bodyPr>
          <a:lstStyle/>
          <a:p>
            <a:pPr algn="ctr"/>
            <a:r>
              <a:rPr lang="en-GB" sz="2800" b="1" dirty="0"/>
              <a:t>China</a:t>
            </a:r>
          </a:p>
        </p:txBody>
      </p:sp>
      <p:sp>
        <p:nvSpPr>
          <p:cNvPr id="8" name="TextBox 7"/>
          <p:cNvSpPr txBox="1"/>
          <p:nvPr/>
        </p:nvSpPr>
        <p:spPr>
          <a:xfrm rot="1431728">
            <a:off x="1661462" y="6004977"/>
            <a:ext cx="1498415" cy="523220"/>
          </a:xfrm>
          <a:prstGeom prst="rect">
            <a:avLst/>
          </a:prstGeom>
          <a:noFill/>
        </p:spPr>
        <p:txBody>
          <a:bodyPr wrap="square" rtlCol="0">
            <a:spAutoFit/>
          </a:bodyPr>
          <a:lstStyle/>
          <a:p>
            <a:pPr algn="ctr"/>
            <a:r>
              <a:rPr lang="en-GB" sz="2800" b="1" dirty="0"/>
              <a:t>India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4734085"/>
            <a:ext cx="927022" cy="927022"/>
          </a:xfrm>
          <a:prstGeom prst="rect">
            <a:avLst/>
          </a:prstGeom>
        </p:spPr>
      </p:pic>
      <p:cxnSp>
        <p:nvCxnSpPr>
          <p:cNvPr id="10" name="Straight Arrow Connector 9"/>
          <p:cNvCxnSpPr/>
          <p:nvPr/>
        </p:nvCxnSpPr>
        <p:spPr>
          <a:xfrm flipH="1" flipV="1">
            <a:off x="4840077" y="5324886"/>
            <a:ext cx="812043" cy="230069"/>
          </a:xfrm>
          <a:prstGeom prst="straightConnector1">
            <a:avLst/>
          </a:prstGeom>
          <a:ln w="539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9530" y="5128128"/>
            <a:ext cx="1606166" cy="1015663"/>
          </a:xfrm>
          <a:prstGeom prst="rect">
            <a:avLst/>
          </a:prstGeom>
          <a:noFill/>
        </p:spPr>
        <p:txBody>
          <a:bodyPr wrap="square" rtlCol="0">
            <a:spAutoFit/>
          </a:bodyPr>
          <a:lstStyle/>
          <a:p>
            <a:r>
              <a:rPr lang="en-GB" sz="2000" b="1" dirty="0" err="1">
                <a:solidFill>
                  <a:srgbClr val="D35241"/>
                </a:solidFill>
              </a:rPr>
              <a:t>Gorkha</a:t>
            </a:r>
            <a:r>
              <a:rPr lang="en-GB" sz="2000" b="1" dirty="0">
                <a:solidFill>
                  <a:srgbClr val="D35241"/>
                </a:solidFill>
              </a:rPr>
              <a:t> earthquake</a:t>
            </a:r>
          </a:p>
          <a:p>
            <a:r>
              <a:rPr lang="en-GB" sz="2000" b="1" dirty="0">
                <a:solidFill>
                  <a:srgbClr val="D35241"/>
                </a:solidFill>
              </a:rPr>
              <a:t>25 April 2015</a:t>
            </a:r>
          </a:p>
        </p:txBody>
      </p:sp>
      <p:cxnSp>
        <p:nvCxnSpPr>
          <p:cNvPr id="12" name="Straight Arrow Connector 11"/>
          <p:cNvCxnSpPr/>
          <p:nvPr/>
        </p:nvCxnSpPr>
        <p:spPr>
          <a:xfrm flipH="1" flipV="1">
            <a:off x="3657361" y="5635960"/>
            <a:ext cx="2385346" cy="692160"/>
          </a:xfrm>
          <a:prstGeom prst="straightConnector1">
            <a:avLst/>
          </a:prstGeom>
          <a:ln w="539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42707" y="6097287"/>
            <a:ext cx="1701835" cy="461665"/>
          </a:xfrm>
          <a:prstGeom prst="rect">
            <a:avLst/>
          </a:prstGeom>
          <a:noFill/>
        </p:spPr>
        <p:txBody>
          <a:bodyPr wrap="square" rtlCol="0">
            <a:spAutoFit/>
          </a:bodyPr>
          <a:lstStyle/>
          <a:p>
            <a:r>
              <a:rPr lang="en-GB" sz="2400" b="1" dirty="0"/>
              <a:t>Kathmandu</a:t>
            </a:r>
          </a:p>
        </p:txBody>
      </p:sp>
      <p:sp>
        <p:nvSpPr>
          <p:cNvPr id="14" name="TextBox 13"/>
          <p:cNvSpPr txBox="1"/>
          <p:nvPr/>
        </p:nvSpPr>
        <p:spPr>
          <a:xfrm>
            <a:off x="5652120" y="5305876"/>
            <a:ext cx="2205891" cy="461665"/>
          </a:xfrm>
          <a:prstGeom prst="rect">
            <a:avLst/>
          </a:prstGeom>
          <a:noFill/>
        </p:spPr>
        <p:txBody>
          <a:bodyPr wrap="square" rtlCol="0">
            <a:spAutoFit/>
          </a:bodyPr>
          <a:lstStyle/>
          <a:p>
            <a:r>
              <a:rPr lang="en-GB" sz="2400" b="1" dirty="0"/>
              <a:t>Mount Everest</a:t>
            </a:r>
          </a:p>
        </p:txBody>
      </p:sp>
      <p:sp>
        <p:nvSpPr>
          <p:cNvPr id="15" name="Oval 14"/>
          <p:cNvSpPr/>
          <p:nvPr/>
        </p:nvSpPr>
        <p:spPr>
          <a:xfrm rot="5400000">
            <a:off x="7288099" y="2612874"/>
            <a:ext cx="299842" cy="3166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15" idx="6"/>
          </p:cNvCxnSpPr>
          <p:nvPr/>
        </p:nvCxnSpPr>
        <p:spPr>
          <a:xfrm flipH="1">
            <a:off x="5652120" y="2921111"/>
            <a:ext cx="1785900" cy="21640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4"/>
          </p:cNvCxnSpPr>
          <p:nvPr/>
        </p:nvCxnSpPr>
        <p:spPr>
          <a:xfrm flipH="1">
            <a:off x="1470586" y="2771190"/>
            <a:ext cx="5809118" cy="513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77144" y="5197596"/>
            <a:ext cx="2037539" cy="184159"/>
          </a:xfrm>
          <a:prstGeom prst="straightConnector1">
            <a:avLst/>
          </a:prstGeom>
          <a:ln w="66675">
            <a:solidFill>
              <a:srgbClr val="D3524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431728">
            <a:off x="1258648" y="4442227"/>
            <a:ext cx="1533915" cy="523220"/>
          </a:xfrm>
          <a:prstGeom prst="rect">
            <a:avLst/>
          </a:prstGeom>
          <a:noFill/>
        </p:spPr>
        <p:txBody>
          <a:bodyPr wrap="square" rtlCol="0">
            <a:spAutoFit/>
          </a:bodyPr>
          <a:lstStyle/>
          <a:p>
            <a:pPr algn="ctr"/>
            <a:r>
              <a:rPr lang="en-GB" sz="2800" b="1" dirty="0"/>
              <a:t>Nepal</a:t>
            </a:r>
          </a:p>
        </p:txBody>
      </p:sp>
      <p:pic>
        <p:nvPicPr>
          <p:cNvPr id="2" name="Picture 1">
            <a:extLst>
              <a:ext uri="{FF2B5EF4-FFF2-40B4-BE49-F238E27FC236}">
                <a16:creationId xmlns:a16="http://schemas.microsoft.com/office/drawing/2014/main" id="{A6AEAD6C-CB19-44A7-B22A-881D92F837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987" y="-41261"/>
            <a:ext cx="7620660" cy="1804572"/>
          </a:xfrm>
          <a:prstGeom prst="rect">
            <a:avLst/>
          </a:prstGeom>
        </p:spPr>
      </p:pic>
    </p:spTree>
    <p:extLst>
      <p:ext uri="{BB962C8B-B14F-4D97-AF65-F5344CB8AC3E}">
        <p14:creationId xmlns:p14="http://schemas.microsoft.com/office/powerpoint/2010/main" val="4181944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2060848"/>
            <a:ext cx="8424936" cy="4216539"/>
          </a:xfrm>
          <a:prstGeom prst="rect">
            <a:avLst/>
          </a:prstGeom>
          <a:noFill/>
        </p:spPr>
        <p:txBody>
          <a:bodyPr wrap="square" rtlCol="0">
            <a:spAutoFit/>
          </a:bodyPr>
          <a:lstStyle/>
          <a:p>
            <a:pPr marL="285750" indent="-285750">
              <a:buFont typeface="Arial" panose="020B0604020202020204" pitchFamily="34" charset="0"/>
              <a:buChar char="•"/>
            </a:pPr>
            <a:r>
              <a:rPr lang="en-GB" sz="3200" b="1" dirty="0">
                <a:solidFill>
                  <a:srgbClr val="D35241"/>
                </a:solidFill>
              </a:rPr>
              <a:t>Magnitude 7.8 M</a:t>
            </a:r>
            <a:r>
              <a:rPr lang="en-GB" sz="2000" b="1" dirty="0">
                <a:solidFill>
                  <a:srgbClr val="D35241"/>
                </a:solidFill>
              </a:rPr>
              <a:t>W</a:t>
            </a:r>
            <a:r>
              <a:rPr lang="en-GB" sz="3200" dirty="0">
                <a:solidFill>
                  <a:srgbClr val="D35241"/>
                </a:solidFill>
              </a:rPr>
              <a:t> </a:t>
            </a:r>
            <a:r>
              <a:rPr lang="en-GB" sz="3200" dirty="0"/>
              <a:t>earthquake</a:t>
            </a:r>
          </a:p>
          <a:p>
            <a:pPr marL="285750" indent="-285750">
              <a:buFont typeface="Arial" panose="020B0604020202020204" pitchFamily="34" charset="0"/>
              <a:buChar char="•"/>
            </a:pPr>
            <a:r>
              <a:rPr lang="en-GB" sz="3200" b="1" dirty="0">
                <a:solidFill>
                  <a:srgbClr val="D35241"/>
                </a:solidFill>
              </a:rPr>
              <a:t>25 April 2015 at 11:56 </a:t>
            </a:r>
            <a:r>
              <a:rPr lang="en-GB" sz="3200" dirty="0"/>
              <a:t>local time in </a:t>
            </a:r>
            <a:r>
              <a:rPr lang="en-GB" sz="3200" b="1" dirty="0">
                <a:solidFill>
                  <a:srgbClr val="D35241"/>
                </a:solidFill>
              </a:rPr>
              <a:t>Gorkha, Nepal</a:t>
            </a:r>
          </a:p>
          <a:p>
            <a:pPr marL="285750" indent="-285750">
              <a:buFont typeface="Arial" panose="020B0604020202020204" pitchFamily="34" charset="0"/>
              <a:buChar char="•"/>
            </a:pPr>
            <a:r>
              <a:rPr lang="en-US" sz="3200" b="1" dirty="0">
                <a:solidFill>
                  <a:srgbClr val="D35241"/>
                </a:solidFill>
              </a:rPr>
              <a:t>8,964 </a:t>
            </a:r>
            <a:r>
              <a:rPr lang="en-US" sz="3200" dirty="0"/>
              <a:t>fatalities and </a:t>
            </a:r>
            <a:r>
              <a:rPr lang="en-US" sz="3200" b="1" dirty="0">
                <a:solidFill>
                  <a:srgbClr val="D35241"/>
                </a:solidFill>
              </a:rPr>
              <a:t>100,000s</a:t>
            </a:r>
            <a:r>
              <a:rPr lang="en-US" sz="3200" b="1" dirty="0"/>
              <a:t> </a:t>
            </a:r>
            <a:r>
              <a:rPr lang="en-US" sz="3200" dirty="0"/>
              <a:t>made homeless</a:t>
            </a:r>
          </a:p>
          <a:p>
            <a:pPr marL="285750" indent="-285750">
              <a:buFont typeface="Arial" panose="020B0604020202020204" pitchFamily="34" charset="0"/>
              <a:buChar char="•"/>
            </a:pPr>
            <a:r>
              <a:rPr lang="en-US" sz="2800" dirty="0">
                <a:solidFill>
                  <a:srgbClr val="222222"/>
                </a:solidFill>
              </a:rPr>
              <a:t>Fatalities may have been minimized as most villagers were outdoors working when the quake hit and also because the earthquake hit on a Saturday which meant that children and teachers were not inside the collapsing school buildings.</a:t>
            </a:r>
          </a:p>
        </p:txBody>
      </p:sp>
      <p:pic>
        <p:nvPicPr>
          <p:cNvPr id="3" name="Picture 2">
            <a:extLst>
              <a:ext uri="{FF2B5EF4-FFF2-40B4-BE49-F238E27FC236}">
                <a16:creationId xmlns:a16="http://schemas.microsoft.com/office/drawing/2014/main" id="{F9B8AA52-1956-40E6-9998-7479B712F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0"/>
            <a:ext cx="7620660" cy="1804572"/>
          </a:xfrm>
          <a:prstGeom prst="rect">
            <a:avLst/>
          </a:prstGeom>
        </p:spPr>
      </p:pic>
    </p:spTree>
    <p:extLst>
      <p:ext uri="{BB962C8B-B14F-4D97-AF65-F5344CB8AC3E}">
        <p14:creationId xmlns:p14="http://schemas.microsoft.com/office/powerpoint/2010/main" val="409436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546" y="2204864"/>
            <a:ext cx="8172908"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D35241"/>
                </a:solidFill>
              </a:rPr>
              <a:t>Mount Everest avalanche killed 22 people</a:t>
            </a:r>
          </a:p>
          <a:p>
            <a:pPr marL="285750" indent="-285750">
              <a:buFont typeface="Arial" panose="020B0604020202020204" pitchFamily="34" charset="0"/>
              <a:buChar char="•"/>
            </a:pPr>
            <a:r>
              <a:rPr lang="en-US" sz="3200" dirty="0"/>
              <a:t>Since the earthquake UNESCO has helped to rebuild damaged sites with </a:t>
            </a:r>
            <a:r>
              <a:rPr lang="en-US" sz="3200" b="1" dirty="0">
                <a:solidFill>
                  <a:srgbClr val="D35241"/>
                </a:solidFill>
              </a:rPr>
              <a:t>extra reinforcements </a:t>
            </a:r>
            <a:r>
              <a:rPr lang="en-US" sz="3200" dirty="0"/>
              <a:t>to protect them from future earthquakes. </a:t>
            </a:r>
          </a:p>
          <a:p>
            <a:pPr marL="285750" indent="-285750">
              <a:buFont typeface="Arial" panose="020B0604020202020204" pitchFamily="34" charset="0"/>
              <a:buChar char="•"/>
            </a:pPr>
            <a:r>
              <a:rPr lang="en-US" sz="3200" dirty="0"/>
              <a:t>Other public buildings such as schools are being built to be more resistant to earthquakes</a:t>
            </a:r>
          </a:p>
        </p:txBody>
      </p:sp>
      <p:pic>
        <p:nvPicPr>
          <p:cNvPr id="3" name="Picture 2">
            <a:extLst>
              <a:ext uri="{FF2B5EF4-FFF2-40B4-BE49-F238E27FC236}">
                <a16:creationId xmlns:a16="http://schemas.microsoft.com/office/drawing/2014/main" id="{F9B8AA52-1956-40E6-9998-7479B712F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0"/>
            <a:ext cx="7620660" cy="1804572"/>
          </a:xfrm>
          <a:prstGeom prst="rect">
            <a:avLst/>
          </a:prstGeom>
        </p:spPr>
      </p:pic>
    </p:spTree>
    <p:extLst>
      <p:ext uri="{BB962C8B-B14F-4D97-AF65-F5344CB8AC3E}">
        <p14:creationId xmlns:p14="http://schemas.microsoft.com/office/powerpoint/2010/main" val="1798738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ile:Bhaktapur, Nepal Earthquake Destruction (17311761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098" y="1601847"/>
            <a:ext cx="6776861" cy="508264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486" y="6130495"/>
            <a:ext cx="6991874" cy="523220"/>
          </a:xfrm>
          <a:prstGeom prst="rect">
            <a:avLst/>
          </a:prstGeom>
          <a:noFill/>
        </p:spPr>
        <p:txBody>
          <a:bodyPr wrap="square" rtlCol="0">
            <a:spAutoFit/>
          </a:bodyPr>
          <a:lstStyle/>
          <a:p>
            <a:r>
              <a:rPr lang="en-GB" sz="2800" b="1" dirty="0">
                <a:solidFill>
                  <a:schemeClr val="bg1"/>
                </a:solidFill>
                <a:effectLst>
                  <a:outerShdw blurRad="38100" dist="38100" dir="2700000" algn="tl">
                    <a:srgbClr val="000000">
                      <a:alpha val="43137"/>
                    </a:srgbClr>
                  </a:outerShdw>
                </a:effectLst>
              </a:rPr>
              <a:t>Earthquake destruction in </a:t>
            </a:r>
            <a:r>
              <a:rPr lang="en-GB" sz="2800" b="1" dirty="0" err="1">
                <a:solidFill>
                  <a:schemeClr val="bg1"/>
                </a:solidFill>
                <a:effectLst>
                  <a:outerShdw blurRad="38100" dist="38100" dir="2700000" algn="tl">
                    <a:srgbClr val="000000">
                      <a:alpha val="43137"/>
                    </a:srgbClr>
                  </a:outerShdw>
                </a:effectLst>
              </a:rPr>
              <a:t>Bhaktapur</a:t>
            </a:r>
            <a:r>
              <a:rPr lang="en-GB" sz="2800" b="1" dirty="0">
                <a:solidFill>
                  <a:schemeClr val="bg1"/>
                </a:solidFill>
                <a:effectLst>
                  <a:outerShdw blurRad="38100" dist="38100" dir="2700000" algn="tl">
                    <a:srgbClr val="000000">
                      <a:alpha val="43137"/>
                    </a:srgbClr>
                  </a:outerShdw>
                </a:effectLst>
              </a:rPr>
              <a:t>, Nepal</a:t>
            </a:r>
          </a:p>
        </p:txBody>
      </p:sp>
      <p:grpSp>
        <p:nvGrpSpPr>
          <p:cNvPr id="6" name="Group 5"/>
          <p:cNvGrpSpPr/>
          <p:nvPr/>
        </p:nvGrpSpPr>
        <p:grpSpPr>
          <a:xfrm>
            <a:off x="820486" y="1590249"/>
            <a:ext cx="7665978" cy="5018987"/>
            <a:chOff x="506422" y="1230826"/>
            <a:chExt cx="8314050" cy="5443286"/>
          </a:xfrm>
        </p:grpSpPr>
        <p:pic>
          <p:nvPicPr>
            <p:cNvPr id="6150" name="Picture 6" descr="File:Collapsed buildings in earthquake-hit Chautara, Nepal (16693413433)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22" y="1230826"/>
              <a:ext cx="8170033" cy="544328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20486" y="1293529"/>
              <a:ext cx="7999986" cy="646331"/>
            </a:xfrm>
            <a:prstGeom prst="rect">
              <a:avLst/>
            </a:prstGeom>
            <a:noFill/>
          </p:spPr>
          <p:txBody>
            <a:bodyPr wrap="square" rtlCol="0">
              <a:spAutoFit/>
            </a:bodyPr>
            <a:lstStyle/>
            <a:p>
              <a:r>
                <a:rPr lang="en-GB" sz="3200" b="1" dirty="0"/>
                <a:t>Collapsed buildings in </a:t>
              </a:r>
              <a:r>
                <a:rPr lang="en-GB" sz="3200" b="1" dirty="0" err="1"/>
                <a:t>Chautara</a:t>
              </a:r>
              <a:r>
                <a:rPr lang="en-GB" sz="3200" b="1" dirty="0"/>
                <a:t>, Nepal</a:t>
              </a:r>
            </a:p>
          </p:txBody>
        </p:sp>
      </p:grpSp>
      <p:pic>
        <p:nvPicPr>
          <p:cNvPr id="3" name="Picture 2">
            <a:extLst>
              <a:ext uri="{FF2B5EF4-FFF2-40B4-BE49-F238E27FC236}">
                <a16:creationId xmlns:a16="http://schemas.microsoft.com/office/drawing/2014/main" id="{8E506D44-D75F-4DFA-88F7-B2FD35086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6" y="-138923"/>
            <a:ext cx="7620660" cy="1804572"/>
          </a:xfrm>
          <a:prstGeom prst="rect">
            <a:avLst/>
          </a:prstGeom>
        </p:spPr>
      </p:pic>
    </p:spTree>
    <p:extLst>
      <p:ext uri="{BB962C8B-B14F-4D97-AF65-F5344CB8AC3E}">
        <p14:creationId xmlns:p14="http://schemas.microsoft.com/office/powerpoint/2010/main" val="9237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85" y="1354938"/>
            <a:ext cx="6244259" cy="6189725"/>
          </a:xfrm>
          <a:prstGeom prst="rect">
            <a:avLst/>
          </a:prstGeom>
        </p:spPr>
      </p:pic>
      <p:sp>
        <p:nvSpPr>
          <p:cNvPr id="11" name="TextBox 10"/>
          <p:cNvSpPr txBox="1"/>
          <p:nvPr/>
        </p:nvSpPr>
        <p:spPr>
          <a:xfrm rot="19741094">
            <a:off x="2730777" y="3042981"/>
            <a:ext cx="1216595" cy="738664"/>
          </a:xfrm>
          <a:prstGeom prst="rect">
            <a:avLst/>
          </a:prstGeom>
          <a:noFill/>
        </p:spPr>
        <p:txBody>
          <a:bodyPr wrap="square" rtlCol="0">
            <a:spAutoFit/>
          </a:bodyPr>
          <a:lstStyle/>
          <a:p>
            <a:r>
              <a:rPr lang="en-GB" sz="2400" b="1" dirty="0"/>
              <a:t>Mantle</a:t>
            </a:r>
          </a:p>
          <a:p>
            <a:pPr algn="ctr"/>
            <a:r>
              <a:rPr lang="en-GB" b="1" dirty="0"/>
              <a:t>(</a:t>
            </a:r>
            <a:r>
              <a:rPr lang="en-GB" b="1" dirty="0" err="1"/>
              <a:t>Soild</a:t>
            </a:r>
            <a:r>
              <a:rPr lang="en-GB" b="1" dirty="0"/>
              <a:t>)</a:t>
            </a:r>
          </a:p>
        </p:txBody>
      </p:sp>
      <p:sp>
        <p:nvSpPr>
          <p:cNvPr id="12" name="TextBox 11"/>
          <p:cNvSpPr txBox="1"/>
          <p:nvPr/>
        </p:nvSpPr>
        <p:spPr>
          <a:xfrm rot="2421403">
            <a:off x="3119855" y="1741709"/>
            <a:ext cx="1093191" cy="738664"/>
          </a:xfrm>
          <a:prstGeom prst="rect">
            <a:avLst/>
          </a:prstGeom>
          <a:noFill/>
        </p:spPr>
        <p:txBody>
          <a:bodyPr wrap="square" rtlCol="0">
            <a:spAutoFit/>
          </a:bodyPr>
          <a:lstStyle/>
          <a:p>
            <a:r>
              <a:rPr lang="en-GB" sz="2400" b="1" dirty="0"/>
              <a:t>Crust</a:t>
            </a:r>
          </a:p>
          <a:p>
            <a:r>
              <a:rPr lang="en-GB" b="1" dirty="0"/>
              <a:t>(</a:t>
            </a:r>
            <a:r>
              <a:rPr lang="en-GB" b="1" dirty="0" err="1"/>
              <a:t>Soild</a:t>
            </a:r>
            <a:r>
              <a:rPr lang="en-GB" b="1" dirty="0"/>
              <a:t>)</a:t>
            </a:r>
          </a:p>
        </p:txBody>
      </p:sp>
      <p:sp>
        <p:nvSpPr>
          <p:cNvPr id="13" name="TextBox 12"/>
          <p:cNvSpPr txBox="1"/>
          <p:nvPr/>
        </p:nvSpPr>
        <p:spPr>
          <a:xfrm>
            <a:off x="1573854" y="3789040"/>
            <a:ext cx="1207418" cy="1138773"/>
          </a:xfrm>
          <a:prstGeom prst="rect">
            <a:avLst/>
          </a:prstGeom>
          <a:noFill/>
        </p:spPr>
        <p:txBody>
          <a:bodyPr wrap="square" rtlCol="0">
            <a:spAutoFit/>
          </a:bodyPr>
          <a:lstStyle/>
          <a:p>
            <a:pPr algn="ctr"/>
            <a:r>
              <a:rPr lang="en-GB" sz="2400" b="1" dirty="0"/>
              <a:t>Outer core</a:t>
            </a:r>
            <a:endParaRPr lang="en-GB" b="1" dirty="0"/>
          </a:p>
          <a:p>
            <a:pPr algn="ctr"/>
            <a:r>
              <a:rPr lang="en-GB" b="1" dirty="0"/>
              <a:t>(liquid)</a:t>
            </a:r>
          </a:p>
        </p:txBody>
      </p:sp>
      <p:sp>
        <p:nvSpPr>
          <p:cNvPr id="14" name="TextBox 13"/>
          <p:cNvSpPr txBox="1"/>
          <p:nvPr/>
        </p:nvSpPr>
        <p:spPr>
          <a:xfrm>
            <a:off x="769693" y="3879840"/>
            <a:ext cx="1093191" cy="1138773"/>
          </a:xfrm>
          <a:prstGeom prst="rect">
            <a:avLst/>
          </a:prstGeom>
          <a:noFill/>
        </p:spPr>
        <p:txBody>
          <a:bodyPr wrap="square" rtlCol="0">
            <a:spAutoFit/>
          </a:bodyPr>
          <a:lstStyle/>
          <a:p>
            <a:r>
              <a:rPr lang="en-GB" sz="2400" b="1" dirty="0"/>
              <a:t>Inner core</a:t>
            </a:r>
          </a:p>
          <a:p>
            <a:r>
              <a:rPr lang="en-GB" b="1" dirty="0"/>
              <a:t>(</a:t>
            </a:r>
            <a:r>
              <a:rPr lang="en-GB" b="1" dirty="0" err="1"/>
              <a:t>soild</a:t>
            </a:r>
            <a:r>
              <a:rPr lang="en-GB" b="1" dirty="0"/>
              <a:t>)</a:t>
            </a:r>
          </a:p>
        </p:txBody>
      </p:sp>
      <p:sp>
        <p:nvSpPr>
          <p:cNvPr id="6" name="Freeform 5"/>
          <p:cNvSpPr/>
          <p:nvPr/>
        </p:nvSpPr>
        <p:spPr>
          <a:xfrm rot="13318387">
            <a:off x="2770477" y="2484390"/>
            <a:ext cx="619844" cy="1220438"/>
          </a:xfrm>
          <a:custGeom>
            <a:avLst/>
            <a:gdLst>
              <a:gd name="connsiteX0" fmla="*/ 161925 w 485775"/>
              <a:gd name="connsiteY0" fmla="*/ 923925 h 923925"/>
              <a:gd name="connsiteX1" fmla="*/ 0 w 485775"/>
              <a:gd name="connsiteY1" fmla="*/ 866775 h 923925"/>
              <a:gd name="connsiteX2" fmla="*/ 361950 w 485775"/>
              <a:gd name="connsiteY2" fmla="*/ 0 h 923925"/>
              <a:gd name="connsiteX3" fmla="*/ 485775 w 485775"/>
              <a:gd name="connsiteY3" fmla="*/ 57150 h 923925"/>
              <a:gd name="connsiteX0" fmla="*/ 161925 w 523691"/>
              <a:gd name="connsiteY0" fmla="*/ 923925 h 923925"/>
              <a:gd name="connsiteX1" fmla="*/ 0 w 523691"/>
              <a:gd name="connsiteY1" fmla="*/ 866775 h 923925"/>
              <a:gd name="connsiteX2" fmla="*/ 361950 w 523691"/>
              <a:gd name="connsiteY2" fmla="*/ 0 h 923925"/>
              <a:gd name="connsiteX3" fmla="*/ 523691 w 523691"/>
              <a:gd name="connsiteY3" fmla="*/ 3446 h 923925"/>
              <a:gd name="connsiteX0" fmla="*/ 164921 w 526687"/>
              <a:gd name="connsiteY0" fmla="*/ 923925 h 923925"/>
              <a:gd name="connsiteX1" fmla="*/ 0 w 526687"/>
              <a:gd name="connsiteY1" fmla="*/ 825161 h 923925"/>
              <a:gd name="connsiteX2" fmla="*/ 364946 w 526687"/>
              <a:gd name="connsiteY2" fmla="*/ 0 h 923925"/>
              <a:gd name="connsiteX3" fmla="*/ 526687 w 526687"/>
              <a:gd name="connsiteY3" fmla="*/ 3446 h 923925"/>
              <a:gd name="connsiteX0" fmla="*/ 185995 w 526687"/>
              <a:gd name="connsiteY0" fmla="*/ 864897 h 864897"/>
              <a:gd name="connsiteX1" fmla="*/ 0 w 526687"/>
              <a:gd name="connsiteY1" fmla="*/ 825161 h 864897"/>
              <a:gd name="connsiteX2" fmla="*/ 364946 w 526687"/>
              <a:gd name="connsiteY2" fmla="*/ 0 h 864897"/>
              <a:gd name="connsiteX3" fmla="*/ 526687 w 526687"/>
              <a:gd name="connsiteY3" fmla="*/ 3446 h 864897"/>
            </a:gdLst>
            <a:ahLst/>
            <a:cxnLst>
              <a:cxn ang="0">
                <a:pos x="connsiteX0" y="connsiteY0"/>
              </a:cxn>
              <a:cxn ang="0">
                <a:pos x="connsiteX1" y="connsiteY1"/>
              </a:cxn>
              <a:cxn ang="0">
                <a:pos x="connsiteX2" y="connsiteY2"/>
              </a:cxn>
              <a:cxn ang="0">
                <a:pos x="connsiteX3" y="connsiteY3"/>
              </a:cxn>
            </a:cxnLst>
            <a:rect l="l" t="t" r="r" b="b"/>
            <a:pathLst>
              <a:path w="526687" h="864897">
                <a:moveTo>
                  <a:pt x="185995" y="864897"/>
                </a:moveTo>
                <a:lnTo>
                  <a:pt x="0" y="825161"/>
                </a:lnTo>
                <a:lnTo>
                  <a:pt x="364946" y="0"/>
                </a:lnTo>
                <a:lnTo>
                  <a:pt x="526687" y="34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578377">
            <a:off x="1481363" y="1814148"/>
            <a:ext cx="1889028" cy="461665"/>
          </a:xfrm>
          <a:prstGeom prst="rect">
            <a:avLst/>
          </a:prstGeom>
          <a:noFill/>
        </p:spPr>
        <p:txBody>
          <a:bodyPr wrap="square" rtlCol="0">
            <a:prstTxWarp prst="textArchUp">
              <a:avLst>
                <a:gd name="adj" fmla="val 12827052"/>
              </a:avLst>
            </a:prstTxWarp>
            <a:spAutoFit/>
          </a:bodyPr>
          <a:lstStyle/>
          <a:p>
            <a:pPr algn="ctr"/>
            <a:r>
              <a:rPr lang="en-GB" sz="2400" b="1" dirty="0">
                <a:solidFill>
                  <a:schemeClr val="bg1"/>
                </a:solidFill>
              </a:rPr>
              <a:t>Lithosphere</a:t>
            </a:r>
          </a:p>
        </p:txBody>
      </p:sp>
      <p:sp>
        <p:nvSpPr>
          <p:cNvPr id="17" name="TextBox 16"/>
          <p:cNvSpPr txBox="1"/>
          <p:nvPr/>
        </p:nvSpPr>
        <p:spPr>
          <a:xfrm rot="1507019">
            <a:off x="1254307" y="1958102"/>
            <a:ext cx="1889028" cy="400110"/>
          </a:xfrm>
          <a:prstGeom prst="rect">
            <a:avLst/>
          </a:prstGeom>
          <a:noFill/>
        </p:spPr>
        <p:txBody>
          <a:bodyPr wrap="square" rtlCol="0">
            <a:prstTxWarp prst="textArchUp">
              <a:avLst>
                <a:gd name="adj" fmla="val 10766007"/>
              </a:avLst>
            </a:prstTxWarp>
            <a:spAutoFit/>
          </a:bodyPr>
          <a:lstStyle/>
          <a:p>
            <a:pPr algn="ctr"/>
            <a:r>
              <a:rPr lang="en-GB" sz="2000" b="1" dirty="0">
                <a:solidFill>
                  <a:schemeClr val="bg1"/>
                </a:solidFill>
              </a:rPr>
              <a:t>Asthenosphere</a:t>
            </a:r>
          </a:p>
        </p:txBody>
      </p:sp>
      <p:sp>
        <p:nvSpPr>
          <p:cNvPr id="9" name="TextBox 8"/>
          <p:cNvSpPr txBox="1"/>
          <p:nvPr/>
        </p:nvSpPr>
        <p:spPr>
          <a:xfrm>
            <a:off x="4374139" y="1920758"/>
            <a:ext cx="4653646" cy="4524315"/>
          </a:xfrm>
          <a:prstGeom prst="rect">
            <a:avLst/>
          </a:prstGeom>
          <a:noFill/>
        </p:spPr>
        <p:txBody>
          <a:bodyPr wrap="square" rtlCol="0">
            <a:spAutoFit/>
          </a:bodyPr>
          <a:lstStyle/>
          <a:p>
            <a:pPr marL="285750" indent="-285750">
              <a:buFont typeface="Arial" panose="020B0604020202020204" pitchFamily="34" charset="0"/>
              <a:buChar char="•"/>
            </a:pPr>
            <a:r>
              <a:rPr lang="en-GB" sz="3600" dirty="0"/>
              <a:t>Plates are made from the </a:t>
            </a:r>
            <a:r>
              <a:rPr lang="en-GB" sz="3600" b="1" dirty="0">
                <a:solidFill>
                  <a:srgbClr val="D35241"/>
                </a:solidFill>
              </a:rPr>
              <a:t>lithosphere</a:t>
            </a:r>
            <a:r>
              <a:rPr lang="en-GB" sz="3600" b="1" dirty="0"/>
              <a:t> </a:t>
            </a:r>
          </a:p>
          <a:p>
            <a:pPr marL="285750" indent="-285750">
              <a:buFont typeface="Arial" panose="020B0604020202020204" pitchFamily="34" charset="0"/>
              <a:buChar char="•"/>
            </a:pPr>
            <a:r>
              <a:rPr lang="en-GB" sz="3600" dirty="0"/>
              <a:t>Crust and the very upper part of the mantle </a:t>
            </a:r>
          </a:p>
          <a:p>
            <a:pPr marL="285750" indent="-285750">
              <a:buFont typeface="Arial" panose="020B0604020202020204" pitchFamily="34" charset="0"/>
              <a:buChar char="•"/>
            </a:pPr>
            <a:r>
              <a:rPr lang="en-GB" sz="3600" dirty="0"/>
              <a:t>Lithosphere is </a:t>
            </a:r>
            <a:r>
              <a:rPr lang="en-GB" sz="3600" b="1" dirty="0">
                <a:solidFill>
                  <a:srgbClr val="D35241"/>
                </a:solidFill>
              </a:rPr>
              <a:t>rigid</a:t>
            </a:r>
            <a:r>
              <a:rPr lang="en-GB" sz="3600" b="1" dirty="0"/>
              <a:t> </a:t>
            </a:r>
            <a:r>
              <a:rPr lang="en-GB" sz="3600" dirty="0"/>
              <a:t>and </a:t>
            </a:r>
            <a:r>
              <a:rPr lang="en-GB" sz="3600" b="1" dirty="0">
                <a:solidFill>
                  <a:srgbClr val="D35241"/>
                </a:solidFill>
              </a:rPr>
              <a:t>brittle</a:t>
            </a:r>
            <a:r>
              <a:rPr lang="en-GB" sz="3600" dirty="0"/>
              <a:t> so can fracture and buckle</a:t>
            </a:r>
          </a:p>
        </p:txBody>
      </p:sp>
      <p:pic>
        <p:nvPicPr>
          <p:cNvPr id="2" name="Picture 1">
            <a:extLst>
              <a:ext uri="{FF2B5EF4-FFF2-40B4-BE49-F238E27FC236}">
                <a16:creationId xmlns:a16="http://schemas.microsoft.com/office/drawing/2014/main" id="{92C372C9-926E-459F-98CD-A6208D870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3" y="-5745"/>
            <a:ext cx="8687553" cy="1926503"/>
          </a:xfrm>
          <a:prstGeom prst="rect">
            <a:avLst/>
          </a:prstGeom>
        </p:spPr>
      </p:pic>
    </p:spTree>
    <p:extLst>
      <p:ext uri="{BB962C8B-B14F-4D97-AF65-F5344CB8AC3E}">
        <p14:creationId xmlns:p14="http://schemas.microsoft.com/office/powerpoint/2010/main" val="29662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905" y="1731943"/>
            <a:ext cx="5253095" cy="2592288"/>
          </a:xfrm>
          <a:prstGeom prst="rect">
            <a:avLst/>
          </a:prstGeom>
        </p:spPr>
      </p:pic>
      <p:sp>
        <p:nvSpPr>
          <p:cNvPr id="5" name="Oval 4"/>
          <p:cNvSpPr/>
          <p:nvPr/>
        </p:nvSpPr>
        <p:spPr>
          <a:xfrm rot="5400000">
            <a:off x="4821571" y="2762703"/>
            <a:ext cx="227834" cy="2446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5" idx="6"/>
          </p:cNvCxnSpPr>
          <p:nvPr/>
        </p:nvCxnSpPr>
        <p:spPr>
          <a:xfrm>
            <a:off x="4935488" y="2998932"/>
            <a:ext cx="1508720" cy="1726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4"/>
          </p:cNvCxnSpPr>
          <p:nvPr/>
        </p:nvCxnSpPr>
        <p:spPr>
          <a:xfrm flipH="1">
            <a:off x="2051720" y="2885015"/>
            <a:ext cx="2761456" cy="977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2533" y="3970050"/>
            <a:ext cx="6696744" cy="2800934"/>
          </a:xfrm>
          <a:prstGeom prst="rect">
            <a:avLst/>
          </a:prstGeom>
        </p:spPr>
      </p:pic>
      <p:sp>
        <p:nvSpPr>
          <p:cNvPr id="19" name="TextBox 18"/>
          <p:cNvSpPr txBox="1"/>
          <p:nvPr/>
        </p:nvSpPr>
        <p:spPr>
          <a:xfrm>
            <a:off x="2195736" y="4723460"/>
            <a:ext cx="1533915" cy="523220"/>
          </a:xfrm>
          <a:prstGeom prst="rect">
            <a:avLst/>
          </a:prstGeom>
          <a:noFill/>
        </p:spPr>
        <p:txBody>
          <a:bodyPr wrap="square" rtlCol="0">
            <a:spAutoFit/>
          </a:bodyPr>
          <a:lstStyle/>
          <a:p>
            <a:pPr algn="ctr"/>
            <a:r>
              <a:rPr lang="en-GB" sz="2800" b="1" dirty="0"/>
              <a:t>Haiti</a:t>
            </a:r>
          </a:p>
        </p:txBody>
      </p:sp>
      <p:sp>
        <p:nvSpPr>
          <p:cNvPr id="20" name="TextBox 19"/>
          <p:cNvSpPr txBox="1"/>
          <p:nvPr/>
        </p:nvSpPr>
        <p:spPr>
          <a:xfrm>
            <a:off x="3657643" y="4769627"/>
            <a:ext cx="2131662" cy="954107"/>
          </a:xfrm>
          <a:prstGeom prst="rect">
            <a:avLst/>
          </a:prstGeom>
          <a:noFill/>
        </p:spPr>
        <p:txBody>
          <a:bodyPr wrap="square" rtlCol="0">
            <a:spAutoFit/>
          </a:bodyPr>
          <a:lstStyle/>
          <a:p>
            <a:pPr algn="ctr"/>
            <a:r>
              <a:rPr lang="en-GB" sz="2800" b="1" dirty="0"/>
              <a:t>Dominican Republic</a:t>
            </a:r>
          </a:p>
        </p:txBody>
      </p:sp>
      <p:sp>
        <p:nvSpPr>
          <p:cNvPr id="21" name="TextBox 20"/>
          <p:cNvSpPr txBox="1"/>
          <p:nvPr/>
        </p:nvSpPr>
        <p:spPr>
          <a:xfrm>
            <a:off x="37439" y="3508095"/>
            <a:ext cx="2318816" cy="707886"/>
          </a:xfrm>
          <a:prstGeom prst="rect">
            <a:avLst/>
          </a:prstGeom>
          <a:noFill/>
        </p:spPr>
        <p:txBody>
          <a:bodyPr wrap="square" rtlCol="0">
            <a:spAutoFit/>
          </a:bodyPr>
          <a:lstStyle/>
          <a:p>
            <a:r>
              <a:rPr lang="en-GB" sz="2000" b="1" dirty="0">
                <a:solidFill>
                  <a:srgbClr val="D35241"/>
                </a:solidFill>
              </a:rPr>
              <a:t>Haiti earthquake</a:t>
            </a:r>
          </a:p>
          <a:p>
            <a:r>
              <a:rPr lang="en-GB" sz="2000" b="1" dirty="0">
                <a:solidFill>
                  <a:srgbClr val="D35241"/>
                </a:solidFill>
              </a:rPr>
              <a:t>12 January 2010</a:t>
            </a:r>
          </a:p>
        </p:txBody>
      </p:sp>
      <p:cxnSp>
        <p:nvCxnSpPr>
          <p:cNvPr id="22" name="Straight Arrow Connector 21"/>
          <p:cNvCxnSpPr>
            <a:stCxn id="21" idx="2"/>
          </p:cNvCxnSpPr>
          <p:nvPr/>
        </p:nvCxnSpPr>
        <p:spPr>
          <a:xfrm>
            <a:off x="1196847" y="4215981"/>
            <a:ext cx="1358929" cy="1424085"/>
          </a:xfrm>
          <a:prstGeom prst="straightConnector1">
            <a:avLst/>
          </a:prstGeom>
          <a:ln w="66675">
            <a:solidFill>
              <a:srgbClr val="D3524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439" y="5046626"/>
            <a:ext cx="1798257" cy="400110"/>
          </a:xfrm>
          <a:prstGeom prst="rect">
            <a:avLst/>
          </a:prstGeom>
          <a:noFill/>
        </p:spPr>
        <p:txBody>
          <a:bodyPr wrap="square" rtlCol="0">
            <a:spAutoFit/>
          </a:bodyPr>
          <a:lstStyle/>
          <a:p>
            <a:pPr algn="ctr"/>
            <a:r>
              <a:rPr lang="en-GB" sz="2000" b="1" dirty="0"/>
              <a:t>Port-au-Prince</a:t>
            </a:r>
          </a:p>
        </p:txBody>
      </p:sp>
      <p:cxnSp>
        <p:nvCxnSpPr>
          <p:cNvPr id="27" name="Straight Arrow Connector 26"/>
          <p:cNvCxnSpPr/>
          <p:nvPr/>
        </p:nvCxnSpPr>
        <p:spPr>
          <a:xfrm>
            <a:off x="1227493" y="5402861"/>
            <a:ext cx="1472299" cy="474411"/>
          </a:xfrm>
          <a:prstGeom prst="straightConnector1">
            <a:avLst/>
          </a:prstGeom>
          <a:ln w="666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2ECA57-1597-4847-A6C7-E9C025F68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126273"/>
            <a:ext cx="8644877" cy="1780186"/>
          </a:xfrm>
          <a:prstGeom prst="rect">
            <a:avLst/>
          </a:prstGeom>
        </p:spPr>
      </p:pic>
    </p:spTree>
    <p:extLst>
      <p:ext uri="{BB962C8B-B14F-4D97-AF65-F5344CB8AC3E}">
        <p14:creationId xmlns:p14="http://schemas.microsoft.com/office/powerpoint/2010/main" val="146596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748464" cy="4896544"/>
          </a:xfrm>
        </p:spPr>
        <p:txBody>
          <a:bodyPr>
            <a:noAutofit/>
          </a:bodyPr>
          <a:lstStyle/>
          <a:p>
            <a:r>
              <a:rPr lang="en-GB" b="1" dirty="0">
                <a:solidFill>
                  <a:srgbClr val="D35241"/>
                </a:solidFill>
              </a:rPr>
              <a:t>Magnitude 7.0 M</a:t>
            </a:r>
            <a:r>
              <a:rPr lang="en-GB" sz="2000" b="1" dirty="0">
                <a:solidFill>
                  <a:srgbClr val="D35241"/>
                </a:solidFill>
              </a:rPr>
              <a:t>W</a:t>
            </a:r>
            <a:r>
              <a:rPr lang="en-GB" b="1" dirty="0">
                <a:solidFill>
                  <a:srgbClr val="D35241"/>
                </a:solidFill>
              </a:rPr>
              <a:t> </a:t>
            </a:r>
            <a:r>
              <a:rPr lang="en-GB" dirty="0"/>
              <a:t>earthquake</a:t>
            </a:r>
          </a:p>
          <a:p>
            <a:r>
              <a:rPr lang="en-GB" b="1" dirty="0">
                <a:solidFill>
                  <a:srgbClr val="D35241"/>
                </a:solidFill>
              </a:rPr>
              <a:t>January 12 2010 at 16:53</a:t>
            </a:r>
            <a:r>
              <a:rPr lang="en-GB" b="1" dirty="0"/>
              <a:t> </a:t>
            </a:r>
            <a:r>
              <a:rPr lang="en-GB" dirty="0"/>
              <a:t>local time –    </a:t>
            </a:r>
            <a:r>
              <a:rPr lang="en-GB" b="1" dirty="0" err="1">
                <a:solidFill>
                  <a:srgbClr val="D35241"/>
                </a:solidFill>
              </a:rPr>
              <a:t>Enriquillo</a:t>
            </a:r>
            <a:r>
              <a:rPr lang="en-GB" b="1" dirty="0">
                <a:solidFill>
                  <a:srgbClr val="D35241"/>
                </a:solidFill>
              </a:rPr>
              <a:t>-Plantain Garden Fault</a:t>
            </a:r>
          </a:p>
          <a:p>
            <a:r>
              <a:rPr lang="en-GB" dirty="0"/>
              <a:t>Epicentre 25km east of capital city </a:t>
            </a:r>
            <a:r>
              <a:rPr lang="en-GB" b="1" dirty="0">
                <a:solidFill>
                  <a:srgbClr val="D35241"/>
                </a:solidFill>
              </a:rPr>
              <a:t>Port-au-Prince</a:t>
            </a:r>
          </a:p>
          <a:p>
            <a:r>
              <a:rPr lang="en-GB" b="1" dirty="0">
                <a:solidFill>
                  <a:srgbClr val="D35241"/>
                </a:solidFill>
              </a:rPr>
              <a:t>180,000 homes, 5000 schools</a:t>
            </a:r>
            <a:r>
              <a:rPr lang="en-GB" dirty="0">
                <a:solidFill>
                  <a:srgbClr val="D35241"/>
                </a:solidFill>
              </a:rPr>
              <a:t> </a:t>
            </a:r>
            <a:r>
              <a:rPr lang="en-GB" dirty="0"/>
              <a:t>and </a:t>
            </a:r>
            <a:r>
              <a:rPr lang="en-GB" b="1" dirty="0">
                <a:solidFill>
                  <a:srgbClr val="D35241"/>
                </a:solidFill>
              </a:rPr>
              <a:t>30,000 commercial buildings destroyed</a:t>
            </a:r>
            <a:r>
              <a:rPr lang="en-GB" b="1" dirty="0"/>
              <a:t> </a:t>
            </a:r>
            <a:r>
              <a:rPr lang="en-GB" dirty="0"/>
              <a:t>– lack of building regulations</a:t>
            </a:r>
          </a:p>
          <a:p>
            <a:r>
              <a:rPr lang="en-GB" b="1" dirty="0">
                <a:solidFill>
                  <a:srgbClr val="D35241"/>
                </a:solidFill>
              </a:rPr>
              <a:t>230,000 fatalities</a:t>
            </a:r>
          </a:p>
        </p:txBody>
      </p:sp>
      <p:sp>
        <p:nvSpPr>
          <p:cNvPr id="4" name="Title 1"/>
          <p:cNvSpPr txBox="1">
            <a:spLocks/>
          </p:cNvSpPr>
          <p:nvPr/>
        </p:nvSpPr>
        <p:spPr>
          <a:xfrm>
            <a:off x="323528" y="188640"/>
            <a:ext cx="6336704"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600" dirty="0">
                <a:solidFill>
                  <a:schemeClr val="bg1"/>
                </a:solidFill>
                <a:latin typeface="Pompiere " panose="02000000000000000000" pitchFamily="2" charset="0"/>
              </a:rPr>
              <a:t>CASE STUDY: HAITI </a:t>
            </a:r>
          </a:p>
        </p:txBody>
      </p:sp>
    </p:spTree>
    <p:extLst>
      <p:ext uri="{BB962C8B-B14F-4D97-AF65-F5344CB8AC3E}">
        <p14:creationId xmlns:p14="http://schemas.microsoft.com/office/powerpoint/2010/main" val="309730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424936" cy="4536504"/>
          </a:xfrm>
        </p:spPr>
        <p:txBody>
          <a:bodyPr>
            <a:noAutofit/>
          </a:bodyPr>
          <a:lstStyle/>
          <a:p>
            <a:r>
              <a:rPr lang="en-GB" dirty="0"/>
              <a:t>Electricity, water, sanitation and communications badly disrupted – no signal for mobile phones </a:t>
            </a:r>
          </a:p>
          <a:p>
            <a:r>
              <a:rPr lang="en-GB" b="1" dirty="0">
                <a:solidFill>
                  <a:srgbClr val="D35241"/>
                </a:solidFill>
              </a:rPr>
              <a:t>1.5 million made homeless </a:t>
            </a:r>
            <a:r>
              <a:rPr lang="en-GB" dirty="0">
                <a:solidFill>
                  <a:srgbClr val="D35241"/>
                </a:solidFill>
              </a:rPr>
              <a:t>– </a:t>
            </a:r>
            <a:r>
              <a:rPr lang="en-GB" b="1" dirty="0">
                <a:solidFill>
                  <a:srgbClr val="D35241"/>
                </a:solidFill>
              </a:rPr>
              <a:t>1100 camps </a:t>
            </a:r>
            <a:r>
              <a:rPr lang="en-GB" dirty="0"/>
              <a:t>set up for people to live in for more than a year. Camps had limited fresh water and sanitation and there were outbreaks of cholera.</a:t>
            </a:r>
          </a:p>
          <a:p>
            <a:r>
              <a:rPr lang="en-GB" dirty="0"/>
              <a:t>Estimated cost </a:t>
            </a:r>
            <a:r>
              <a:rPr lang="en-GB" b="1" dirty="0">
                <a:solidFill>
                  <a:srgbClr val="D35241"/>
                </a:solidFill>
              </a:rPr>
              <a:t>$11.5 billion</a:t>
            </a:r>
          </a:p>
        </p:txBody>
      </p:sp>
      <p:sp>
        <p:nvSpPr>
          <p:cNvPr id="4" name="Title 1"/>
          <p:cNvSpPr txBox="1">
            <a:spLocks/>
          </p:cNvSpPr>
          <p:nvPr/>
        </p:nvSpPr>
        <p:spPr>
          <a:xfrm>
            <a:off x="323528" y="188640"/>
            <a:ext cx="6336704"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600" dirty="0">
                <a:solidFill>
                  <a:schemeClr val="bg1"/>
                </a:solidFill>
                <a:latin typeface="Pompiere " panose="02000000000000000000" pitchFamily="2" charset="0"/>
              </a:rPr>
              <a:t>CASE STUDY: HAITI </a:t>
            </a:r>
          </a:p>
        </p:txBody>
      </p:sp>
    </p:spTree>
    <p:extLst>
      <p:ext uri="{BB962C8B-B14F-4D97-AF65-F5344CB8AC3E}">
        <p14:creationId xmlns:p14="http://schemas.microsoft.com/office/powerpoint/2010/main" val="325823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71600" y="1457299"/>
            <a:ext cx="7331968" cy="5281742"/>
            <a:chOff x="971600" y="1457299"/>
            <a:chExt cx="7331968" cy="5281742"/>
          </a:xfrm>
        </p:grpSpPr>
        <p:pic>
          <p:nvPicPr>
            <p:cNvPr id="5122" name="Picture 2" descr="File:2010 Haiti earthquake dam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7331968" cy="4884925"/>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3247" y="1457299"/>
              <a:ext cx="6048672" cy="1015663"/>
            </a:xfrm>
            <a:prstGeom prst="rect">
              <a:avLst/>
            </a:prstGeom>
            <a:noFill/>
          </p:spPr>
          <p:txBody>
            <a:bodyPr wrap="square" rtlCol="0">
              <a:spAutoFit/>
            </a:bodyPr>
            <a:lstStyle/>
            <a:p>
              <a:r>
                <a:rPr lang="en-GB" sz="3200" b="1" dirty="0">
                  <a:solidFill>
                    <a:schemeClr val="bg1"/>
                  </a:solidFill>
                  <a:effectLst>
                    <a:outerShdw blurRad="38100" dist="38100" dir="2700000" algn="tl">
                      <a:srgbClr val="000000">
                        <a:alpha val="43137"/>
                      </a:srgbClr>
                    </a:outerShdw>
                  </a:effectLst>
                </a:rPr>
                <a:t>Damage in a poor neighbourhood</a:t>
              </a:r>
            </a:p>
            <a:p>
              <a:endParaRPr lang="en-GB" sz="2800" b="1" dirty="0">
                <a:solidFill>
                  <a:schemeClr val="bg1"/>
                </a:solidFill>
              </a:endParaRPr>
            </a:p>
          </p:txBody>
        </p:sp>
        <p:sp>
          <p:nvSpPr>
            <p:cNvPr id="5" name="Rectangle 4"/>
            <p:cNvSpPr/>
            <p:nvPr/>
          </p:nvSpPr>
          <p:spPr>
            <a:xfrm>
              <a:off x="2915862" y="6369709"/>
              <a:ext cx="3443443" cy="369332"/>
            </a:xfrm>
            <a:prstGeom prst="rect">
              <a:avLst/>
            </a:prstGeom>
          </p:spPr>
          <p:txBody>
            <a:bodyPr wrap="none">
              <a:spAutoFit/>
            </a:bodyPr>
            <a:lstStyle/>
            <a:p>
              <a:r>
                <a:rPr lang="en-GB" dirty="0"/>
                <a:t>UN Photo/Logan </a:t>
              </a:r>
              <a:r>
                <a:rPr lang="en-GB" dirty="0" err="1"/>
                <a:t>Abassi</a:t>
              </a:r>
              <a:r>
                <a:rPr lang="en-GB" dirty="0"/>
                <a:t>/CC-BY-2.0 </a:t>
              </a:r>
              <a:endParaRPr lang="en-GB" b="1" dirty="0"/>
            </a:p>
          </p:txBody>
        </p:sp>
      </p:grpSp>
      <p:grpSp>
        <p:nvGrpSpPr>
          <p:cNvPr id="2" name="Group 1"/>
          <p:cNvGrpSpPr/>
          <p:nvPr/>
        </p:nvGrpSpPr>
        <p:grpSpPr>
          <a:xfrm>
            <a:off x="175390" y="1288861"/>
            <a:ext cx="8779351" cy="5450180"/>
            <a:chOff x="175390" y="1288861"/>
            <a:chExt cx="8779351" cy="5450180"/>
          </a:xfrm>
        </p:grpSpPr>
        <p:grpSp>
          <p:nvGrpSpPr>
            <p:cNvPr id="8" name="Group 7"/>
            <p:cNvGrpSpPr/>
            <p:nvPr/>
          </p:nvGrpSpPr>
          <p:grpSpPr>
            <a:xfrm>
              <a:off x="175390" y="1288861"/>
              <a:ext cx="6143532" cy="4093129"/>
              <a:chOff x="822470" y="1798331"/>
              <a:chExt cx="7620000" cy="5076826"/>
            </a:xfrm>
          </p:grpSpPr>
          <p:pic>
            <p:nvPicPr>
              <p:cNvPr id="5124" name="Picture 4" descr="File:Earthquake damage in downtown Port-au-Prince 2010-01-16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70" y="1798331"/>
                <a:ext cx="7620000" cy="50768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4477" y="1823498"/>
                <a:ext cx="7475983" cy="646330"/>
              </a:xfrm>
              <a:prstGeom prst="rect">
                <a:avLst/>
              </a:prstGeom>
              <a:noFill/>
              <a:ln w="38100">
                <a:noFill/>
              </a:ln>
            </p:spPr>
            <p:txBody>
              <a:bodyPr wrap="square" rtlCol="0">
                <a:spAutoFit/>
              </a:bodyPr>
              <a:lstStyle/>
              <a:p>
                <a:r>
                  <a:rPr lang="en-GB" sz="3600" b="1" dirty="0">
                    <a:solidFill>
                      <a:schemeClr val="bg1"/>
                    </a:solidFill>
                    <a:effectLst>
                      <a:outerShdw blurRad="38100" dist="38100" dir="2700000" algn="tl">
                        <a:srgbClr val="000000">
                          <a:alpha val="43137"/>
                        </a:srgbClr>
                      </a:outerShdw>
                    </a:effectLst>
                  </a:rPr>
                  <a:t>Make shift shelters in Port-au-Prince</a:t>
                </a:r>
              </a:p>
            </p:txBody>
          </p:sp>
        </p:grpSp>
        <p:pic>
          <p:nvPicPr>
            <p:cNvPr id="5126" name="Picture 6" descr="File:Tent city in Port-au-Prince 2010-0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990" y="3162921"/>
              <a:ext cx="5387751" cy="35761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44595" y="1289022"/>
            <a:ext cx="7530381" cy="5468939"/>
            <a:chOff x="665957" y="1020349"/>
            <a:chExt cx="7620000" cy="5534025"/>
          </a:xfrm>
        </p:grpSpPr>
        <p:pic>
          <p:nvPicPr>
            <p:cNvPr id="5128" name="Picture 8" descr="File:2010 Haiti earthquake relief efforts by the US Arm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7" y="1020349"/>
              <a:ext cx="7620000" cy="5534025"/>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576" y="1169268"/>
              <a:ext cx="7128792" cy="954107"/>
            </a:xfrm>
            <a:prstGeom prst="rect">
              <a:avLst/>
            </a:prstGeom>
            <a:noFill/>
          </p:spPr>
          <p:txBody>
            <a:bodyPr wrap="square" rtlCol="0">
              <a:spAutoFit/>
            </a:bodyPr>
            <a:lstStyle/>
            <a:p>
              <a:r>
                <a:rPr lang="en-GB" sz="2800" b="1" dirty="0">
                  <a:solidFill>
                    <a:schemeClr val="bg1"/>
                  </a:solidFill>
                </a:rPr>
                <a:t>US Army and Navy soldiers help unload food and supplies in Port-au-Prince</a:t>
              </a:r>
            </a:p>
          </p:txBody>
        </p:sp>
      </p:grpSp>
      <p:grpSp>
        <p:nvGrpSpPr>
          <p:cNvPr id="10" name="Group 9"/>
          <p:cNvGrpSpPr/>
          <p:nvPr/>
        </p:nvGrpSpPr>
        <p:grpSpPr>
          <a:xfrm>
            <a:off x="662620" y="1457299"/>
            <a:ext cx="7620000" cy="5067301"/>
            <a:chOff x="755576" y="1169268"/>
            <a:chExt cx="7620000" cy="5067301"/>
          </a:xfrm>
        </p:grpSpPr>
        <p:pic>
          <p:nvPicPr>
            <p:cNvPr id="4098" name="Picture 2" descr="File:LA County SAR pulls Haitian woman from earthquake debris 2010-01-1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169268"/>
              <a:ext cx="7620000" cy="5067301"/>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73968" y="1169268"/>
              <a:ext cx="7601607" cy="646331"/>
            </a:xfrm>
            <a:prstGeom prst="rect">
              <a:avLst/>
            </a:prstGeom>
            <a:noFill/>
            <a:ln w="38100">
              <a:noFill/>
            </a:ln>
          </p:spPr>
          <p:txBody>
            <a:bodyPr wrap="square" rtlCol="0">
              <a:spAutoFit/>
            </a:bodyPr>
            <a:lstStyle/>
            <a:p>
              <a:r>
                <a:rPr lang="en-GB" sz="3600" b="1" dirty="0">
                  <a:solidFill>
                    <a:schemeClr val="bg1"/>
                  </a:solidFill>
                  <a:effectLst>
                    <a:outerShdw blurRad="38100" dist="38100" dir="2700000" algn="tl">
                      <a:srgbClr val="000000">
                        <a:alpha val="43137"/>
                      </a:srgbClr>
                    </a:outerShdw>
                  </a:effectLst>
                </a:rPr>
                <a:t>Haitian woman pulled out from rubble</a:t>
              </a:r>
            </a:p>
          </p:txBody>
        </p:sp>
      </p:grpSp>
      <p:pic>
        <p:nvPicPr>
          <p:cNvPr id="12" name="Picture 11">
            <a:extLst>
              <a:ext uri="{FF2B5EF4-FFF2-40B4-BE49-F238E27FC236}">
                <a16:creationId xmlns:a16="http://schemas.microsoft.com/office/drawing/2014/main" id="{5E3088E2-849A-4E15-B7C5-A7C667921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15" y="-2342"/>
            <a:ext cx="8644877" cy="1780186"/>
          </a:xfrm>
          <a:prstGeom prst="rect">
            <a:avLst/>
          </a:prstGeom>
        </p:spPr>
      </p:pic>
    </p:spTree>
    <p:extLst>
      <p:ext uri="{BB962C8B-B14F-4D97-AF65-F5344CB8AC3E}">
        <p14:creationId xmlns:p14="http://schemas.microsoft.com/office/powerpoint/2010/main" val="16135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496944" cy="4896544"/>
          </a:xfrm>
        </p:spPr>
        <p:txBody>
          <a:bodyPr>
            <a:normAutofit/>
          </a:bodyPr>
          <a:lstStyle/>
          <a:p>
            <a:pPr marL="285750" indent="-285750"/>
            <a:r>
              <a:rPr lang="en-GB" dirty="0"/>
              <a:t>Earthquakes are </a:t>
            </a:r>
            <a:r>
              <a:rPr lang="en-GB" b="1" dirty="0">
                <a:solidFill>
                  <a:srgbClr val="D35241"/>
                </a:solidFill>
              </a:rPr>
              <a:t>vibrations</a:t>
            </a:r>
            <a:r>
              <a:rPr lang="en-GB" dirty="0"/>
              <a:t> caused by the movements of the Earth’s </a:t>
            </a:r>
            <a:r>
              <a:rPr lang="en-GB" b="1" dirty="0">
                <a:solidFill>
                  <a:srgbClr val="D35241"/>
                </a:solidFill>
              </a:rPr>
              <a:t>tectonic plates</a:t>
            </a:r>
            <a:r>
              <a:rPr lang="en-GB" b="1" dirty="0"/>
              <a:t>. </a:t>
            </a:r>
            <a:r>
              <a:rPr lang="en-GB" dirty="0"/>
              <a:t>They occur when </a:t>
            </a:r>
            <a:r>
              <a:rPr lang="en-GB" b="1" dirty="0">
                <a:solidFill>
                  <a:srgbClr val="D35241"/>
                </a:solidFill>
              </a:rPr>
              <a:t>stresses</a:t>
            </a:r>
            <a:r>
              <a:rPr lang="en-GB" dirty="0">
                <a:solidFill>
                  <a:srgbClr val="D35241"/>
                </a:solidFill>
              </a:rPr>
              <a:t> </a:t>
            </a:r>
            <a:r>
              <a:rPr lang="en-GB" dirty="0"/>
              <a:t>built up in tectonic plates are suddenly released.</a:t>
            </a:r>
          </a:p>
          <a:p>
            <a:pPr marL="285750" indent="-285750"/>
            <a:r>
              <a:rPr lang="en-GB" dirty="0"/>
              <a:t>Earthquakes occur at </a:t>
            </a:r>
            <a:r>
              <a:rPr lang="en-GB" b="1" dirty="0">
                <a:solidFill>
                  <a:srgbClr val="D35241"/>
                </a:solidFill>
              </a:rPr>
              <a:t>plate boundaries.</a:t>
            </a:r>
          </a:p>
          <a:p>
            <a:pPr marL="285750" indent="-285750"/>
            <a:r>
              <a:rPr lang="en-GB" dirty="0"/>
              <a:t>Earthquakes release </a:t>
            </a:r>
            <a:r>
              <a:rPr lang="en-GB" b="1" dirty="0">
                <a:solidFill>
                  <a:srgbClr val="D35241"/>
                </a:solidFill>
              </a:rPr>
              <a:t>seismic waves </a:t>
            </a:r>
            <a:r>
              <a:rPr lang="en-GB" dirty="0">
                <a:solidFill>
                  <a:srgbClr val="D35241"/>
                </a:solidFill>
              </a:rPr>
              <a:t>– </a:t>
            </a:r>
            <a:r>
              <a:rPr lang="en-GB" b="1" dirty="0">
                <a:solidFill>
                  <a:srgbClr val="D35241"/>
                </a:solidFill>
              </a:rPr>
              <a:t>P waves, S waves and surface waves </a:t>
            </a:r>
            <a:r>
              <a:rPr lang="en-GB" dirty="0"/>
              <a:t>which are measured using a </a:t>
            </a:r>
            <a:r>
              <a:rPr lang="en-GB" b="1" dirty="0">
                <a:solidFill>
                  <a:srgbClr val="D35241"/>
                </a:solidFill>
              </a:rPr>
              <a:t>seismograph</a:t>
            </a:r>
          </a:p>
          <a:p>
            <a:endParaRPr lang="en-GB" dirty="0"/>
          </a:p>
        </p:txBody>
      </p:sp>
      <p:pic>
        <p:nvPicPr>
          <p:cNvPr id="5" name="Picture 4">
            <a:extLst>
              <a:ext uri="{FF2B5EF4-FFF2-40B4-BE49-F238E27FC236}">
                <a16:creationId xmlns:a16="http://schemas.microsoft.com/office/drawing/2014/main" id="{6EE66C47-BF61-409F-A147-10161F2B0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5" y="166368"/>
            <a:ext cx="8693649" cy="1926503"/>
          </a:xfrm>
          <a:prstGeom prst="rect">
            <a:avLst/>
          </a:prstGeom>
        </p:spPr>
      </p:pic>
    </p:spTree>
    <p:extLst>
      <p:ext uri="{BB962C8B-B14F-4D97-AF65-F5344CB8AC3E}">
        <p14:creationId xmlns:p14="http://schemas.microsoft.com/office/powerpoint/2010/main" val="15721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890E2-7B24-48BC-801D-89180A0A1190}"/>
              </a:ext>
            </a:extLst>
          </p:cNvPr>
          <p:cNvSpPr>
            <a:spLocks noGrp="1"/>
          </p:cNvSpPr>
          <p:nvPr>
            <p:ph idx="1"/>
          </p:nvPr>
        </p:nvSpPr>
        <p:spPr>
          <a:xfrm>
            <a:off x="457200" y="2132856"/>
            <a:ext cx="8229600" cy="3993307"/>
          </a:xfrm>
        </p:spPr>
        <p:txBody>
          <a:bodyPr/>
          <a:lstStyle/>
          <a:p>
            <a:pPr marL="285750" indent="-285750"/>
            <a:r>
              <a:rPr lang="en-GB" dirty="0"/>
              <a:t>The </a:t>
            </a:r>
            <a:r>
              <a:rPr lang="en-GB" b="1" dirty="0">
                <a:solidFill>
                  <a:srgbClr val="D35241"/>
                </a:solidFill>
              </a:rPr>
              <a:t>Modified Mercalli Scale </a:t>
            </a:r>
            <a:r>
              <a:rPr lang="en-GB" dirty="0"/>
              <a:t>measures the </a:t>
            </a:r>
            <a:r>
              <a:rPr lang="en-GB" b="1" dirty="0">
                <a:solidFill>
                  <a:srgbClr val="D35241"/>
                </a:solidFill>
              </a:rPr>
              <a:t>intensity</a:t>
            </a:r>
            <a:r>
              <a:rPr lang="en-GB" dirty="0"/>
              <a:t> of an earthquake – qualitative</a:t>
            </a:r>
          </a:p>
          <a:p>
            <a:pPr marL="285750" indent="-285750"/>
            <a:r>
              <a:rPr lang="en-GB" dirty="0"/>
              <a:t>Buildings can be </a:t>
            </a:r>
            <a:r>
              <a:rPr lang="en-GB" b="1" dirty="0">
                <a:solidFill>
                  <a:srgbClr val="D35241"/>
                </a:solidFill>
              </a:rPr>
              <a:t>designed</a:t>
            </a:r>
            <a:r>
              <a:rPr lang="en-GB" dirty="0"/>
              <a:t> or </a:t>
            </a:r>
            <a:r>
              <a:rPr lang="en-GB" b="1" dirty="0">
                <a:solidFill>
                  <a:srgbClr val="D35241"/>
                </a:solidFill>
              </a:rPr>
              <a:t>retrofitted</a:t>
            </a:r>
            <a:r>
              <a:rPr lang="en-GB" dirty="0"/>
              <a:t> to be more resistant to earthquakes</a:t>
            </a:r>
          </a:p>
          <a:p>
            <a:r>
              <a:rPr lang="en-GB" dirty="0"/>
              <a:t>Haiti 2010, Nepal 2015 and Tohoku 2011 earthquake case studies</a:t>
            </a:r>
          </a:p>
        </p:txBody>
      </p:sp>
      <p:pic>
        <p:nvPicPr>
          <p:cNvPr id="4" name="Picture 3">
            <a:extLst>
              <a:ext uri="{FF2B5EF4-FFF2-40B4-BE49-F238E27FC236}">
                <a16:creationId xmlns:a16="http://schemas.microsoft.com/office/drawing/2014/main" id="{C1B17799-347C-4591-A42D-91051FBCF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 y="206353"/>
            <a:ext cx="8693649" cy="1926503"/>
          </a:xfrm>
          <a:prstGeom prst="rect">
            <a:avLst/>
          </a:prstGeom>
        </p:spPr>
      </p:pic>
    </p:spTree>
    <p:extLst>
      <p:ext uri="{BB962C8B-B14F-4D97-AF65-F5344CB8AC3E}">
        <p14:creationId xmlns:p14="http://schemas.microsoft.com/office/powerpoint/2010/main" val="366453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85" y="1354938"/>
            <a:ext cx="6244259" cy="6189725"/>
          </a:xfrm>
          <a:prstGeom prst="rect">
            <a:avLst/>
          </a:prstGeom>
        </p:spPr>
      </p:pic>
      <p:sp>
        <p:nvSpPr>
          <p:cNvPr id="11" name="TextBox 10"/>
          <p:cNvSpPr txBox="1"/>
          <p:nvPr/>
        </p:nvSpPr>
        <p:spPr>
          <a:xfrm rot="19741094">
            <a:off x="2730777" y="3042981"/>
            <a:ext cx="1216595" cy="738664"/>
          </a:xfrm>
          <a:prstGeom prst="rect">
            <a:avLst/>
          </a:prstGeom>
          <a:noFill/>
        </p:spPr>
        <p:txBody>
          <a:bodyPr wrap="square" rtlCol="0">
            <a:spAutoFit/>
          </a:bodyPr>
          <a:lstStyle/>
          <a:p>
            <a:r>
              <a:rPr lang="en-GB" sz="2400" b="1" dirty="0"/>
              <a:t>Mantle</a:t>
            </a:r>
          </a:p>
          <a:p>
            <a:pPr algn="ctr"/>
            <a:r>
              <a:rPr lang="en-GB" b="1" dirty="0"/>
              <a:t>(</a:t>
            </a:r>
            <a:r>
              <a:rPr lang="en-GB" b="1" dirty="0" err="1"/>
              <a:t>Soild</a:t>
            </a:r>
            <a:r>
              <a:rPr lang="en-GB" b="1" dirty="0"/>
              <a:t>)</a:t>
            </a:r>
          </a:p>
        </p:txBody>
      </p:sp>
      <p:sp>
        <p:nvSpPr>
          <p:cNvPr id="12" name="TextBox 11"/>
          <p:cNvSpPr txBox="1"/>
          <p:nvPr/>
        </p:nvSpPr>
        <p:spPr>
          <a:xfrm rot="2421403">
            <a:off x="3119855" y="1741709"/>
            <a:ext cx="1093191" cy="738664"/>
          </a:xfrm>
          <a:prstGeom prst="rect">
            <a:avLst/>
          </a:prstGeom>
          <a:noFill/>
        </p:spPr>
        <p:txBody>
          <a:bodyPr wrap="square" rtlCol="0">
            <a:spAutoFit/>
          </a:bodyPr>
          <a:lstStyle/>
          <a:p>
            <a:r>
              <a:rPr lang="en-GB" sz="2400" b="1" dirty="0"/>
              <a:t>Crust</a:t>
            </a:r>
          </a:p>
          <a:p>
            <a:r>
              <a:rPr lang="en-GB" b="1" dirty="0"/>
              <a:t>(</a:t>
            </a:r>
            <a:r>
              <a:rPr lang="en-GB" b="1" dirty="0" err="1"/>
              <a:t>Soild</a:t>
            </a:r>
            <a:r>
              <a:rPr lang="en-GB" b="1" dirty="0"/>
              <a:t>)</a:t>
            </a:r>
          </a:p>
        </p:txBody>
      </p:sp>
      <p:sp>
        <p:nvSpPr>
          <p:cNvPr id="13" name="TextBox 12"/>
          <p:cNvSpPr txBox="1"/>
          <p:nvPr/>
        </p:nvSpPr>
        <p:spPr>
          <a:xfrm>
            <a:off x="1573854" y="3789040"/>
            <a:ext cx="1207418" cy="1138773"/>
          </a:xfrm>
          <a:prstGeom prst="rect">
            <a:avLst/>
          </a:prstGeom>
          <a:noFill/>
        </p:spPr>
        <p:txBody>
          <a:bodyPr wrap="square" rtlCol="0">
            <a:spAutoFit/>
          </a:bodyPr>
          <a:lstStyle/>
          <a:p>
            <a:pPr algn="ctr"/>
            <a:r>
              <a:rPr lang="en-GB" sz="2400" b="1" dirty="0"/>
              <a:t>Outer core</a:t>
            </a:r>
            <a:endParaRPr lang="en-GB" b="1" dirty="0"/>
          </a:p>
          <a:p>
            <a:pPr algn="ctr"/>
            <a:r>
              <a:rPr lang="en-GB" b="1" dirty="0"/>
              <a:t>(liquid)</a:t>
            </a:r>
          </a:p>
        </p:txBody>
      </p:sp>
      <p:sp>
        <p:nvSpPr>
          <p:cNvPr id="14" name="TextBox 13"/>
          <p:cNvSpPr txBox="1"/>
          <p:nvPr/>
        </p:nvSpPr>
        <p:spPr>
          <a:xfrm>
            <a:off x="769693" y="3879840"/>
            <a:ext cx="1093191" cy="1138773"/>
          </a:xfrm>
          <a:prstGeom prst="rect">
            <a:avLst/>
          </a:prstGeom>
          <a:noFill/>
        </p:spPr>
        <p:txBody>
          <a:bodyPr wrap="square" rtlCol="0">
            <a:spAutoFit/>
          </a:bodyPr>
          <a:lstStyle/>
          <a:p>
            <a:r>
              <a:rPr lang="en-GB" sz="2400" b="1" dirty="0"/>
              <a:t>Inner core</a:t>
            </a:r>
          </a:p>
          <a:p>
            <a:r>
              <a:rPr lang="en-GB" b="1" dirty="0"/>
              <a:t>(</a:t>
            </a:r>
            <a:r>
              <a:rPr lang="en-GB" b="1" dirty="0" err="1"/>
              <a:t>soild</a:t>
            </a:r>
            <a:r>
              <a:rPr lang="en-GB" b="1" dirty="0"/>
              <a:t>)</a:t>
            </a:r>
          </a:p>
        </p:txBody>
      </p:sp>
      <p:sp>
        <p:nvSpPr>
          <p:cNvPr id="6" name="Freeform 5"/>
          <p:cNvSpPr/>
          <p:nvPr/>
        </p:nvSpPr>
        <p:spPr>
          <a:xfrm rot="13318387">
            <a:off x="2770477" y="2484390"/>
            <a:ext cx="619844" cy="1220438"/>
          </a:xfrm>
          <a:custGeom>
            <a:avLst/>
            <a:gdLst>
              <a:gd name="connsiteX0" fmla="*/ 161925 w 485775"/>
              <a:gd name="connsiteY0" fmla="*/ 923925 h 923925"/>
              <a:gd name="connsiteX1" fmla="*/ 0 w 485775"/>
              <a:gd name="connsiteY1" fmla="*/ 866775 h 923925"/>
              <a:gd name="connsiteX2" fmla="*/ 361950 w 485775"/>
              <a:gd name="connsiteY2" fmla="*/ 0 h 923925"/>
              <a:gd name="connsiteX3" fmla="*/ 485775 w 485775"/>
              <a:gd name="connsiteY3" fmla="*/ 57150 h 923925"/>
              <a:gd name="connsiteX0" fmla="*/ 161925 w 523691"/>
              <a:gd name="connsiteY0" fmla="*/ 923925 h 923925"/>
              <a:gd name="connsiteX1" fmla="*/ 0 w 523691"/>
              <a:gd name="connsiteY1" fmla="*/ 866775 h 923925"/>
              <a:gd name="connsiteX2" fmla="*/ 361950 w 523691"/>
              <a:gd name="connsiteY2" fmla="*/ 0 h 923925"/>
              <a:gd name="connsiteX3" fmla="*/ 523691 w 523691"/>
              <a:gd name="connsiteY3" fmla="*/ 3446 h 923925"/>
              <a:gd name="connsiteX0" fmla="*/ 164921 w 526687"/>
              <a:gd name="connsiteY0" fmla="*/ 923925 h 923925"/>
              <a:gd name="connsiteX1" fmla="*/ 0 w 526687"/>
              <a:gd name="connsiteY1" fmla="*/ 825161 h 923925"/>
              <a:gd name="connsiteX2" fmla="*/ 364946 w 526687"/>
              <a:gd name="connsiteY2" fmla="*/ 0 h 923925"/>
              <a:gd name="connsiteX3" fmla="*/ 526687 w 526687"/>
              <a:gd name="connsiteY3" fmla="*/ 3446 h 923925"/>
              <a:gd name="connsiteX0" fmla="*/ 185995 w 526687"/>
              <a:gd name="connsiteY0" fmla="*/ 864897 h 864897"/>
              <a:gd name="connsiteX1" fmla="*/ 0 w 526687"/>
              <a:gd name="connsiteY1" fmla="*/ 825161 h 864897"/>
              <a:gd name="connsiteX2" fmla="*/ 364946 w 526687"/>
              <a:gd name="connsiteY2" fmla="*/ 0 h 864897"/>
              <a:gd name="connsiteX3" fmla="*/ 526687 w 526687"/>
              <a:gd name="connsiteY3" fmla="*/ 3446 h 864897"/>
            </a:gdLst>
            <a:ahLst/>
            <a:cxnLst>
              <a:cxn ang="0">
                <a:pos x="connsiteX0" y="connsiteY0"/>
              </a:cxn>
              <a:cxn ang="0">
                <a:pos x="connsiteX1" y="connsiteY1"/>
              </a:cxn>
              <a:cxn ang="0">
                <a:pos x="connsiteX2" y="connsiteY2"/>
              </a:cxn>
              <a:cxn ang="0">
                <a:pos x="connsiteX3" y="connsiteY3"/>
              </a:cxn>
            </a:cxnLst>
            <a:rect l="l" t="t" r="r" b="b"/>
            <a:pathLst>
              <a:path w="526687" h="864897">
                <a:moveTo>
                  <a:pt x="185995" y="864897"/>
                </a:moveTo>
                <a:lnTo>
                  <a:pt x="0" y="825161"/>
                </a:lnTo>
                <a:lnTo>
                  <a:pt x="364946" y="0"/>
                </a:lnTo>
                <a:lnTo>
                  <a:pt x="526687" y="34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578377">
            <a:off x="1481363" y="1814148"/>
            <a:ext cx="1889028" cy="461665"/>
          </a:xfrm>
          <a:prstGeom prst="rect">
            <a:avLst/>
          </a:prstGeom>
          <a:noFill/>
        </p:spPr>
        <p:txBody>
          <a:bodyPr wrap="square" rtlCol="0">
            <a:prstTxWarp prst="textArchUp">
              <a:avLst>
                <a:gd name="adj" fmla="val 12827052"/>
              </a:avLst>
            </a:prstTxWarp>
            <a:spAutoFit/>
          </a:bodyPr>
          <a:lstStyle/>
          <a:p>
            <a:pPr algn="ctr"/>
            <a:r>
              <a:rPr lang="en-GB" sz="2400" b="1" dirty="0">
                <a:solidFill>
                  <a:schemeClr val="bg1"/>
                </a:solidFill>
              </a:rPr>
              <a:t>Lithosphere</a:t>
            </a:r>
          </a:p>
        </p:txBody>
      </p:sp>
      <p:sp>
        <p:nvSpPr>
          <p:cNvPr id="17" name="TextBox 16"/>
          <p:cNvSpPr txBox="1"/>
          <p:nvPr/>
        </p:nvSpPr>
        <p:spPr>
          <a:xfrm rot="1507019">
            <a:off x="1254307" y="1958102"/>
            <a:ext cx="1889028" cy="400110"/>
          </a:xfrm>
          <a:prstGeom prst="rect">
            <a:avLst/>
          </a:prstGeom>
          <a:noFill/>
        </p:spPr>
        <p:txBody>
          <a:bodyPr wrap="square" rtlCol="0">
            <a:prstTxWarp prst="textArchUp">
              <a:avLst>
                <a:gd name="adj" fmla="val 10766007"/>
              </a:avLst>
            </a:prstTxWarp>
            <a:spAutoFit/>
          </a:bodyPr>
          <a:lstStyle/>
          <a:p>
            <a:pPr algn="ctr"/>
            <a:r>
              <a:rPr lang="en-GB" sz="2000" b="1" dirty="0">
                <a:solidFill>
                  <a:schemeClr val="bg1"/>
                </a:solidFill>
              </a:rPr>
              <a:t>Asthenosphere</a:t>
            </a:r>
          </a:p>
        </p:txBody>
      </p:sp>
      <p:sp>
        <p:nvSpPr>
          <p:cNvPr id="9" name="TextBox 8"/>
          <p:cNvSpPr txBox="1"/>
          <p:nvPr/>
        </p:nvSpPr>
        <p:spPr>
          <a:xfrm>
            <a:off x="4339875" y="1849415"/>
            <a:ext cx="4719072" cy="4524315"/>
          </a:xfrm>
          <a:prstGeom prst="rect">
            <a:avLst/>
          </a:prstGeom>
          <a:noFill/>
        </p:spPr>
        <p:txBody>
          <a:bodyPr wrap="square" rtlCol="0">
            <a:spAutoFit/>
          </a:bodyPr>
          <a:lstStyle/>
          <a:p>
            <a:pPr marL="342900" indent="-342900">
              <a:buFont typeface="Arial" panose="020B0604020202020204" pitchFamily="34" charset="0"/>
              <a:buChar char="•"/>
            </a:pPr>
            <a:r>
              <a:rPr lang="en-GB" sz="3200" dirty="0"/>
              <a:t>Beneath the lithosphere is the </a:t>
            </a:r>
            <a:r>
              <a:rPr lang="en-GB" sz="3200" b="1" dirty="0">
                <a:solidFill>
                  <a:srgbClr val="D35241"/>
                </a:solidFill>
              </a:rPr>
              <a:t>asthenosphere</a:t>
            </a:r>
          </a:p>
          <a:p>
            <a:pPr marL="342900" indent="-342900">
              <a:buFont typeface="Arial" panose="020B0604020202020204" pitchFamily="34" charset="0"/>
              <a:buChar char="•"/>
            </a:pPr>
            <a:r>
              <a:rPr lang="en-GB" sz="3200" dirty="0"/>
              <a:t>Asthenosphere is </a:t>
            </a:r>
            <a:r>
              <a:rPr lang="en-GB" sz="3200" b="1" dirty="0">
                <a:solidFill>
                  <a:srgbClr val="D35241"/>
                </a:solidFill>
              </a:rPr>
              <a:t>solid</a:t>
            </a:r>
            <a:r>
              <a:rPr lang="en-GB" sz="3200" dirty="0"/>
              <a:t> rock but is </a:t>
            </a:r>
            <a:r>
              <a:rPr lang="en-GB" sz="3200" b="1" dirty="0">
                <a:solidFill>
                  <a:srgbClr val="D35241"/>
                </a:solidFill>
              </a:rPr>
              <a:t>plastic</a:t>
            </a:r>
            <a:r>
              <a:rPr lang="en-GB" sz="3200" b="1" dirty="0"/>
              <a:t> </a:t>
            </a:r>
            <a:r>
              <a:rPr lang="en-GB" sz="3200" dirty="0"/>
              <a:t>and can </a:t>
            </a:r>
            <a:r>
              <a:rPr lang="en-GB" sz="3200" b="1" dirty="0">
                <a:solidFill>
                  <a:srgbClr val="D35241"/>
                </a:solidFill>
              </a:rPr>
              <a:t>flow</a:t>
            </a:r>
          </a:p>
          <a:p>
            <a:pPr marL="285750" indent="-285750">
              <a:buFont typeface="Arial" panose="020B0604020202020204" pitchFamily="34" charset="0"/>
              <a:buChar char="•"/>
            </a:pPr>
            <a:r>
              <a:rPr lang="en-GB" sz="3200" dirty="0"/>
              <a:t>The lithosphere is broken up into </a:t>
            </a:r>
            <a:r>
              <a:rPr lang="en-GB" sz="3200" b="1" dirty="0">
                <a:solidFill>
                  <a:srgbClr val="D35241"/>
                </a:solidFill>
              </a:rPr>
              <a:t>tectonic plates </a:t>
            </a:r>
            <a:r>
              <a:rPr lang="en-GB" sz="3200" dirty="0"/>
              <a:t>which move around on top of the asthenosphere</a:t>
            </a:r>
          </a:p>
        </p:txBody>
      </p:sp>
      <p:pic>
        <p:nvPicPr>
          <p:cNvPr id="2" name="Picture 1">
            <a:extLst>
              <a:ext uri="{FF2B5EF4-FFF2-40B4-BE49-F238E27FC236}">
                <a16:creationId xmlns:a16="http://schemas.microsoft.com/office/drawing/2014/main" id="{92C372C9-926E-459F-98CD-A6208D870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3" y="-5745"/>
            <a:ext cx="8687553" cy="1926503"/>
          </a:xfrm>
          <a:prstGeom prst="rect">
            <a:avLst/>
          </a:prstGeom>
        </p:spPr>
      </p:pic>
    </p:spTree>
    <p:extLst>
      <p:ext uri="{BB962C8B-B14F-4D97-AF65-F5344CB8AC3E}">
        <p14:creationId xmlns:p14="http://schemas.microsoft.com/office/powerpoint/2010/main" val="21430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060848"/>
            <a:ext cx="8856984" cy="4428492"/>
          </a:xfrm>
          <a:prstGeom prst="rect">
            <a:avLst/>
          </a:prstGeom>
        </p:spPr>
      </p:pic>
      <p:pic>
        <p:nvPicPr>
          <p:cNvPr id="3" name="Picture 2">
            <a:extLst>
              <a:ext uri="{FF2B5EF4-FFF2-40B4-BE49-F238E27FC236}">
                <a16:creationId xmlns:a16="http://schemas.microsoft.com/office/drawing/2014/main" id="{CBAE5EB8-FE82-4D68-8F90-F7187759B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6" y="-99392"/>
            <a:ext cx="8553429" cy="2280102"/>
          </a:xfrm>
          <a:prstGeom prst="rect">
            <a:avLst/>
          </a:prstGeom>
        </p:spPr>
      </p:pic>
    </p:spTree>
    <p:extLst>
      <p:ext uri="{BB962C8B-B14F-4D97-AF65-F5344CB8AC3E}">
        <p14:creationId xmlns:p14="http://schemas.microsoft.com/office/powerpoint/2010/main" val="363614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1902" y="1758482"/>
            <a:ext cx="5265551" cy="3905672"/>
            <a:chOff x="2821902" y="1758482"/>
            <a:chExt cx="5265551" cy="390567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902" y="1758482"/>
              <a:ext cx="4863280" cy="3905672"/>
            </a:xfrm>
            <a:prstGeom prst="rect">
              <a:avLst/>
            </a:prstGeom>
          </p:spPr>
        </p:pic>
        <p:sp>
          <p:nvSpPr>
            <p:cNvPr id="15" name="Left Arrow 14"/>
            <p:cNvSpPr/>
            <p:nvPr/>
          </p:nvSpPr>
          <p:spPr>
            <a:xfrm rot="12809235">
              <a:off x="6249874" y="3565211"/>
              <a:ext cx="1837579" cy="972305"/>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695332" y="2675539"/>
            <a:ext cx="5441516" cy="4147167"/>
            <a:chOff x="695332" y="2675539"/>
            <a:chExt cx="5441516" cy="414716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2917034"/>
              <a:ext cx="4949224" cy="3905672"/>
            </a:xfrm>
            <a:prstGeom prst="rect">
              <a:avLst/>
            </a:prstGeom>
          </p:spPr>
        </p:pic>
        <p:sp>
          <p:nvSpPr>
            <p:cNvPr id="14" name="Left Arrow 13"/>
            <p:cNvSpPr/>
            <p:nvPr/>
          </p:nvSpPr>
          <p:spPr>
            <a:xfrm rot="2240667">
              <a:off x="695332" y="2675539"/>
              <a:ext cx="1767977" cy="935477"/>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6911752" y="1511916"/>
            <a:ext cx="2232248" cy="1446550"/>
          </a:xfrm>
          <a:prstGeom prst="rect">
            <a:avLst/>
          </a:prstGeom>
          <a:noFill/>
        </p:spPr>
        <p:txBody>
          <a:bodyPr wrap="square" rtlCol="0">
            <a:spAutoFit/>
          </a:bodyPr>
          <a:lstStyle/>
          <a:p>
            <a:r>
              <a:rPr lang="en-GB" sz="4400" b="1" dirty="0"/>
              <a:t>Lots of friction!</a:t>
            </a:r>
          </a:p>
        </p:txBody>
      </p:sp>
      <p:sp>
        <p:nvSpPr>
          <p:cNvPr id="9" name="Title 8">
            <a:extLst>
              <a:ext uri="{FF2B5EF4-FFF2-40B4-BE49-F238E27FC236}">
                <a16:creationId xmlns:a16="http://schemas.microsoft.com/office/drawing/2014/main" id="{96005C28-8475-4563-9C81-0AD52E8D1A60}"/>
              </a:ext>
            </a:extLst>
          </p:cNvPr>
          <p:cNvSpPr>
            <a:spLocks noGrp="1"/>
          </p:cNvSpPr>
          <p:nvPr>
            <p:ph type="title"/>
          </p:nvPr>
        </p:nvSpPr>
        <p:spPr/>
        <p:txBody>
          <a:bodyPr/>
          <a:lstStyle/>
          <a:p>
            <a:endParaRPr lang="en-GB"/>
          </a:p>
        </p:txBody>
      </p:sp>
      <p:pic>
        <p:nvPicPr>
          <p:cNvPr id="10" name="Picture 9">
            <a:extLst>
              <a:ext uri="{FF2B5EF4-FFF2-40B4-BE49-F238E27FC236}">
                <a16:creationId xmlns:a16="http://schemas.microsoft.com/office/drawing/2014/main" id="{57E2E657-E10D-493A-B4F4-F6A5A3943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86" y="-53309"/>
            <a:ext cx="7132938" cy="2280102"/>
          </a:xfrm>
          <a:prstGeom prst="rect">
            <a:avLst/>
          </a:prstGeom>
        </p:spPr>
      </p:pic>
    </p:spTree>
    <p:extLst>
      <p:ext uri="{BB962C8B-B14F-4D97-AF65-F5344CB8AC3E}">
        <p14:creationId xmlns:p14="http://schemas.microsoft.com/office/powerpoint/2010/main" val="29795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6 3.7037E-7 L 0.0026 -0.01528 L -0.00417 -0.01181 L -0.00313 -0.02083 L -0.01042 -0.01204 L -0.00729 -0.02292 L -0.01372 -0.01829 L -0.01129 -0.02593 L -0.01841 -0.02083 L -0.01684 -0.03241 L -0.02448 -0.02801 L -0.02292 -0.03889 L -0.02813 -0.02917 L -0.02622 -0.04352 L -0.03299 -0.03449 L -0.0316 -0.04907 L -0.0375 -0.04097 L -0.0375 -0.05 L -0.04358 -0.04722 L -0.04167 -0.05625 L -0.04757 -0.05 L -0.0467 -0.06273 L -0.05434 -0.06088 L -0.06007 -0.06412 L -0.05886 -0.07407 L -0.06424 -0.07083 L -0.06198 -0.07824 L -0.06962 -0.07732 L -0.075 -0.07407 L -0.075 -0.08727 L -0.0783 -0.08333 " pathEditMode="relative" rAng="0" ptsTypes="AAAAAAAAAAAAAAAAAAAAAAAAAAAAAAA">
                                      <p:cBhvr>
                                        <p:cTn id="6" dur="3000" fill="hold"/>
                                        <p:tgtEl>
                                          <p:spTgt spid="3"/>
                                        </p:tgtEl>
                                        <p:attrNameLst>
                                          <p:attrName>ppt_x</p:attrName>
                                          <p:attrName>ppt_y</p:attrName>
                                        </p:attrNameLst>
                                      </p:cBhvr>
                                      <p:rCtr x="-3785" y="-4375"/>
                                    </p:animMotion>
                                  </p:childTnLst>
                                </p:cTn>
                              </p:par>
                              <p:par>
                                <p:cTn id="7" presetID="0" presetClass="path" presetSubtype="0" accel="50000" decel="50000" fill="hold" nodeType="withEffect">
                                  <p:stCondLst>
                                    <p:cond delay="0"/>
                                  </p:stCondLst>
                                  <p:childTnLst>
                                    <p:animMotion origin="layout" path="M -0.08073 -0.06018 L -0.07674 -0.06226 L -0.075 -0.05092 L -0.06736 -0.05463 L -0.06163 -0.0456 L -0.05469 -0.04652 L -0.0559 -0.03842 L -0.0467 -0.03958 L -0.03976 -0.03657 L -0.03889 -0.02824 L -0.03316 -0.03148 L -0.03368 -0.02338 L -0.0283 -0.02338 L -0.01997 -0.01782 L -0.02084 -0.00787 L -0.01736 -0.00162 L -0.00469 -0.0037 L -0.00469 0.00764 L -0.00209 0.00162 L 0.00208 0.00857 L 0.00764 0.00973 L 0.00469 0.02176 L 0.01371 0.01574 " pathEditMode="relative" rAng="0" ptsTypes="AAAAAAAAAAAAAAAAAAAAAAA">
                                      <p:cBhvr>
                                        <p:cTn id="8" dur="3000" fill="hold"/>
                                        <p:tgtEl>
                                          <p:spTgt spid="4"/>
                                        </p:tgtEl>
                                        <p:attrNameLst>
                                          <p:attrName>ppt_x</p:attrName>
                                          <p:attrName>ppt_y</p:attrName>
                                        </p:attrNameLst>
                                      </p:cBhvr>
                                      <p:rCtr x="4722"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777" y="1844824"/>
            <a:ext cx="4863280" cy="3905672"/>
          </a:xfrm>
          <a:prstGeom prst="rect">
            <a:avLst/>
          </a:prstGeom>
        </p:spPr>
      </p:pic>
      <p:sp>
        <p:nvSpPr>
          <p:cNvPr id="19" name="Left Arrow 18"/>
          <p:cNvSpPr/>
          <p:nvPr/>
        </p:nvSpPr>
        <p:spPr>
          <a:xfrm rot="12809235">
            <a:off x="6510345" y="3667672"/>
            <a:ext cx="1516964" cy="802660"/>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214" y="2403648"/>
            <a:ext cx="4949224" cy="3905672"/>
          </a:xfrm>
          <a:prstGeom prst="rect">
            <a:avLst/>
          </a:prstGeom>
        </p:spPr>
      </p:pic>
      <p:sp>
        <p:nvSpPr>
          <p:cNvPr id="18" name="Left Arrow 17"/>
          <p:cNvSpPr/>
          <p:nvPr/>
        </p:nvSpPr>
        <p:spPr>
          <a:xfrm rot="2240667">
            <a:off x="526709" y="2497071"/>
            <a:ext cx="1521745" cy="805190"/>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066094" y="2801446"/>
            <a:ext cx="2220233" cy="1330937"/>
            <a:chOff x="3066094" y="2801446"/>
            <a:chExt cx="2220233" cy="1330937"/>
          </a:xfrm>
        </p:grpSpPr>
        <p:sp>
          <p:nvSpPr>
            <p:cNvPr id="6" name="TextBox 5"/>
            <p:cNvSpPr txBox="1"/>
            <p:nvPr/>
          </p:nvSpPr>
          <p:spPr>
            <a:xfrm>
              <a:off x="3563888" y="3151329"/>
              <a:ext cx="1606082" cy="646331"/>
            </a:xfrm>
            <a:prstGeom prst="rect">
              <a:avLst/>
            </a:prstGeom>
            <a:noFill/>
          </p:spPr>
          <p:txBody>
            <a:bodyPr wrap="square" rtlCol="0">
              <a:spAutoFit/>
            </a:bodyPr>
            <a:lstStyle/>
            <a:p>
              <a:r>
                <a:rPr lang="en-GB" sz="3600" b="1" dirty="0">
                  <a:solidFill>
                    <a:schemeClr val="bg1"/>
                  </a:solidFill>
                </a:rPr>
                <a:t>Stress</a:t>
              </a:r>
            </a:p>
          </p:txBody>
        </p:sp>
        <p:sp>
          <p:nvSpPr>
            <p:cNvPr id="7" name="Isosceles Triangle 6"/>
            <p:cNvSpPr/>
            <p:nvPr/>
          </p:nvSpPr>
          <p:spPr>
            <a:xfrm rot="9352534">
              <a:off x="3431303" y="2873454"/>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1923736">
              <a:off x="4564047" y="286984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10953555">
              <a:off x="4064340" y="280144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rot="2642968">
              <a:off x="3342866" y="3596397"/>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4764426">
              <a:off x="4974748" y="3163700"/>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21205997">
              <a:off x="4193303" y="3690871"/>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80942">
              <a:off x="3827529" y="3673257"/>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20271221">
              <a:off x="4564047" y="3701665"/>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rot="19175869">
              <a:off x="4904662" y="3565358"/>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5156830">
              <a:off x="3185233" y="3272686"/>
              <a:ext cx="192440" cy="430718"/>
            </a:xfrm>
            <a:prstGeom prst="triangle">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1">
            <a:extLst>
              <a:ext uri="{FF2B5EF4-FFF2-40B4-BE49-F238E27FC236}">
                <a16:creationId xmlns:a16="http://schemas.microsoft.com/office/drawing/2014/main" id="{6E904564-EBA9-435F-A36A-6F72FF71BAEF}"/>
              </a:ext>
            </a:extLst>
          </p:cNvPr>
          <p:cNvSpPr txBox="1">
            <a:spLocks/>
          </p:cNvSpPr>
          <p:nvPr/>
        </p:nvSpPr>
        <p:spPr>
          <a:xfrm>
            <a:off x="107504" y="197768"/>
            <a:ext cx="6804248" cy="1560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400">
                <a:solidFill>
                  <a:schemeClr val="bg1"/>
                </a:solidFill>
                <a:latin typeface="Pompiere " panose="02000000000000000000" pitchFamily="2" charset="0"/>
              </a:rPr>
              <a:t>HOW DO EARTHQUAKES HAPPEN?</a:t>
            </a:r>
            <a:endParaRPr lang="en-GB" sz="5400" dirty="0">
              <a:solidFill>
                <a:schemeClr val="bg1"/>
              </a:solidFill>
              <a:latin typeface="Pompiere " panose="02000000000000000000" pitchFamily="2" charset="0"/>
            </a:endParaRPr>
          </a:p>
        </p:txBody>
      </p:sp>
    </p:spTree>
    <p:extLst>
      <p:ext uri="{BB962C8B-B14F-4D97-AF65-F5344CB8AC3E}">
        <p14:creationId xmlns:p14="http://schemas.microsoft.com/office/powerpoint/2010/main" val="132249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38889E-6 4.81481E-6 L -0.04236 -0.0382 L 1.38889E-6 4.81481E-6 Z " pathEditMode="relative" rAng="0" ptsTypes="AAA">
                                      <p:cBhvr>
                                        <p:cTn id="6" dur="2000" fill="hold"/>
                                        <p:tgtEl>
                                          <p:spTgt spid="18"/>
                                        </p:tgtEl>
                                        <p:attrNameLst>
                                          <p:attrName>ppt_x</p:attrName>
                                          <p:attrName>ppt_y</p:attrName>
                                        </p:attrNameLst>
                                      </p:cBhvr>
                                      <p:rCtr x="-2118" y="-1921"/>
                                    </p:animMotion>
                                  </p:childTnLst>
                                </p:cTn>
                              </p:par>
                              <p:par>
                                <p:cTn id="7" presetID="0" presetClass="path" presetSubtype="0" accel="50000" decel="50000" fill="hold" grpId="0" nodeType="withEffect">
                                  <p:stCondLst>
                                    <p:cond delay="0"/>
                                  </p:stCondLst>
                                  <p:childTnLst>
                                    <p:animMotion origin="layout" path="M -4.72222E-6 3.7037E-7 L 0.05156 0.04166 L -4.72222E-6 3.7037E-7 Z " pathEditMode="relative" ptsTypes="AAA">
                                      <p:cBhvr>
                                        <p:cTn id="8" dur="2000" fill="hold"/>
                                        <p:tgtEl>
                                          <p:spTgt spid="19"/>
                                        </p:tgtEl>
                                        <p:attrNameLst>
                                          <p:attrName>ppt_x</p:attrName>
                                          <p:attrName>ppt_y</p:attrName>
                                        </p:attrNameLst>
                                      </p:cBhvr>
                                    </p:animMotion>
                                  </p:childTnLst>
                                </p:cTn>
                              </p:par>
                              <p:par>
                                <p:cTn id="9" presetID="32" presetClass="emph" presetSubtype="0" fill="hold" nodeType="withEffect">
                                  <p:stCondLst>
                                    <p:cond delay="0"/>
                                  </p:stCondLst>
                                  <p:childTnLst>
                                    <p:animRot by="120000">
                                      <p:cBhvr>
                                        <p:cTn id="10" dur="190" fill="hold">
                                          <p:stCondLst>
                                            <p:cond delay="0"/>
                                          </p:stCondLst>
                                        </p:cTn>
                                        <p:tgtEl>
                                          <p:spTgt spid="5"/>
                                        </p:tgtEl>
                                        <p:attrNameLst>
                                          <p:attrName>r</p:attrName>
                                        </p:attrNameLst>
                                      </p:cBhvr>
                                    </p:animRot>
                                    <p:animRot by="-240000">
                                      <p:cBhvr>
                                        <p:cTn id="11" dur="380" fill="hold">
                                          <p:stCondLst>
                                            <p:cond delay="380"/>
                                          </p:stCondLst>
                                        </p:cTn>
                                        <p:tgtEl>
                                          <p:spTgt spid="5"/>
                                        </p:tgtEl>
                                        <p:attrNameLst>
                                          <p:attrName>r</p:attrName>
                                        </p:attrNameLst>
                                      </p:cBhvr>
                                    </p:animRot>
                                    <p:animRot by="240000">
                                      <p:cBhvr>
                                        <p:cTn id="12" dur="380" fill="hold">
                                          <p:stCondLst>
                                            <p:cond delay="760"/>
                                          </p:stCondLst>
                                        </p:cTn>
                                        <p:tgtEl>
                                          <p:spTgt spid="5"/>
                                        </p:tgtEl>
                                        <p:attrNameLst>
                                          <p:attrName>r</p:attrName>
                                        </p:attrNameLst>
                                      </p:cBhvr>
                                    </p:animRot>
                                    <p:animRot by="-240000">
                                      <p:cBhvr>
                                        <p:cTn id="13" dur="380" fill="hold">
                                          <p:stCondLst>
                                            <p:cond delay="1140"/>
                                          </p:stCondLst>
                                        </p:cTn>
                                        <p:tgtEl>
                                          <p:spTgt spid="5"/>
                                        </p:tgtEl>
                                        <p:attrNameLst>
                                          <p:attrName>r</p:attrName>
                                        </p:attrNameLst>
                                      </p:cBhvr>
                                    </p:animRot>
                                    <p:animRot by="120000">
                                      <p:cBhvr>
                                        <p:cTn id="14" dur="380" fill="hold">
                                          <p:stCondLst>
                                            <p:cond delay="1520"/>
                                          </p:stCondLst>
                                        </p:cTn>
                                        <p:tgtEl>
                                          <p:spTgt spid="5"/>
                                        </p:tgtEl>
                                        <p:attrNameLst>
                                          <p:attrName>r</p:attrName>
                                        </p:attrNameLst>
                                      </p:cBhvr>
                                    </p:animRot>
                                  </p:childTnLst>
                                </p:cTn>
                              </p:par>
                              <p:par>
                                <p:cTn id="15" presetID="32" presetClass="emph" presetSubtype="0" fill="hold" nodeType="withEffect">
                                  <p:stCondLst>
                                    <p:cond delay="0"/>
                                  </p:stCondLst>
                                  <p:childTnLst>
                                    <p:animRot by="120000">
                                      <p:cBhvr>
                                        <p:cTn id="16" dur="200" fill="hold">
                                          <p:stCondLst>
                                            <p:cond delay="0"/>
                                          </p:stCondLst>
                                        </p:cTn>
                                        <p:tgtEl>
                                          <p:spTgt spid="4"/>
                                        </p:tgtEl>
                                        <p:attrNameLst>
                                          <p:attrName>r</p:attrName>
                                        </p:attrNameLst>
                                      </p:cBhvr>
                                    </p:animRot>
                                    <p:animRot by="-240000">
                                      <p:cBhvr>
                                        <p:cTn id="17" dur="400" fill="hold">
                                          <p:stCondLst>
                                            <p:cond delay="400"/>
                                          </p:stCondLst>
                                        </p:cTn>
                                        <p:tgtEl>
                                          <p:spTgt spid="4"/>
                                        </p:tgtEl>
                                        <p:attrNameLst>
                                          <p:attrName>r</p:attrName>
                                        </p:attrNameLst>
                                      </p:cBhvr>
                                    </p:animRot>
                                    <p:animRot by="240000">
                                      <p:cBhvr>
                                        <p:cTn id="18" dur="400" fill="hold">
                                          <p:stCondLst>
                                            <p:cond delay="800"/>
                                          </p:stCondLst>
                                        </p:cTn>
                                        <p:tgtEl>
                                          <p:spTgt spid="4"/>
                                        </p:tgtEl>
                                        <p:attrNameLst>
                                          <p:attrName>r</p:attrName>
                                        </p:attrNameLst>
                                      </p:cBhvr>
                                    </p:animRot>
                                    <p:animRot by="-240000">
                                      <p:cBhvr>
                                        <p:cTn id="19" dur="400" fill="hold">
                                          <p:stCondLst>
                                            <p:cond delay="1200"/>
                                          </p:stCondLst>
                                        </p:cTn>
                                        <p:tgtEl>
                                          <p:spTgt spid="4"/>
                                        </p:tgtEl>
                                        <p:attrNameLst>
                                          <p:attrName>r</p:attrName>
                                        </p:attrNameLst>
                                      </p:cBhvr>
                                    </p:animRot>
                                    <p:animRot by="120000">
                                      <p:cBhvr>
                                        <p:cTn id="20" dur="400" fill="hold">
                                          <p:stCondLst>
                                            <p:cond delay="1600"/>
                                          </p:stCondLst>
                                        </p:cTn>
                                        <p:tgtEl>
                                          <p:spTgt spid="4"/>
                                        </p:tgtEl>
                                        <p:attrNameLst>
                                          <p:attrName>r</p:attrName>
                                        </p:attrNameLst>
                                      </p:cBhvr>
                                    </p:animRot>
                                  </p:childTnLst>
                                </p:cTn>
                              </p:par>
                            </p:childTnLst>
                          </p:cTn>
                        </p:par>
                        <p:par>
                          <p:cTn id="21" fill="hold">
                            <p:stCondLst>
                              <p:cond delay="2000"/>
                            </p:stCondLst>
                            <p:childTnLst>
                              <p:par>
                                <p:cTn id="22" presetID="0" presetClass="path" presetSubtype="0" accel="50000" decel="50000" fill="hold" grpId="1" nodeType="afterEffect">
                                  <p:stCondLst>
                                    <p:cond delay="0"/>
                                  </p:stCondLst>
                                  <p:childTnLst>
                                    <p:animMotion origin="layout" path="M 0 0 L -0.0375 -0.03334 L 0 0 Z " pathEditMode="relative" ptsTypes="AAA">
                                      <p:cBhvr>
                                        <p:cTn id="23" dur="2000" fill="hold"/>
                                        <p:tgtEl>
                                          <p:spTgt spid="18"/>
                                        </p:tgtEl>
                                        <p:attrNameLst>
                                          <p:attrName>ppt_x</p:attrName>
                                          <p:attrName>ppt_y</p:attrName>
                                        </p:attrNameLst>
                                      </p:cBhvr>
                                    </p:animMotion>
                                  </p:childTnLst>
                                </p:cTn>
                              </p:par>
                              <p:par>
                                <p:cTn id="24" presetID="0" presetClass="path" presetSubtype="0" accel="50000" decel="50000" fill="hold" grpId="1" nodeType="withEffect">
                                  <p:stCondLst>
                                    <p:cond delay="0"/>
                                  </p:stCondLst>
                                  <p:childTnLst>
                                    <p:animMotion origin="layout" path="M 0 0 L 0.05157 0.04584 L 0 0 Z " pathEditMode="relative" ptsTypes="AAA">
                                      <p:cBhvr>
                                        <p:cTn id="25" dur="2000" fill="hold"/>
                                        <p:tgtEl>
                                          <p:spTgt spid="19"/>
                                        </p:tgtEl>
                                        <p:attrNameLst>
                                          <p:attrName>ppt_x</p:attrName>
                                          <p:attrName>ppt_y</p:attrName>
                                        </p:attrNameLst>
                                      </p:cBhvr>
                                    </p:animMotion>
                                  </p:childTnLst>
                                </p:cTn>
                              </p:par>
                              <p:par>
                                <p:cTn id="26" presetID="32" presetClass="emph" presetSubtype="0" fill="hold" nodeType="withEffect">
                                  <p:stCondLst>
                                    <p:cond delay="0"/>
                                  </p:stCondLst>
                                  <p:childTnLst>
                                    <p:animRot by="120000">
                                      <p:cBhvr>
                                        <p:cTn id="27" dur="200" fill="hold">
                                          <p:stCondLst>
                                            <p:cond delay="0"/>
                                          </p:stCondLst>
                                        </p:cTn>
                                        <p:tgtEl>
                                          <p:spTgt spid="5"/>
                                        </p:tgtEl>
                                        <p:attrNameLst>
                                          <p:attrName>r</p:attrName>
                                        </p:attrNameLst>
                                      </p:cBhvr>
                                    </p:animRot>
                                    <p:animRot by="-240000">
                                      <p:cBhvr>
                                        <p:cTn id="28" dur="400" fill="hold">
                                          <p:stCondLst>
                                            <p:cond delay="400"/>
                                          </p:stCondLst>
                                        </p:cTn>
                                        <p:tgtEl>
                                          <p:spTgt spid="5"/>
                                        </p:tgtEl>
                                        <p:attrNameLst>
                                          <p:attrName>r</p:attrName>
                                        </p:attrNameLst>
                                      </p:cBhvr>
                                    </p:animRot>
                                    <p:animRot by="240000">
                                      <p:cBhvr>
                                        <p:cTn id="29" dur="400" fill="hold">
                                          <p:stCondLst>
                                            <p:cond delay="800"/>
                                          </p:stCondLst>
                                        </p:cTn>
                                        <p:tgtEl>
                                          <p:spTgt spid="5"/>
                                        </p:tgtEl>
                                        <p:attrNameLst>
                                          <p:attrName>r</p:attrName>
                                        </p:attrNameLst>
                                      </p:cBhvr>
                                    </p:animRot>
                                    <p:animRot by="-240000">
                                      <p:cBhvr>
                                        <p:cTn id="30" dur="400" fill="hold">
                                          <p:stCondLst>
                                            <p:cond delay="1200"/>
                                          </p:stCondLst>
                                        </p:cTn>
                                        <p:tgtEl>
                                          <p:spTgt spid="5"/>
                                        </p:tgtEl>
                                        <p:attrNameLst>
                                          <p:attrName>r</p:attrName>
                                        </p:attrNameLst>
                                      </p:cBhvr>
                                    </p:animRot>
                                    <p:animRot by="120000">
                                      <p:cBhvr>
                                        <p:cTn id="31" dur="400" fill="hold">
                                          <p:stCondLst>
                                            <p:cond delay="1600"/>
                                          </p:stCondLst>
                                        </p:cTn>
                                        <p:tgtEl>
                                          <p:spTgt spid="5"/>
                                        </p:tgtEl>
                                        <p:attrNameLst>
                                          <p:attrName>r</p:attrName>
                                        </p:attrNameLst>
                                      </p:cBhvr>
                                    </p:animRot>
                                  </p:childTnLst>
                                </p:cTn>
                              </p:par>
                              <p:par>
                                <p:cTn id="32" presetID="32" presetClass="emph" presetSubtype="0" fill="hold" nodeType="withEffect">
                                  <p:stCondLst>
                                    <p:cond delay="0"/>
                                  </p:stCondLst>
                                  <p:childTnLst>
                                    <p:animRot by="120000">
                                      <p:cBhvr>
                                        <p:cTn id="33" dur="210" fill="hold">
                                          <p:stCondLst>
                                            <p:cond delay="0"/>
                                          </p:stCondLst>
                                        </p:cTn>
                                        <p:tgtEl>
                                          <p:spTgt spid="4"/>
                                        </p:tgtEl>
                                        <p:attrNameLst>
                                          <p:attrName>r</p:attrName>
                                        </p:attrNameLst>
                                      </p:cBhvr>
                                    </p:animRot>
                                    <p:animRot by="-240000">
                                      <p:cBhvr>
                                        <p:cTn id="34" dur="420" fill="hold">
                                          <p:stCondLst>
                                            <p:cond delay="420"/>
                                          </p:stCondLst>
                                        </p:cTn>
                                        <p:tgtEl>
                                          <p:spTgt spid="4"/>
                                        </p:tgtEl>
                                        <p:attrNameLst>
                                          <p:attrName>r</p:attrName>
                                        </p:attrNameLst>
                                      </p:cBhvr>
                                    </p:animRot>
                                    <p:animRot by="240000">
                                      <p:cBhvr>
                                        <p:cTn id="35" dur="420" fill="hold">
                                          <p:stCondLst>
                                            <p:cond delay="840"/>
                                          </p:stCondLst>
                                        </p:cTn>
                                        <p:tgtEl>
                                          <p:spTgt spid="4"/>
                                        </p:tgtEl>
                                        <p:attrNameLst>
                                          <p:attrName>r</p:attrName>
                                        </p:attrNameLst>
                                      </p:cBhvr>
                                    </p:animRot>
                                    <p:animRot by="-240000">
                                      <p:cBhvr>
                                        <p:cTn id="36" dur="420" fill="hold">
                                          <p:stCondLst>
                                            <p:cond delay="1260"/>
                                          </p:stCondLst>
                                        </p:cTn>
                                        <p:tgtEl>
                                          <p:spTgt spid="4"/>
                                        </p:tgtEl>
                                        <p:attrNameLst>
                                          <p:attrName>r</p:attrName>
                                        </p:attrNameLst>
                                      </p:cBhvr>
                                    </p:animRot>
                                    <p:animRot by="120000">
                                      <p:cBhvr>
                                        <p:cTn id="37" dur="420" fill="hold">
                                          <p:stCondLst>
                                            <p:cond delay="1680"/>
                                          </p:stCondLst>
                                        </p:cTn>
                                        <p:tgtEl>
                                          <p:spTgt spid="4"/>
                                        </p:tgtEl>
                                        <p:attrNameLst>
                                          <p:attrName>r</p:attrName>
                                        </p:attrNameLst>
                                      </p:cBhvr>
                                    </p:animRot>
                                  </p:childTnLst>
                                </p:cTn>
                              </p:par>
                            </p:childTnLst>
                          </p:cTn>
                        </p:par>
                        <p:par>
                          <p:cTn id="38" fill="hold">
                            <p:stCondLst>
                              <p:cond delay="4100"/>
                            </p:stCondLst>
                            <p:childTnLst>
                              <p:par>
                                <p:cTn id="39" presetID="0" presetClass="path" presetSubtype="0" accel="50000" decel="50000" fill="hold" grpId="2" nodeType="afterEffect">
                                  <p:stCondLst>
                                    <p:cond delay="0"/>
                                  </p:stCondLst>
                                  <p:childTnLst>
                                    <p:animMotion origin="layout" path="M -3.88889E-6 -8.14815E-6 L -0.04218 -0.04167 L -3.88889E-6 -8.14815E-6 Z " pathEditMode="relative" ptsTypes="AAA">
                                      <p:cBhvr>
                                        <p:cTn id="40" dur="2000" fill="hold"/>
                                        <p:tgtEl>
                                          <p:spTgt spid="18"/>
                                        </p:tgtEl>
                                        <p:attrNameLst>
                                          <p:attrName>ppt_x</p:attrName>
                                          <p:attrName>ppt_y</p:attrName>
                                        </p:attrNameLst>
                                      </p:cBhvr>
                                    </p:animMotion>
                                  </p:childTnLst>
                                </p:cTn>
                              </p:par>
                              <p:par>
                                <p:cTn id="41" presetID="0" presetClass="path" presetSubtype="0" accel="50000" decel="50000" fill="hold" grpId="2" nodeType="withEffect">
                                  <p:stCondLst>
                                    <p:cond delay="0"/>
                                  </p:stCondLst>
                                  <p:childTnLst>
                                    <p:animMotion origin="layout" path="M -7.22222E-6 3.7037E-7 L 0.05624 0.04791 L -7.22222E-6 3.7037E-7 Z " pathEditMode="relative" ptsTypes="AAA">
                                      <p:cBhvr>
                                        <p:cTn id="42" dur="2000" fill="hold"/>
                                        <p:tgtEl>
                                          <p:spTgt spid="19"/>
                                        </p:tgtEl>
                                        <p:attrNameLst>
                                          <p:attrName>ppt_x</p:attrName>
                                          <p:attrName>ppt_y</p:attrName>
                                        </p:attrNameLst>
                                      </p:cBhvr>
                                    </p:animMotion>
                                  </p:childTnLst>
                                </p:cTn>
                              </p:par>
                              <p:par>
                                <p:cTn id="43" presetID="32" presetClass="emph" presetSubtype="0" fill="hold" nodeType="withEffect">
                                  <p:stCondLst>
                                    <p:cond delay="0"/>
                                  </p:stCondLst>
                                  <p:childTnLst>
                                    <p:animRot by="120000">
                                      <p:cBhvr>
                                        <p:cTn id="44" dur="200" fill="hold">
                                          <p:stCondLst>
                                            <p:cond delay="0"/>
                                          </p:stCondLst>
                                        </p:cTn>
                                        <p:tgtEl>
                                          <p:spTgt spid="5"/>
                                        </p:tgtEl>
                                        <p:attrNameLst>
                                          <p:attrName>r</p:attrName>
                                        </p:attrNameLst>
                                      </p:cBhvr>
                                    </p:animRot>
                                    <p:animRot by="-240000">
                                      <p:cBhvr>
                                        <p:cTn id="45" dur="400" fill="hold">
                                          <p:stCondLst>
                                            <p:cond delay="400"/>
                                          </p:stCondLst>
                                        </p:cTn>
                                        <p:tgtEl>
                                          <p:spTgt spid="5"/>
                                        </p:tgtEl>
                                        <p:attrNameLst>
                                          <p:attrName>r</p:attrName>
                                        </p:attrNameLst>
                                      </p:cBhvr>
                                    </p:animRot>
                                    <p:animRot by="240000">
                                      <p:cBhvr>
                                        <p:cTn id="46" dur="400" fill="hold">
                                          <p:stCondLst>
                                            <p:cond delay="800"/>
                                          </p:stCondLst>
                                        </p:cTn>
                                        <p:tgtEl>
                                          <p:spTgt spid="5"/>
                                        </p:tgtEl>
                                        <p:attrNameLst>
                                          <p:attrName>r</p:attrName>
                                        </p:attrNameLst>
                                      </p:cBhvr>
                                    </p:animRot>
                                    <p:animRot by="-240000">
                                      <p:cBhvr>
                                        <p:cTn id="47" dur="400" fill="hold">
                                          <p:stCondLst>
                                            <p:cond delay="1200"/>
                                          </p:stCondLst>
                                        </p:cTn>
                                        <p:tgtEl>
                                          <p:spTgt spid="5"/>
                                        </p:tgtEl>
                                        <p:attrNameLst>
                                          <p:attrName>r</p:attrName>
                                        </p:attrNameLst>
                                      </p:cBhvr>
                                    </p:animRot>
                                    <p:animRot by="120000">
                                      <p:cBhvr>
                                        <p:cTn id="48" dur="400" fill="hold">
                                          <p:stCondLst>
                                            <p:cond delay="1600"/>
                                          </p:stCondLst>
                                        </p:cTn>
                                        <p:tgtEl>
                                          <p:spTgt spid="5"/>
                                        </p:tgtEl>
                                        <p:attrNameLst>
                                          <p:attrName>r</p:attrName>
                                        </p:attrNameLst>
                                      </p:cBhvr>
                                    </p:animRot>
                                  </p:childTnLst>
                                </p:cTn>
                              </p:par>
                              <p:par>
                                <p:cTn id="49" presetID="32" presetClass="emph" presetSubtype="0" fill="hold" nodeType="withEffect">
                                  <p:stCondLst>
                                    <p:cond delay="0"/>
                                  </p:stCondLst>
                                  <p:childTnLst>
                                    <p:animRot by="120000">
                                      <p:cBhvr>
                                        <p:cTn id="50" dur="210" fill="hold">
                                          <p:stCondLst>
                                            <p:cond delay="0"/>
                                          </p:stCondLst>
                                        </p:cTn>
                                        <p:tgtEl>
                                          <p:spTgt spid="4"/>
                                        </p:tgtEl>
                                        <p:attrNameLst>
                                          <p:attrName>r</p:attrName>
                                        </p:attrNameLst>
                                      </p:cBhvr>
                                    </p:animRot>
                                    <p:animRot by="-240000">
                                      <p:cBhvr>
                                        <p:cTn id="51" dur="420" fill="hold">
                                          <p:stCondLst>
                                            <p:cond delay="420"/>
                                          </p:stCondLst>
                                        </p:cTn>
                                        <p:tgtEl>
                                          <p:spTgt spid="4"/>
                                        </p:tgtEl>
                                        <p:attrNameLst>
                                          <p:attrName>r</p:attrName>
                                        </p:attrNameLst>
                                      </p:cBhvr>
                                    </p:animRot>
                                    <p:animRot by="240000">
                                      <p:cBhvr>
                                        <p:cTn id="52" dur="420" fill="hold">
                                          <p:stCondLst>
                                            <p:cond delay="840"/>
                                          </p:stCondLst>
                                        </p:cTn>
                                        <p:tgtEl>
                                          <p:spTgt spid="4"/>
                                        </p:tgtEl>
                                        <p:attrNameLst>
                                          <p:attrName>r</p:attrName>
                                        </p:attrNameLst>
                                      </p:cBhvr>
                                    </p:animRot>
                                    <p:animRot by="-240000">
                                      <p:cBhvr>
                                        <p:cTn id="53" dur="420" fill="hold">
                                          <p:stCondLst>
                                            <p:cond delay="1260"/>
                                          </p:stCondLst>
                                        </p:cTn>
                                        <p:tgtEl>
                                          <p:spTgt spid="4"/>
                                        </p:tgtEl>
                                        <p:attrNameLst>
                                          <p:attrName>r</p:attrName>
                                        </p:attrNameLst>
                                      </p:cBhvr>
                                    </p:animRot>
                                    <p:animRot by="120000">
                                      <p:cBhvr>
                                        <p:cTn id="54" dur="420" fill="hold">
                                          <p:stCondLst>
                                            <p:cond delay="1680"/>
                                          </p:stCondLst>
                                        </p:cTn>
                                        <p:tgtEl>
                                          <p:spTgt spid="4"/>
                                        </p:tgtEl>
                                        <p:attrNameLst>
                                          <p:attrName>r</p:attrName>
                                        </p:attrNameLst>
                                      </p:cBhvr>
                                    </p:animRot>
                                  </p:childTnLst>
                                </p:cTn>
                              </p:par>
                              <p:par>
                                <p:cTn id="55" presetID="6" presetClass="emph" presetSubtype="0" fill="hold" nodeType="withEffect">
                                  <p:stCondLst>
                                    <p:cond delay="0"/>
                                  </p:stCondLst>
                                  <p:childTnLst>
                                    <p:animScale>
                                      <p:cBhvr>
                                        <p:cTn id="56" dur="21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8" grpId="0" animBg="1"/>
      <p:bldP spid="18" grpId="1" animBg="1"/>
      <p:bldP spid="1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44822"/>
            <a:ext cx="4863280" cy="390567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61" y="2396304"/>
            <a:ext cx="4949224" cy="390567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570064"/>
            <a:ext cx="1558153" cy="1558153"/>
          </a:xfrm>
          <a:prstGeom prst="rect">
            <a:avLst/>
          </a:prstGeom>
        </p:spPr>
      </p:pic>
      <p:sp>
        <p:nvSpPr>
          <p:cNvPr id="10" name="Left Arrow 9"/>
          <p:cNvSpPr/>
          <p:nvPr/>
        </p:nvSpPr>
        <p:spPr>
          <a:xfrm rot="2240667">
            <a:off x="119487" y="2285170"/>
            <a:ext cx="1767977" cy="935477"/>
          </a:xfrm>
          <a:prstGeom prst="leftArrow">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rot="12809235">
            <a:off x="6631940" y="3743556"/>
            <a:ext cx="1837579" cy="972305"/>
          </a:xfrm>
          <a:prstGeom prst="lef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A66B8296-1D09-444A-AA5B-38C5E717F364}"/>
              </a:ext>
            </a:extLst>
          </p:cNvPr>
          <p:cNvSpPr txBox="1">
            <a:spLocks/>
          </p:cNvSpPr>
          <p:nvPr/>
        </p:nvSpPr>
        <p:spPr>
          <a:xfrm>
            <a:off x="107504" y="197768"/>
            <a:ext cx="6804248" cy="1560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400">
                <a:solidFill>
                  <a:schemeClr val="bg1"/>
                </a:solidFill>
                <a:latin typeface="Pompiere " panose="02000000000000000000" pitchFamily="2" charset="0"/>
              </a:rPr>
              <a:t>HOW DO EARTHQUAKES HAPPEN?</a:t>
            </a:r>
            <a:endParaRPr lang="en-GB" sz="5400" dirty="0">
              <a:solidFill>
                <a:schemeClr val="bg1"/>
              </a:solidFill>
              <a:latin typeface="Pompiere " panose="02000000000000000000" pitchFamily="2" charset="0"/>
            </a:endParaRPr>
          </a:p>
        </p:txBody>
      </p:sp>
    </p:spTree>
    <p:extLst>
      <p:ext uri="{BB962C8B-B14F-4D97-AF65-F5344CB8AC3E}">
        <p14:creationId xmlns:p14="http://schemas.microsoft.com/office/powerpoint/2010/main" val="393018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000"/>
                                  </p:stCondLst>
                                  <p:childTnLst>
                                    <p:animMotion origin="layout" path="M 3.05556E-6 3.33333E-6 L -0.06841 -0.06412 " pathEditMode="relative" rAng="0" ptsTypes="AA">
                                      <p:cBhvr>
                                        <p:cTn id="6" dur="300" fill="hold"/>
                                        <p:tgtEl>
                                          <p:spTgt spid="12"/>
                                        </p:tgtEl>
                                        <p:attrNameLst>
                                          <p:attrName>ppt_x</p:attrName>
                                          <p:attrName>ppt_y</p:attrName>
                                        </p:attrNameLst>
                                      </p:cBhvr>
                                      <p:rCtr x="-3420" y="-3218"/>
                                    </p:animMotion>
                                  </p:childTnLst>
                                </p:cTn>
                              </p:par>
                              <p:par>
                                <p:cTn id="7" presetID="42" presetClass="path" presetSubtype="0" accel="50000" decel="50000" fill="hold" nodeType="withEffect">
                                  <p:stCondLst>
                                    <p:cond delay="1000"/>
                                  </p:stCondLst>
                                  <p:childTnLst>
                                    <p:animMotion origin="layout" path="M 1.38889E-6 -3.7037E-6 L 0.08264 0.06181 " pathEditMode="relative" rAng="0" ptsTypes="AA">
                                      <p:cBhvr>
                                        <p:cTn id="8" dur="300" fill="hold"/>
                                        <p:tgtEl>
                                          <p:spTgt spid="13"/>
                                        </p:tgtEl>
                                        <p:attrNameLst>
                                          <p:attrName>ppt_x</p:attrName>
                                          <p:attrName>ppt_y</p:attrName>
                                        </p:attrNameLst>
                                      </p:cBhvr>
                                      <p:rCtr x="4132" y="3079"/>
                                    </p:animMotion>
                                  </p:childTnLst>
                                </p:cTn>
                              </p:par>
                            </p:childTnLst>
                          </p:cTn>
                        </p:par>
                        <p:par>
                          <p:cTn id="9" fill="hold">
                            <p:stCondLst>
                              <p:cond delay="13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300"/>
                            </p:stCondLst>
                            <p:childTnLst>
                              <p:par>
                                <p:cTn id="13" presetID="26" presetClass="emph" presetSubtype="0" fill="hold" nodeType="after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800"/>
                            </p:stCondLst>
                            <p:childTnLst>
                              <p:par>
                                <p:cTn id="17" presetID="26" presetClass="emph" presetSubtype="0" fill="hold" nodeType="after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par>
                          <p:cTn id="20" fill="hold">
                            <p:stCondLst>
                              <p:cond delay="2300"/>
                            </p:stCondLst>
                            <p:childTnLst>
                              <p:par>
                                <p:cTn id="21" presetID="26" presetClass="emph" presetSubtype="0" fill="hold" nodeType="afterEffect">
                                  <p:stCondLst>
                                    <p:cond delay="0"/>
                                  </p:stCondLst>
                                  <p:childTnLst>
                                    <p:animEffect transition="out" filter="fade">
                                      <p:cBhvr>
                                        <p:cTn id="22" dur="500" tmFilter="0, 0; .2, .5; .8, .5; 1, 0"/>
                                        <p:tgtEl>
                                          <p:spTgt spid="3"/>
                                        </p:tgtEl>
                                      </p:cBhvr>
                                    </p:animEffect>
                                    <p:animScale>
                                      <p:cBhvr>
                                        <p:cTn id="23" dur="250" autoRev="1" fill="hold"/>
                                        <p:tgtEl>
                                          <p:spTgt spid="3"/>
                                        </p:tgtEl>
                                      </p:cBhvr>
                                      <p:by x="105000" y="105000"/>
                                    </p:animScale>
                                  </p:childTnLst>
                                </p:cTn>
                              </p:par>
                            </p:childTnLst>
                          </p:cTn>
                        </p:par>
                        <p:par>
                          <p:cTn id="24" fill="hold">
                            <p:stCondLst>
                              <p:cond delay="2800"/>
                            </p:stCondLst>
                            <p:childTnLst>
                              <p:par>
                                <p:cTn id="25" presetID="26" presetClass="emph" presetSubtype="0" fill="hold" nodeType="afterEffect">
                                  <p:stCondLst>
                                    <p:cond delay="0"/>
                                  </p:stCondLst>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3300"/>
                            </p:stCondLst>
                            <p:childTnLst>
                              <p:par>
                                <p:cTn id="29" presetID="26" presetClass="emph" presetSubtype="0" fill="hold" nodeType="after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par>
                          <p:cTn id="32" fill="hold">
                            <p:stCondLst>
                              <p:cond delay="3800"/>
                            </p:stCondLst>
                            <p:childTnLst>
                              <p:par>
                                <p:cTn id="33" presetID="26" presetClass="emph" presetSubtype="0" fill="hold" nodeType="after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par>
                          <p:cTn id="36" fill="hold">
                            <p:stCondLst>
                              <p:cond delay="4300"/>
                            </p:stCondLst>
                            <p:childTnLst>
                              <p:par>
                                <p:cTn id="37" presetID="26" presetClass="emph" presetSubtype="0" fill="hold" nodeType="afterEffect">
                                  <p:stCondLst>
                                    <p:cond delay="0"/>
                                  </p:stCondLst>
                                  <p:childTnLst>
                                    <p:animEffect transition="out" filter="fade">
                                      <p:cBhvr>
                                        <p:cTn id="38" dur="500" tmFilter="0, 0; .2, .5; .8, .5; 1, 0"/>
                                        <p:tgtEl>
                                          <p:spTgt spid="3"/>
                                        </p:tgtEl>
                                      </p:cBhvr>
                                    </p:animEffect>
                                    <p:animScale>
                                      <p:cBhvr>
                                        <p:cTn id="39" dur="250" autoRev="1" fill="hold"/>
                                        <p:tgtEl>
                                          <p:spTgt spid="3"/>
                                        </p:tgtEl>
                                      </p:cBhvr>
                                      <p:by x="105000" y="105000"/>
                                    </p:animScale>
                                  </p:childTnLst>
                                </p:cTn>
                              </p:par>
                            </p:childTnLst>
                          </p:cTn>
                        </p:par>
                        <p:par>
                          <p:cTn id="40" fill="hold">
                            <p:stCondLst>
                              <p:cond delay="4800"/>
                            </p:stCondLst>
                            <p:childTnLst>
                              <p:par>
                                <p:cTn id="41" presetID="26" presetClass="emph" presetSubtype="0" fill="hold" nodeType="afterEffect">
                                  <p:stCondLst>
                                    <p:cond delay="0"/>
                                  </p:stCondLst>
                                  <p:childTnLst>
                                    <p:animEffect transition="out" filter="fade">
                                      <p:cBhvr>
                                        <p:cTn id="42" dur="500" tmFilter="0, 0; .2, .5; .8, .5; 1, 0"/>
                                        <p:tgtEl>
                                          <p:spTgt spid="3"/>
                                        </p:tgtEl>
                                      </p:cBhvr>
                                    </p:animEffect>
                                    <p:animScale>
                                      <p:cBhvr>
                                        <p:cTn id="4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5846</Words>
  <Application>Microsoft Office PowerPoint</Application>
  <PresentationFormat>On-screen Show (4:3)</PresentationFormat>
  <Paragraphs>432</Paragraphs>
  <Slides>45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Helmet</vt:lpstr>
      <vt:lpstr>Pompiere </vt:lpstr>
      <vt:lpstr>PT Sans Narrow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Jane Venables</cp:lastModifiedBy>
  <cp:revision>106</cp:revision>
  <dcterms:created xsi:type="dcterms:W3CDTF">2018-02-26T13:40:18Z</dcterms:created>
  <dcterms:modified xsi:type="dcterms:W3CDTF">2025-02-27T20:11:41Z</dcterms:modified>
</cp:coreProperties>
</file>