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9" r:id="rId5"/>
    <p:sldId id="261" r:id="rId6"/>
    <p:sldId id="263" r:id="rId7"/>
    <p:sldId id="262"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2" autoAdjust="0"/>
  </p:normalViewPr>
  <p:slideViewPr>
    <p:cSldViewPr>
      <p:cViewPr varScale="1">
        <p:scale>
          <a:sx n="90" d="100"/>
          <a:sy n="90" d="100"/>
        </p:scale>
        <p:origin x="22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C72B5-F757-45AD-9643-D4F293FF3695}" type="datetimeFigureOut">
              <a:rPr lang="en-GB" smtClean="0"/>
              <a:t>10/03/2025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1C3DC-E66A-4610-98F0-10FE57766BBC}" type="slidenum">
              <a:rPr lang="en-GB" smtClean="0"/>
              <a:t>‹#›</a:t>
            </a:fld>
            <a:endParaRPr lang="en-GB"/>
          </a:p>
        </p:txBody>
      </p:sp>
    </p:spTree>
    <p:extLst>
      <p:ext uri="{BB962C8B-B14F-4D97-AF65-F5344CB8AC3E}">
        <p14:creationId xmlns:p14="http://schemas.microsoft.com/office/powerpoint/2010/main" val="344649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have a volcano erupt we first need to make liquid magma</a:t>
            </a:r>
            <a:r>
              <a:rPr lang="en-GB" sz="1200" kern="1200" baseline="0" dirty="0">
                <a:solidFill>
                  <a:schemeClr val="tx1"/>
                </a:solidFill>
                <a:effectLst/>
                <a:latin typeface="+mn-lt"/>
                <a:ea typeface="+mn-ea"/>
                <a:cs typeface="+mn-cs"/>
              </a:rPr>
              <a:t> but where does this come from?</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interior of the Earth is hot due to the decay of radioactive minerals and from the residual heat from the formation of the Earth</a:t>
            </a:r>
            <a:r>
              <a:rPr lang="en-GB" sz="1200" baseline="0" dirty="0"/>
              <a:t> and solar system (small moons and asteroids crashing together produces a lot of heat!) – because of this the Earth’s core is 5000-6000</a:t>
            </a:r>
            <a:r>
              <a:rPr lang="en-US" sz="1200" b="0" i="0" kern="1200" dirty="0">
                <a:solidFill>
                  <a:schemeClr val="tx1"/>
                </a:solidFill>
                <a:effectLst/>
                <a:latin typeface="Arial"/>
                <a:ea typeface="+mn-ea"/>
                <a:cs typeface="Arial"/>
              </a:rPr>
              <a:t>°C.</a:t>
            </a:r>
            <a:r>
              <a:rPr lang="en-US" sz="1200" b="0" i="0" kern="1200" baseline="0" dirty="0">
                <a:solidFill>
                  <a:schemeClr val="tx1"/>
                </a:solidFill>
                <a:effectLst/>
                <a:latin typeface="Arial"/>
                <a:ea typeface="+mn-ea"/>
                <a:cs typeface="Arial"/>
              </a:rPr>
              <a:t> E</a:t>
            </a:r>
            <a:r>
              <a:rPr lang="en-US" sz="1200" b="0" i="0" kern="1200" dirty="0">
                <a:solidFill>
                  <a:schemeClr val="tx1"/>
                </a:solidFill>
                <a:effectLst/>
                <a:latin typeface="Arial"/>
                <a:ea typeface="+mn-ea"/>
                <a:cs typeface="Arial"/>
              </a:rPr>
              <a:t>ven</a:t>
            </a:r>
            <a:r>
              <a:rPr lang="en-US" sz="1200" b="0" i="0" kern="1200" baseline="0" dirty="0">
                <a:solidFill>
                  <a:schemeClr val="tx1"/>
                </a:solidFill>
                <a:effectLst/>
                <a:latin typeface="Arial"/>
                <a:ea typeface="+mn-ea"/>
                <a:cs typeface="Arial"/>
              </a:rPr>
              <a:t> though the core of the Earth is really hot the mantle and crust are solid rock and the Earth’s tectonic plates </a:t>
            </a:r>
            <a:r>
              <a:rPr lang="en-US" sz="1200" b="0" i="0" u="sng" kern="1200" baseline="0" dirty="0">
                <a:solidFill>
                  <a:schemeClr val="tx1"/>
                </a:solidFill>
                <a:effectLst/>
                <a:latin typeface="Arial"/>
                <a:ea typeface="+mn-ea"/>
                <a:cs typeface="Arial"/>
              </a:rPr>
              <a:t>do not </a:t>
            </a:r>
            <a:r>
              <a:rPr lang="en-US" sz="1200" b="0" i="0" kern="1200" baseline="0" dirty="0">
                <a:solidFill>
                  <a:schemeClr val="tx1"/>
                </a:solidFill>
                <a:effectLst/>
                <a:latin typeface="Arial"/>
                <a:ea typeface="+mn-ea"/>
                <a:cs typeface="Arial"/>
              </a:rPr>
              <a:t>float upon a sea of molten magma (a common misconception). </a:t>
            </a:r>
            <a:endParaRPr lang="en-GB" sz="1200" baseline="0" dirty="0"/>
          </a:p>
        </p:txBody>
      </p:sp>
      <p:sp>
        <p:nvSpPr>
          <p:cNvPr id="4" name="Slide Number Placeholder 3"/>
          <p:cNvSpPr>
            <a:spLocks noGrp="1"/>
          </p:cNvSpPr>
          <p:nvPr>
            <p:ph type="sldNum" sz="quarter" idx="10"/>
          </p:nvPr>
        </p:nvSpPr>
        <p:spPr/>
        <p:txBody>
          <a:bodyPr/>
          <a:lstStyle/>
          <a:p>
            <a:fld id="{BB6736DF-49D8-40D5-80C7-9FF4CABD4A2E}" type="slidenum">
              <a:rPr lang="en-GB" smtClean="0"/>
              <a:t>2</a:t>
            </a:fld>
            <a:endParaRPr lang="en-GB"/>
          </a:p>
        </p:txBody>
      </p:sp>
    </p:spTree>
    <p:extLst>
      <p:ext uri="{BB962C8B-B14F-4D97-AF65-F5344CB8AC3E}">
        <p14:creationId xmlns:p14="http://schemas.microsoft.com/office/powerpoint/2010/main" val="293681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b="0" dirty="0">
                <a:ea typeface="Times New Roman"/>
                <a:cs typeface="Calibri"/>
              </a:rPr>
              <a:t>Lithosphere – the rigid outer part of the Earth made from the crust and upper parts of the mantle. Together these layers mechanically acts as a single unit. The lithosphere is brittle and cannot flow.</a:t>
            </a:r>
            <a:endParaRPr lang="en-GB" b="0" dirty="0">
              <a:ea typeface="Calibri"/>
              <a:cs typeface="Times New Roman"/>
            </a:endParaRPr>
          </a:p>
          <a:p>
            <a:pPr>
              <a:lnSpc>
                <a:spcPct val="115000"/>
              </a:lnSpc>
              <a:spcAft>
                <a:spcPts val="0"/>
              </a:spcAft>
            </a:pPr>
            <a:r>
              <a:rPr lang="en-GB" b="0" dirty="0">
                <a:ea typeface="Times New Roman"/>
                <a:cs typeface="Calibri"/>
              </a:rPr>
              <a:t>Asthenosphere – the upper mantle below the lithosphere. The asthenosphere is ductile and can flow plastically.</a:t>
            </a:r>
          </a:p>
          <a:p>
            <a:pPr>
              <a:lnSpc>
                <a:spcPct val="115000"/>
              </a:lnSpc>
              <a:spcAft>
                <a:spcPts val="0"/>
              </a:spcAft>
            </a:pPr>
            <a:endParaRPr lang="en-GB" b="0" dirty="0">
              <a:ea typeface="Calibri"/>
              <a:cs typeface="Calibri"/>
            </a:endParaRPr>
          </a:p>
          <a:p>
            <a:pPr>
              <a:lnSpc>
                <a:spcPct val="115000"/>
              </a:lnSpc>
              <a:spcAft>
                <a:spcPts val="0"/>
              </a:spcAft>
            </a:pPr>
            <a:r>
              <a:rPr lang="en-GB" b="0" dirty="0">
                <a:ea typeface="Calibri"/>
                <a:cs typeface="Calibri"/>
              </a:rPr>
              <a:t>Both</a:t>
            </a:r>
            <a:r>
              <a:rPr lang="en-GB" b="0" baseline="0" dirty="0">
                <a:ea typeface="Calibri"/>
                <a:cs typeface="Calibri"/>
              </a:rPr>
              <a:t> the asthenosphere and lithosphere are made from solid rock not liquid magma. </a:t>
            </a:r>
            <a:endParaRPr lang="en-GB" b="0"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3</a:t>
            </a:fld>
            <a:endParaRPr lang="en-GB"/>
          </a:p>
        </p:txBody>
      </p:sp>
    </p:spTree>
    <p:extLst>
      <p:ext uri="{BB962C8B-B14F-4D97-AF65-F5344CB8AC3E}">
        <p14:creationId xmlns:p14="http://schemas.microsoft.com/office/powerpoint/2010/main" val="68846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red line on the graph is the geothermal gradient which shows the rate of increasing temperature with respect to increase with depth into the Earth’s interior. On average (i.e. away from plate boundaries) temperature increases at a rate of </a:t>
            </a:r>
            <a:r>
              <a:rPr lang="en-US" sz="1200" kern="1200" dirty="0">
                <a:solidFill>
                  <a:schemeClr val="tx1"/>
                </a:solidFill>
                <a:effectLst/>
                <a:latin typeface="+mn-lt"/>
                <a:ea typeface="+mn-ea"/>
                <a:cs typeface="+mn-cs"/>
              </a:rPr>
              <a:t>25-30°C per km in the lithosphere. The kink in the geothermal gradient indicates the lithosphere-asthenosphere boundary which occurs at 1300°C.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rocks to melt the geothermal gradient (or </a:t>
            </a:r>
            <a:r>
              <a:rPr lang="en-GB" sz="1200" kern="1200" dirty="0" err="1">
                <a:solidFill>
                  <a:schemeClr val="tx1"/>
                </a:solidFill>
                <a:effectLst/>
                <a:latin typeface="+mn-lt"/>
                <a:ea typeface="+mn-ea"/>
                <a:cs typeface="+mn-cs"/>
              </a:rPr>
              <a:t>geotherm</a:t>
            </a:r>
            <a:r>
              <a:rPr lang="en-GB" sz="1200" kern="1200" dirty="0">
                <a:solidFill>
                  <a:schemeClr val="tx1"/>
                </a:solidFill>
                <a:effectLst/>
                <a:latin typeface="+mn-lt"/>
                <a:ea typeface="+mn-ea"/>
                <a:cs typeface="+mn-cs"/>
              </a:rPr>
              <a:t>) must cross the solidus (blue line). The solidus marks the transition from solid mantle rock to rock that can melt and form pockets of magma. Because of pressure increases the solidus increases in temperature the further down you go. In an average section of crust and mantle the </a:t>
            </a:r>
            <a:r>
              <a:rPr lang="en-GB" sz="1200" kern="1200" dirty="0" err="1">
                <a:solidFill>
                  <a:schemeClr val="tx1"/>
                </a:solidFill>
                <a:effectLst/>
                <a:latin typeface="+mn-lt"/>
                <a:ea typeface="+mn-ea"/>
                <a:cs typeface="+mn-cs"/>
              </a:rPr>
              <a:t>geotherm</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does not cross </a:t>
            </a:r>
            <a:r>
              <a:rPr lang="en-GB" sz="1200" kern="1200" dirty="0">
                <a:solidFill>
                  <a:schemeClr val="tx1"/>
                </a:solidFill>
                <a:effectLst/>
                <a:latin typeface="+mn-lt"/>
                <a:ea typeface="+mn-ea"/>
                <a:cs typeface="+mn-cs"/>
              </a:rPr>
              <a:t>the solidus and therefore no liquid magma can be produced (the solidus is for the rock peridotite which makes up the average composition of the mantle).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situations where we can get the </a:t>
            </a:r>
            <a:r>
              <a:rPr lang="en-US" sz="1200" kern="1200" dirty="0" err="1">
                <a:solidFill>
                  <a:schemeClr val="tx1"/>
                </a:solidFill>
                <a:effectLst/>
                <a:latin typeface="+mn-lt"/>
                <a:ea typeface="+mn-ea"/>
                <a:cs typeface="+mn-cs"/>
              </a:rPr>
              <a:t>geotherm</a:t>
            </a:r>
            <a:r>
              <a:rPr lang="en-US" sz="1200" kern="1200" dirty="0">
                <a:solidFill>
                  <a:schemeClr val="tx1"/>
                </a:solidFill>
                <a:effectLst/>
                <a:latin typeface="+mn-lt"/>
                <a:ea typeface="+mn-ea"/>
                <a:cs typeface="+mn-cs"/>
              </a:rPr>
              <a:t> to cross the solidus and therefore we can get melting and so we can get magma for our volcanoes.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D1C3DC-E66A-4610-98F0-10FE57766BBC}" type="slidenum">
              <a:rPr lang="en-GB" smtClean="0"/>
              <a:t>4</a:t>
            </a:fld>
            <a:endParaRPr lang="en-GB"/>
          </a:p>
        </p:txBody>
      </p:sp>
    </p:spTree>
    <p:extLst>
      <p:ext uri="{BB962C8B-B14F-4D97-AF65-F5344CB8AC3E}">
        <p14:creationId xmlns:p14="http://schemas.microsoft.com/office/powerpoint/2010/main" val="26867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shows what happens at a constructive/divergent boundary – a point where two plates are moving away from each other (for example in the Mid Atlantic ridge). Because the lithosphere is thinned here, the asthenosphere (which is hotter) rises and therefore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geotherm</a:t>
            </a:r>
            <a:r>
              <a:rPr lang="en-US" sz="1200" kern="1200" dirty="0">
                <a:solidFill>
                  <a:schemeClr val="tx1"/>
                </a:solidFill>
                <a:effectLst/>
                <a:latin typeface="+mn-lt"/>
                <a:ea typeface="+mn-ea"/>
                <a:cs typeface="+mn-cs"/>
              </a:rPr>
              <a:t> is much shallower and crosses the solidus near the top of the graph. Therefore in this zone magma can be generated and we can get volcanoes and new basaltic ocean crust.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5</a:t>
            </a:fld>
            <a:endParaRPr lang="en-GB"/>
          </a:p>
        </p:txBody>
      </p:sp>
    </p:spTree>
    <p:extLst>
      <p:ext uri="{BB962C8B-B14F-4D97-AF65-F5344CB8AC3E}">
        <p14:creationId xmlns:p14="http://schemas.microsoft.com/office/powerpoint/2010/main" val="123141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shows what happens when we increase the temperature of the mantle. This happens when there is a hotspot in the mantle for example under the Hawaiian Islands. Because the mantle temperature is hotter than usual, the </a:t>
            </a:r>
            <a:r>
              <a:rPr lang="en-US" sz="1200" kern="1200" dirty="0" err="1">
                <a:solidFill>
                  <a:schemeClr val="tx1"/>
                </a:solidFill>
                <a:effectLst/>
                <a:latin typeface="+mn-lt"/>
                <a:ea typeface="+mn-ea"/>
                <a:cs typeface="+mn-cs"/>
              </a:rPr>
              <a:t>geotherm</a:t>
            </a:r>
            <a:r>
              <a:rPr lang="en-US" sz="1200" kern="1200" dirty="0">
                <a:solidFill>
                  <a:schemeClr val="tx1"/>
                </a:solidFill>
                <a:effectLst/>
                <a:latin typeface="+mn-lt"/>
                <a:ea typeface="+mn-ea"/>
                <a:cs typeface="+mn-cs"/>
              </a:rPr>
              <a:t> shifts to the right and crosses the mantle solidus. Therefore we can generate molten magma.</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6</a:t>
            </a:fld>
            <a:endParaRPr lang="en-GB"/>
          </a:p>
        </p:txBody>
      </p:sp>
    </p:spTree>
    <p:extLst>
      <p:ext uri="{BB962C8B-B14F-4D97-AF65-F5344CB8AC3E}">
        <p14:creationId xmlns:p14="http://schemas.microsoft.com/office/powerpoint/2010/main" val="68463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shows what happens when water gets into the mantle – this is what happens at subduction zones (destructive/convergent boundaries) where one tectonic plate is thrust beneath another. Hydrated minerals in the crust heat up and release water into  the mantle lowers the mantles melting point and therefore the shape of the solidus changes – hydrated mantle rocks melt at a lower temperature and whilst the </a:t>
            </a:r>
            <a:r>
              <a:rPr lang="en-US" sz="1200" kern="1200" dirty="0" err="1">
                <a:solidFill>
                  <a:schemeClr val="tx1"/>
                </a:solidFill>
                <a:effectLst/>
                <a:latin typeface="+mn-lt"/>
                <a:ea typeface="+mn-ea"/>
                <a:cs typeface="+mn-cs"/>
              </a:rPr>
              <a:t>geotherm</a:t>
            </a:r>
            <a:r>
              <a:rPr lang="en-US" sz="1200" kern="1200" dirty="0">
                <a:solidFill>
                  <a:schemeClr val="tx1"/>
                </a:solidFill>
                <a:effectLst/>
                <a:latin typeface="+mn-lt"/>
                <a:ea typeface="+mn-ea"/>
                <a:cs typeface="+mn-cs"/>
              </a:rPr>
              <a:t> has stayed the same, it now crosses over the solidus and can generate magma.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D1C3DC-E66A-4610-98F0-10FE57766BBC}" type="slidenum">
              <a:rPr lang="en-GB" smtClean="0"/>
              <a:t>7</a:t>
            </a:fld>
            <a:endParaRPr lang="en-GB"/>
          </a:p>
        </p:txBody>
      </p:sp>
    </p:spTree>
    <p:extLst>
      <p:ext uri="{BB962C8B-B14F-4D97-AF65-F5344CB8AC3E}">
        <p14:creationId xmlns:p14="http://schemas.microsoft.com/office/powerpoint/2010/main" val="397837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736DF-49D8-40D5-80C7-9FF4CABD4A2E}" type="slidenum">
              <a:rPr lang="en-GB" smtClean="0"/>
              <a:t>8</a:t>
            </a:fld>
            <a:endParaRPr lang="en-GB"/>
          </a:p>
        </p:txBody>
      </p:sp>
    </p:spTree>
    <p:extLst>
      <p:ext uri="{BB962C8B-B14F-4D97-AF65-F5344CB8AC3E}">
        <p14:creationId xmlns:p14="http://schemas.microsoft.com/office/powerpoint/2010/main" val="290664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400167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53354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4208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7DE698-AFEF-49E5-A6B2-BFEF6922A486}"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07366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7DE698-AFEF-49E5-A6B2-BFEF6922A486}"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56125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7DE698-AFEF-49E5-A6B2-BFEF6922A486}"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55860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7DE698-AFEF-49E5-A6B2-BFEF6922A486}"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14686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7DE698-AFEF-49E5-A6B2-BFEF6922A486}"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369943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DE698-AFEF-49E5-A6B2-BFEF6922A486}"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408410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DE698-AFEF-49E5-A6B2-BFEF6922A486}"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81163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DE698-AFEF-49E5-A6B2-BFEF6922A486}"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1C24D-B39F-4569-85C4-BEB4655D9334}" type="slidenum">
              <a:rPr lang="en-GB" smtClean="0"/>
              <a:t>‹#›</a:t>
            </a:fld>
            <a:endParaRPr lang="en-GB"/>
          </a:p>
        </p:txBody>
      </p:sp>
    </p:spTree>
    <p:extLst>
      <p:ext uri="{BB962C8B-B14F-4D97-AF65-F5344CB8AC3E}">
        <p14:creationId xmlns:p14="http://schemas.microsoft.com/office/powerpoint/2010/main" val="226275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b="7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DE698-AFEF-49E5-A6B2-BFEF6922A486}" type="datetimeFigureOut">
              <a:rPr lang="en-GB" smtClean="0"/>
              <a:t>10/03/2025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1C24D-B39F-4569-85C4-BEB4655D9334}" type="slidenum">
              <a:rPr lang="en-GB" smtClean="0"/>
              <a:t>‹#›</a:t>
            </a:fld>
            <a:endParaRPr lang="en-GB"/>
          </a:p>
        </p:txBody>
      </p:sp>
    </p:spTree>
    <p:extLst>
      <p:ext uri="{BB962C8B-B14F-4D97-AF65-F5344CB8AC3E}">
        <p14:creationId xmlns:p14="http://schemas.microsoft.com/office/powerpoint/2010/main" val="4101353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8" y="0"/>
            <a:ext cx="9201728" cy="44766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79" y="4476616"/>
            <a:ext cx="8583713" cy="2181146"/>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8" y="345214"/>
            <a:ext cx="721836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20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737156"/>
            <a:ext cx="3888432" cy="4792996"/>
          </a:xfrm>
        </p:spPr>
        <p:txBody>
          <a:bodyPr>
            <a:normAutofit/>
          </a:bodyPr>
          <a:lstStyle/>
          <a:p>
            <a:r>
              <a:rPr lang="en-GB" sz="2800" b="1" dirty="0"/>
              <a:t>The interior of the Earth is </a:t>
            </a:r>
            <a:r>
              <a:rPr lang="en-GB" sz="2800" b="1" u="sng" dirty="0"/>
              <a:t>hot</a:t>
            </a:r>
            <a:r>
              <a:rPr lang="en-GB" sz="2800" b="1" dirty="0"/>
              <a:t> due to decay of radioactive minerals and residual heat from Earth’s formation</a:t>
            </a:r>
          </a:p>
          <a:p>
            <a:pPr marL="0" indent="0">
              <a:buNone/>
            </a:pPr>
            <a:endParaRPr lang="en-GB" sz="2800" dirty="0"/>
          </a:p>
          <a:p>
            <a:r>
              <a:rPr lang="en-GB" sz="2800" b="1" dirty="0"/>
              <a:t>Crust and mantle are </a:t>
            </a:r>
            <a:r>
              <a:rPr lang="en-GB" sz="2800" b="1" u="sng" dirty="0"/>
              <a:t>solid rock </a:t>
            </a:r>
            <a:r>
              <a:rPr lang="en-GB" sz="2800" b="1" dirty="0"/>
              <a:t>not liquid</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17" y="1606530"/>
            <a:ext cx="6233902" cy="62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9741094">
            <a:off x="2731118" y="3134551"/>
            <a:ext cx="1216595" cy="738664"/>
          </a:xfrm>
          <a:prstGeom prst="rect">
            <a:avLst/>
          </a:prstGeom>
          <a:noFill/>
        </p:spPr>
        <p:txBody>
          <a:bodyPr wrap="square" rtlCol="0">
            <a:spAutoFit/>
          </a:bodyPr>
          <a:lstStyle/>
          <a:p>
            <a:r>
              <a:rPr lang="en-GB" sz="2400" b="1" dirty="0"/>
              <a:t>Mantle</a:t>
            </a:r>
          </a:p>
          <a:p>
            <a:pPr algn="ctr"/>
            <a:r>
              <a:rPr lang="en-GB" b="1" dirty="0"/>
              <a:t>(</a:t>
            </a:r>
            <a:r>
              <a:rPr lang="en-GB" b="1" dirty="0" err="1"/>
              <a:t>Soild</a:t>
            </a:r>
            <a:r>
              <a:rPr lang="en-GB" b="1" dirty="0"/>
              <a:t>)</a:t>
            </a:r>
          </a:p>
        </p:txBody>
      </p:sp>
      <p:sp>
        <p:nvSpPr>
          <p:cNvPr id="12" name="TextBox 11"/>
          <p:cNvSpPr txBox="1"/>
          <p:nvPr/>
        </p:nvSpPr>
        <p:spPr>
          <a:xfrm rot="2154439">
            <a:off x="3028550" y="1819504"/>
            <a:ext cx="1093191" cy="738664"/>
          </a:xfrm>
          <a:prstGeom prst="rect">
            <a:avLst/>
          </a:prstGeom>
          <a:noFill/>
        </p:spPr>
        <p:txBody>
          <a:bodyPr wrap="square" rtlCol="0">
            <a:spAutoFit/>
          </a:bodyPr>
          <a:lstStyle/>
          <a:p>
            <a:r>
              <a:rPr lang="en-GB" sz="2400" b="1" dirty="0"/>
              <a:t>Crust</a:t>
            </a:r>
          </a:p>
          <a:p>
            <a:r>
              <a:rPr lang="en-GB" b="1" dirty="0"/>
              <a:t>(</a:t>
            </a:r>
            <a:r>
              <a:rPr lang="en-GB" b="1" dirty="0" err="1"/>
              <a:t>Soild</a:t>
            </a:r>
            <a:r>
              <a:rPr lang="en-GB" b="1" dirty="0"/>
              <a:t>)</a:t>
            </a:r>
          </a:p>
        </p:txBody>
      </p:sp>
      <p:sp>
        <p:nvSpPr>
          <p:cNvPr id="13" name="TextBox 12"/>
          <p:cNvSpPr txBox="1"/>
          <p:nvPr/>
        </p:nvSpPr>
        <p:spPr>
          <a:xfrm>
            <a:off x="1775761" y="3789040"/>
            <a:ext cx="1207418" cy="1138773"/>
          </a:xfrm>
          <a:prstGeom prst="rect">
            <a:avLst/>
          </a:prstGeom>
          <a:noFill/>
        </p:spPr>
        <p:txBody>
          <a:bodyPr wrap="square" rtlCol="0">
            <a:spAutoFit/>
          </a:bodyPr>
          <a:lstStyle/>
          <a:p>
            <a:pPr algn="ctr"/>
            <a:r>
              <a:rPr lang="en-GB" sz="2400" b="1" dirty="0"/>
              <a:t>Outer core</a:t>
            </a:r>
            <a:endParaRPr lang="en-GB" b="1" dirty="0"/>
          </a:p>
          <a:p>
            <a:pPr algn="ctr"/>
            <a:r>
              <a:rPr lang="en-GB" b="1" dirty="0"/>
              <a:t>(liquid)</a:t>
            </a:r>
          </a:p>
        </p:txBody>
      </p:sp>
      <p:sp>
        <p:nvSpPr>
          <p:cNvPr id="14" name="TextBox 13"/>
          <p:cNvSpPr txBox="1"/>
          <p:nvPr/>
        </p:nvSpPr>
        <p:spPr>
          <a:xfrm>
            <a:off x="971600" y="4133653"/>
            <a:ext cx="1093191" cy="1138773"/>
          </a:xfrm>
          <a:prstGeom prst="rect">
            <a:avLst/>
          </a:prstGeom>
          <a:noFill/>
        </p:spPr>
        <p:txBody>
          <a:bodyPr wrap="square" rtlCol="0">
            <a:spAutoFit/>
          </a:bodyPr>
          <a:lstStyle/>
          <a:p>
            <a:r>
              <a:rPr lang="en-GB" sz="2400" b="1" dirty="0"/>
              <a:t>Inner core</a:t>
            </a:r>
          </a:p>
          <a:p>
            <a:r>
              <a:rPr lang="en-GB" b="1" dirty="0"/>
              <a:t>(</a:t>
            </a:r>
            <a:r>
              <a:rPr lang="en-GB" b="1" dirty="0" err="1"/>
              <a:t>soild</a:t>
            </a:r>
            <a:r>
              <a:rPr lang="en-GB" b="1" dirty="0"/>
              <a:t>)</a:t>
            </a:r>
          </a:p>
        </p:txBody>
      </p:sp>
      <p:sp>
        <p:nvSpPr>
          <p:cNvPr id="6" name="Freeform 5"/>
          <p:cNvSpPr/>
          <p:nvPr/>
        </p:nvSpPr>
        <p:spPr>
          <a:xfrm rot="13318387">
            <a:off x="2755757" y="2570183"/>
            <a:ext cx="619844" cy="1265479"/>
          </a:xfrm>
          <a:custGeom>
            <a:avLst/>
            <a:gdLst>
              <a:gd name="connsiteX0" fmla="*/ 161925 w 485775"/>
              <a:gd name="connsiteY0" fmla="*/ 923925 h 923925"/>
              <a:gd name="connsiteX1" fmla="*/ 0 w 485775"/>
              <a:gd name="connsiteY1" fmla="*/ 866775 h 923925"/>
              <a:gd name="connsiteX2" fmla="*/ 361950 w 485775"/>
              <a:gd name="connsiteY2" fmla="*/ 0 h 923925"/>
              <a:gd name="connsiteX3" fmla="*/ 485775 w 485775"/>
              <a:gd name="connsiteY3" fmla="*/ 57150 h 923925"/>
              <a:gd name="connsiteX0" fmla="*/ 161925 w 523691"/>
              <a:gd name="connsiteY0" fmla="*/ 923925 h 923925"/>
              <a:gd name="connsiteX1" fmla="*/ 0 w 523691"/>
              <a:gd name="connsiteY1" fmla="*/ 866775 h 923925"/>
              <a:gd name="connsiteX2" fmla="*/ 361950 w 523691"/>
              <a:gd name="connsiteY2" fmla="*/ 0 h 923925"/>
              <a:gd name="connsiteX3" fmla="*/ 523691 w 523691"/>
              <a:gd name="connsiteY3" fmla="*/ 3446 h 923925"/>
              <a:gd name="connsiteX0" fmla="*/ 164921 w 526687"/>
              <a:gd name="connsiteY0" fmla="*/ 923925 h 923925"/>
              <a:gd name="connsiteX1" fmla="*/ 0 w 526687"/>
              <a:gd name="connsiteY1" fmla="*/ 825161 h 923925"/>
              <a:gd name="connsiteX2" fmla="*/ 364946 w 526687"/>
              <a:gd name="connsiteY2" fmla="*/ 0 h 923925"/>
              <a:gd name="connsiteX3" fmla="*/ 526687 w 526687"/>
              <a:gd name="connsiteY3" fmla="*/ 3446 h 923925"/>
              <a:gd name="connsiteX0" fmla="*/ 185995 w 526687"/>
              <a:gd name="connsiteY0" fmla="*/ 864897 h 864897"/>
              <a:gd name="connsiteX1" fmla="*/ 0 w 526687"/>
              <a:gd name="connsiteY1" fmla="*/ 825161 h 864897"/>
              <a:gd name="connsiteX2" fmla="*/ 364946 w 526687"/>
              <a:gd name="connsiteY2" fmla="*/ 0 h 864897"/>
              <a:gd name="connsiteX3" fmla="*/ 526687 w 526687"/>
              <a:gd name="connsiteY3" fmla="*/ 3446 h 864897"/>
            </a:gdLst>
            <a:ahLst/>
            <a:cxnLst>
              <a:cxn ang="0">
                <a:pos x="connsiteX0" y="connsiteY0"/>
              </a:cxn>
              <a:cxn ang="0">
                <a:pos x="connsiteX1" y="connsiteY1"/>
              </a:cxn>
              <a:cxn ang="0">
                <a:pos x="connsiteX2" y="connsiteY2"/>
              </a:cxn>
              <a:cxn ang="0">
                <a:pos x="connsiteX3" y="connsiteY3"/>
              </a:cxn>
            </a:cxnLst>
            <a:rect l="l" t="t" r="r" b="b"/>
            <a:pathLst>
              <a:path w="526687" h="864897">
                <a:moveTo>
                  <a:pt x="185995" y="864897"/>
                </a:moveTo>
                <a:lnTo>
                  <a:pt x="0" y="825161"/>
                </a:lnTo>
                <a:lnTo>
                  <a:pt x="364946" y="0"/>
                </a:lnTo>
                <a:lnTo>
                  <a:pt x="526687" y="34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147560">
            <a:off x="1314999" y="2028976"/>
            <a:ext cx="1889028" cy="461665"/>
          </a:xfrm>
          <a:prstGeom prst="rect">
            <a:avLst/>
          </a:prstGeom>
          <a:noFill/>
        </p:spPr>
        <p:txBody>
          <a:bodyPr wrap="square" rtlCol="0">
            <a:prstTxWarp prst="textArchUp">
              <a:avLst>
                <a:gd name="adj" fmla="val 12827052"/>
              </a:avLst>
            </a:prstTxWarp>
            <a:spAutoFit/>
          </a:bodyPr>
          <a:lstStyle/>
          <a:p>
            <a:pPr algn="ctr"/>
            <a:r>
              <a:rPr lang="en-GB" sz="2400" b="1" dirty="0">
                <a:solidFill>
                  <a:schemeClr val="bg1"/>
                </a:solidFill>
              </a:rPr>
              <a:t>Lithosphere</a:t>
            </a:r>
          </a:p>
        </p:txBody>
      </p:sp>
      <p:sp>
        <p:nvSpPr>
          <p:cNvPr id="17" name="TextBox 16"/>
          <p:cNvSpPr txBox="1"/>
          <p:nvPr/>
        </p:nvSpPr>
        <p:spPr>
          <a:xfrm rot="1373158">
            <a:off x="1204149" y="2441415"/>
            <a:ext cx="1889028" cy="400110"/>
          </a:xfrm>
          <a:prstGeom prst="rect">
            <a:avLst/>
          </a:prstGeom>
          <a:noFill/>
        </p:spPr>
        <p:txBody>
          <a:bodyPr wrap="square" rtlCol="0">
            <a:prstTxWarp prst="textArchUp">
              <a:avLst>
                <a:gd name="adj" fmla="val 10766007"/>
              </a:avLst>
            </a:prstTxWarp>
            <a:spAutoFit/>
          </a:bodyPr>
          <a:lstStyle/>
          <a:p>
            <a:pPr algn="ctr"/>
            <a:r>
              <a:rPr lang="en-GB" sz="2000" b="1" dirty="0">
                <a:solidFill>
                  <a:schemeClr val="bg1"/>
                </a:solidFill>
              </a:rPr>
              <a:t>Asthenosphere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1" y="234504"/>
            <a:ext cx="73342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8840"/>
            <a:ext cx="4536504" cy="4525963"/>
          </a:xfrm>
        </p:spPr>
        <p:txBody>
          <a:bodyPr>
            <a:normAutofit fontScale="77500" lnSpcReduction="20000"/>
          </a:bodyPr>
          <a:lstStyle/>
          <a:p>
            <a:pPr>
              <a:lnSpc>
                <a:spcPct val="115000"/>
              </a:lnSpc>
              <a:spcAft>
                <a:spcPts val="0"/>
              </a:spcAft>
            </a:pPr>
            <a:r>
              <a:rPr lang="en-GB" b="1" dirty="0">
                <a:ea typeface="Times New Roman"/>
                <a:cs typeface="Calibri"/>
              </a:rPr>
              <a:t>Lithosphere</a:t>
            </a:r>
            <a:r>
              <a:rPr lang="en-GB" dirty="0">
                <a:ea typeface="Times New Roman"/>
                <a:cs typeface="Calibri"/>
              </a:rPr>
              <a:t> – the rigid outer part of the Earth made from the crust and upper parts of the mantle which mechanically acts as a single unit. The lithosphere is brittle and cannot flow.</a:t>
            </a:r>
            <a:endParaRPr lang="en-GB" dirty="0">
              <a:ea typeface="Calibri"/>
              <a:cs typeface="Times New Roman"/>
            </a:endParaRPr>
          </a:p>
          <a:p>
            <a:pPr>
              <a:lnSpc>
                <a:spcPct val="115000"/>
              </a:lnSpc>
              <a:spcAft>
                <a:spcPts val="0"/>
              </a:spcAft>
            </a:pPr>
            <a:r>
              <a:rPr lang="en-GB" b="1" dirty="0">
                <a:ea typeface="Times New Roman"/>
                <a:cs typeface="Calibri"/>
              </a:rPr>
              <a:t>Asthenosphere</a:t>
            </a:r>
            <a:r>
              <a:rPr lang="en-GB" dirty="0">
                <a:ea typeface="Times New Roman"/>
                <a:cs typeface="Calibri"/>
              </a:rPr>
              <a:t> – the upper mantle below the lithosphere which is ductile and can flow plastically – but is still a solid. </a:t>
            </a:r>
            <a:endParaRPr lang="en-GB" dirty="0">
              <a:ea typeface="Calibri"/>
              <a:cs typeface="Times New Roma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654695"/>
            <a:ext cx="4431333" cy="443860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48"/>
            <a:ext cx="847407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772816"/>
            <a:ext cx="3205294" cy="2857415"/>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3" name="Down Arrow 12"/>
          <p:cNvSpPr/>
          <p:nvPr/>
        </p:nvSpPr>
        <p:spPr>
          <a:xfrm>
            <a:off x="538129" y="4005064"/>
            <a:ext cx="290877" cy="1241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65542" y="2058200"/>
            <a:ext cx="2376264" cy="1938992"/>
          </a:xfrm>
          <a:prstGeom prst="rect">
            <a:avLst/>
          </a:prstGeom>
          <a:noFill/>
        </p:spPr>
        <p:txBody>
          <a:bodyPr wrap="square" rtlCol="0">
            <a:spAutoFit/>
          </a:bodyPr>
          <a:lstStyle/>
          <a:p>
            <a:r>
              <a:rPr lang="en-GB" sz="2400" b="1" dirty="0"/>
              <a:t>Average section of crust and mantle (i.e. away from plate boundaries)</a:t>
            </a:r>
          </a:p>
        </p:txBody>
      </p:sp>
      <p:sp>
        <p:nvSpPr>
          <p:cNvPr id="15" name="TextBox 14"/>
          <p:cNvSpPr txBox="1"/>
          <p:nvPr/>
        </p:nvSpPr>
        <p:spPr>
          <a:xfrm>
            <a:off x="6372200" y="3027696"/>
            <a:ext cx="2376264" cy="830997"/>
          </a:xfrm>
          <a:prstGeom prst="rect">
            <a:avLst/>
          </a:prstGeom>
          <a:noFill/>
        </p:spPr>
        <p:txBody>
          <a:bodyPr wrap="square" rtlCol="0">
            <a:spAutoFit/>
          </a:bodyPr>
          <a:lstStyle/>
          <a:p>
            <a:r>
              <a:rPr lang="en-GB" sz="2400" b="1" dirty="0"/>
              <a:t>No magma generated</a:t>
            </a:r>
          </a:p>
        </p:txBody>
      </p:sp>
      <p:sp>
        <p:nvSpPr>
          <p:cNvPr id="16" name="Title 15"/>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54" y="260648"/>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73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690824"/>
            <a:ext cx="3384376" cy="30170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5" name="Down Arrow 14"/>
          <p:cNvSpPr/>
          <p:nvPr/>
        </p:nvSpPr>
        <p:spPr>
          <a:xfrm rot="20427613">
            <a:off x="1746921" y="3194770"/>
            <a:ext cx="290877" cy="12415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61906" y="2350881"/>
            <a:ext cx="1971514" cy="830997"/>
          </a:xfrm>
          <a:prstGeom prst="rect">
            <a:avLst/>
          </a:prstGeom>
          <a:noFill/>
        </p:spPr>
        <p:txBody>
          <a:bodyPr wrap="square" rtlCol="0">
            <a:spAutoFit/>
          </a:bodyPr>
          <a:lstStyle/>
          <a:p>
            <a:pPr algn="ctr"/>
            <a:r>
              <a:rPr lang="en-GB" sz="2400" b="1" dirty="0"/>
              <a:t>1. Mid ocean ridge</a:t>
            </a:r>
          </a:p>
        </p:txBody>
      </p:sp>
      <p:sp>
        <p:nvSpPr>
          <p:cNvPr id="18" name="TextBox 17"/>
          <p:cNvSpPr txBox="1"/>
          <p:nvPr/>
        </p:nvSpPr>
        <p:spPr>
          <a:xfrm>
            <a:off x="6349424" y="2227195"/>
            <a:ext cx="2376264" cy="830997"/>
          </a:xfrm>
          <a:prstGeom prst="rect">
            <a:avLst/>
          </a:prstGeom>
          <a:noFill/>
        </p:spPr>
        <p:txBody>
          <a:bodyPr wrap="square" rtlCol="0">
            <a:spAutoFit/>
          </a:bodyPr>
          <a:lstStyle/>
          <a:p>
            <a:r>
              <a:rPr lang="en-GB" sz="2400" b="1" dirty="0"/>
              <a:t>Magma generated</a:t>
            </a:r>
          </a:p>
        </p:txBody>
      </p:sp>
      <p:cxnSp>
        <p:nvCxnSpPr>
          <p:cNvPr id="21" name="Straight Arrow Connector 20"/>
          <p:cNvCxnSpPr/>
          <p:nvPr/>
        </p:nvCxnSpPr>
        <p:spPr>
          <a:xfrm flipH="1" flipV="1">
            <a:off x="4807560" y="2392614"/>
            <a:ext cx="1656184" cy="216024"/>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7" y="233499"/>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970" y="1673429"/>
            <a:ext cx="3112417" cy="278635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2" name="Down Arrow 11"/>
          <p:cNvSpPr/>
          <p:nvPr/>
        </p:nvSpPr>
        <p:spPr>
          <a:xfrm rot="2255885">
            <a:off x="6033512" y="3310304"/>
            <a:ext cx="268108" cy="228566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646728" y="3200202"/>
            <a:ext cx="1971514" cy="461665"/>
          </a:xfrm>
          <a:prstGeom prst="rect">
            <a:avLst/>
          </a:prstGeom>
          <a:noFill/>
        </p:spPr>
        <p:txBody>
          <a:bodyPr wrap="square" rtlCol="0">
            <a:spAutoFit/>
          </a:bodyPr>
          <a:lstStyle/>
          <a:p>
            <a:pPr algn="ctr"/>
            <a:r>
              <a:rPr lang="en-GB" sz="2400" b="1" dirty="0"/>
              <a:t>2. Hotspot</a:t>
            </a:r>
          </a:p>
        </p:txBody>
      </p:sp>
      <p:sp>
        <p:nvSpPr>
          <p:cNvPr id="14" name="TextBox 13"/>
          <p:cNvSpPr txBox="1"/>
          <p:nvPr/>
        </p:nvSpPr>
        <p:spPr>
          <a:xfrm>
            <a:off x="6660232" y="1673429"/>
            <a:ext cx="2376264" cy="830997"/>
          </a:xfrm>
          <a:prstGeom prst="rect">
            <a:avLst/>
          </a:prstGeom>
          <a:noFill/>
        </p:spPr>
        <p:txBody>
          <a:bodyPr wrap="square" rtlCol="0">
            <a:spAutoFit/>
          </a:bodyPr>
          <a:lstStyle/>
          <a:p>
            <a:r>
              <a:rPr lang="en-GB" sz="2400" b="1" dirty="0"/>
              <a:t>Magma generated</a:t>
            </a:r>
          </a:p>
        </p:txBody>
      </p:sp>
      <p:cxnSp>
        <p:nvCxnSpPr>
          <p:cNvPr id="15" name="Straight Arrow Connector 14"/>
          <p:cNvCxnSpPr/>
          <p:nvPr/>
        </p:nvCxnSpPr>
        <p:spPr>
          <a:xfrm flipH="1">
            <a:off x="5652120" y="2132856"/>
            <a:ext cx="1008112" cy="1368152"/>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2" y="216104"/>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813"/>
          <a:stretch/>
        </p:blipFill>
        <p:spPr>
          <a:xfrm>
            <a:off x="3131840" y="1705722"/>
            <a:ext cx="3024336" cy="26669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94" y="4488246"/>
            <a:ext cx="8470570" cy="2152396"/>
          </a:xfrm>
          <a:prstGeom prst="rect">
            <a:avLst/>
          </a:prstGeom>
        </p:spPr>
      </p:pic>
      <p:sp>
        <p:nvSpPr>
          <p:cNvPr id="12" name="Down Arrow 11"/>
          <p:cNvSpPr/>
          <p:nvPr/>
        </p:nvSpPr>
        <p:spPr>
          <a:xfrm rot="21070742">
            <a:off x="7241163" y="2623110"/>
            <a:ext cx="268108" cy="2069891"/>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89460" y="1817130"/>
            <a:ext cx="1971514" cy="830997"/>
          </a:xfrm>
          <a:prstGeom prst="rect">
            <a:avLst/>
          </a:prstGeom>
          <a:noFill/>
        </p:spPr>
        <p:txBody>
          <a:bodyPr wrap="square" rtlCol="0">
            <a:spAutoFit/>
          </a:bodyPr>
          <a:lstStyle/>
          <a:p>
            <a:pPr algn="ctr"/>
            <a:r>
              <a:rPr lang="en-GB" sz="2400" b="1" dirty="0"/>
              <a:t>3. Subduction zone</a:t>
            </a:r>
          </a:p>
        </p:txBody>
      </p:sp>
      <p:sp>
        <p:nvSpPr>
          <p:cNvPr id="14" name="TextBox 13"/>
          <p:cNvSpPr txBox="1"/>
          <p:nvPr/>
        </p:nvSpPr>
        <p:spPr>
          <a:xfrm>
            <a:off x="1331640" y="3356992"/>
            <a:ext cx="2376264" cy="830997"/>
          </a:xfrm>
          <a:prstGeom prst="rect">
            <a:avLst/>
          </a:prstGeom>
          <a:noFill/>
        </p:spPr>
        <p:txBody>
          <a:bodyPr wrap="square" rtlCol="0">
            <a:spAutoFit/>
          </a:bodyPr>
          <a:lstStyle/>
          <a:p>
            <a:r>
              <a:rPr lang="en-GB" sz="2400" b="1" dirty="0"/>
              <a:t>Magma generated</a:t>
            </a:r>
          </a:p>
        </p:txBody>
      </p:sp>
      <p:cxnSp>
        <p:nvCxnSpPr>
          <p:cNvPr id="15" name="Straight Arrow Connector 14"/>
          <p:cNvCxnSpPr/>
          <p:nvPr/>
        </p:nvCxnSpPr>
        <p:spPr>
          <a:xfrm flipV="1">
            <a:off x="2771800" y="3772490"/>
            <a:ext cx="2376264" cy="10615"/>
          </a:xfrm>
          <a:prstGeom prst="straightConnector1">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7504" y="248397"/>
            <a:ext cx="6048672"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83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50" y="2009364"/>
            <a:ext cx="8085508" cy="4640655"/>
          </a:xfrm>
          <a:prstGeom prst="rect">
            <a:avLst/>
          </a:prstGeom>
        </p:spPr>
      </p:pic>
      <p:sp>
        <p:nvSpPr>
          <p:cNvPr id="5" name="TextBox 4"/>
          <p:cNvSpPr txBox="1"/>
          <p:nvPr/>
        </p:nvSpPr>
        <p:spPr>
          <a:xfrm>
            <a:off x="361350" y="1890213"/>
            <a:ext cx="504056" cy="369332"/>
          </a:xfrm>
          <a:prstGeom prst="rect">
            <a:avLst/>
          </a:prstGeom>
          <a:noFill/>
        </p:spPr>
        <p:txBody>
          <a:bodyPr wrap="square" rtlCol="0">
            <a:spAutoFit/>
          </a:bodyPr>
          <a:lstStyle/>
          <a:p>
            <a:r>
              <a:rPr lang="en-GB" b="1" dirty="0"/>
              <a:t>a)</a:t>
            </a:r>
          </a:p>
        </p:txBody>
      </p:sp>
      <p:sp>
        <p:nvSpPr>
          <p:cNvPr id="7" name="TextBox 6"/>
          <p:cNvSpPr txBox="1"/>
          <p:nvPr/>
        </p:nvSpPr>
        <p:spPr>
          <a:xfrm>
            <a:off x="2461525" y="1824698"/>
            <a:ext cx="504056" cy="369332"/>
          </a:xfrm>
          <a:prstGeom prst="rect">
            <a:avLst/>
          </a:prstGeom>
          <a:noFill/>
        </p:spPr>
        <p:txBody>
          <a:bodyPr wrap="square" rtlCol="0">
            <a:spAutoFit/>
          </a:bodyPr>
          <a:lstStyle/>
          <a:p>
            <a:r>
              <a:rPr lang="en-GB" b="1" dirty="0"/>
              <a:t>b)</a:t>
            </a:r>
          </a:p>
        </p:txBody>
      </p:sp>
      <p:sp>
        <p:nvSpPr>
          <p:cNvPr id="8" name="TextBox 7"/>
          <p:cNvSpPr txBox="1"/>
          <p:nvPr/>
        </p:nvSpPr>
        <p:spPr>
          <a:xfrm>
            <a:off x="4379091" y="1824395"/>
            <a:ext cx="504056" cy="369332"/>
          </a:xfrm>
          <a:prstGeom prst="rect">
            <a:avLst/>
          </a:prstGeom>
          <a:noFill/>
        </p:spPr>
        <p:txBody>
          <a:bodyPr wrap="square" rtlCol="0">
            <a:spAutoFit/>
          </a:bodyPr>
          <a:lstStyle/>
          <a:p>
            <a:r>
              <a:rPr lang="en-GB" b="1" dirty="0"/>
              <a:t>c)</a:t>
            </a:r>
          </a:p>
        </p:txBody>
      </p:sp>
      <p:sp>
        <p:nvSpPr>
          <p:cNvPr id="9" name="TextBox 8"/>
          <p:cNvSpPr txBox="1"/>
          <p:nvPr/>
        </p:nvSpPr>
        <p:spPr>
          <a:xfrm>
            <a:off x="6539331" y="1792432"/>
            <a:ext cx="504056" cy="369332"/>
          </a:xfrm>
          <a:prstGeom prst="rect">
            <a:avLst/>
          </a:prstGeom>
          <a:noFill/>
        </p:spPr>
        <p:txBody>
          <a:bodyPr wrap="square" rtlCol="0">
            <a:spAutoFit/>
          </a:bodyPr>
          <a:lstStyle/>
          <a:p>
            <a:r>
              <a:rPr lang="en-GB" b="1" dirty="0"/>
              <a:t>d)</a:t>
            </a:r>
          </a:p>
        </p:txBody>
      </p:sp>
      <p:sp>
        <p:nvSpPr>
          <p:cNvPr id="4" name="Title 3"/>
          <p:cNvSpPr>
            <a:spLocks noGrp="1"/>
          </p:cNvSpPr>
          <p:nvPr>
            <p:ph type="title"/>
          </p:nvPr>
        </p:nvSpPr>
        <p:spPr/>
        <p:txBody>
          <a:bodyPr/>
          <a:lstStyle/>
          <a:p>
            <a:endParaRPr lang="en-GB"/>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79" y="260647"/>
            <a:ext cx="85534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4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764</Words>
  <Application>Microsoft Office PowerPoint</Application>
  <PresentationFormat>On-screen Show (4:3)</PresentationFormat>
  <Paragraphs>49</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Jane Venables</cp:lastModifiedBy>
  <cp:revision>11</cp:revision>
  <dcterms:created xsi:type="dcterms:W3CDTF">2018-06-04T08:52:24Z</dcterms:created>
  <dcterms:modified xsi:type="dcterms:W3CDTF">2025-03-10T11:02:59Z</dcterms:modified>
</cp:coreProperties>
</file>