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77" autoAdjust="0"/>
  </p:normalViewPr>
  <p:slideViewPr>
    <p:cSldViewPr>
      <p:cViewPr varScale="1">
        <p:scale>
          <a:sx n="89" d="100"/>
          <a:sy n="89" d="100"/>
        </p:scale>
        <p:origin x="22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67255-10B5-4DB6-B255-BF914D9937B0}" type="datetimeFigureOut">
              <a:rPr lang="en-GB" smtClean="0"/>
              <a:t>19/02/2025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6B09A-6D31-436C-8E91-B0364AF178BC}" type="slidenum">
              <a:rPr lang="en-GB" smtClean="0"/>
              <a:t>‹#›</a:t>
            </a:fld>
            <a:endParaRPr lang="en-GB"/>
          </a:p>
        </p:txBody>
      </p:sp>
    </p:spTree>
    <p:extLst>
      <p:ext uri="{BB962C8B-B14F-4D97-AF65-F5344CB8AC3E}">
        <p14:creationId xmlns:p14="http://schemas.microsoft.com/office/powerpoint/2010/main" val="60741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Eyjafjallajökull, Iceland – 2010 ,</a:t>
            </a:r>
            <a:r>
              <a:rPr lang="en-GB" sz="1200" baseline="0" dirty="0"/>
              <a:t> high income country – explosive eruption, main issue ash disruption to air travel</a:t>
            </a:r>
          </a:p>
          <a:p>
            <a:r>
              <a:rPr lang="en-GB" sz="1200" dirty="0"/>
              <a:t>Merapi, Indonesia – 2010,</a:t>
            </a:r>
            <a:r>
              <a:rPr lang="en-GB" sz="1200" baseline="0" dirty="0"/>
              <a:t> low income country – explosive eruption, main issue pyroclastic flows and huge scale evacuations</a:t>
            </a:r>
          </a:p>
          <a:p>
            <a:r>
              <a:rPr lang="en-GB" sz="1200" dirty="0" err="1"/>
              <a:t>Nyiragongo</a:t>
            </a:r>
            <a:r>
              <a:rPr lang="en-GB" sz="1200" dirty="0"/>
              <a:t>, Democratic Republic of Congo – 2002-</a:t>
            </a:r>
            <a:r>
              <a:rPr lang="en-GB" sz="1200" baseline="0" dirty="0"/>
              <a:t> low income country – effusive eruption, main issue lava flows </a:t>
            </a:r>
          </a:p>
          <a:p>
            <a:r>
              <a:rPr lang="en-GB" sz="1200" baseline="0" dirty="0"/>
              <a:t>Kilauea, Hawaii, USA – 2018, high income country – effusive eruption, main issue </a:t>
            </a:r>
            <a:r>
              <a:rPr lang="en-GB" sz="1200" baseline="0"/>
              <a:t>lava flows</a:t>
            </a:r>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2</a:t>
            </a:fld>
            <a:endParaRPr lang="en-GB"/>
          </a:p>
        </p:txBody>
      </p:sp>
    </p:spTree>
    <p:extLst>
      <p:ext uri="{BB962C8B-B14F-4D97-AF65-F5344CB8AC3E}">
        <p14:creationId xmlns:p14="http://schemas.microsoft.com/office/powerpoint/2010/main" val="152307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Volcanic ash covers villages</a:t>
            </a:r>
          </a:p>
        </p:txBody>
      </p:sp>
      <p:sp>
        <p:nvSpPr>
          <p:cNvPr id="4" name="Slide Number Placeholder 3"/>
          <p:cNvSpPr>
            <a:spLocks noGrp="1"/>
          </p:cNvSpPr>
          <p:nvPr>
            <p:ph type="sldNum" sz="quarter" idx="10"/>
          </p:nvPr>
        </p:nvSpPr>
        <p:spPr/>
        <p:txBody>
          <a:bodyPr/>
          <a:lstStyle/>
          <a:p>
            <a:fld id="{C63F0CC7-F0B2-443F-A7CF-A58F6A5BEDF9}" type="slidenum">
              <a:rPr lang="en-GB" smtClean="0"/>
              <a:t>12</a:t>
            </a:fld>
            <a:endParaRPr lang="en-GB"/>
          </a:p>
        </p:txBody>
      </p:sp>
    </p:spTree>
    <p:extLst>
      <p:ext uri="{BB962C8B-B14F-4D97-AF65-F5344CB8AC3E}">
        <p14:creationId xmlns:p14="http://schemas.microsoft.com/office/powerpoint/2010/main" val="253971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sz="1200" dirty="0">
                <a:effectLst/>
                <a:latin typeface="PT Sans Narrow"/>
                <a:ea typeface="Calibri"/>
                <a:cs typeface="Times New Roman"/>
              </a:rPr>
              <a:t>The best way of minimizing fatalities from pyroclastic flows is to evacuate people from within the risk zone. </a:t>
            </a:r>
          </a:p>
          <a:p>
            <a:pPr>
              <a:lnSpc>
                <a:spcPct val="115000"/>
              </a:lnSpc>
              <a:spcAft>
                <a:spcPts val="0"/>
              </a:spcAft>
            </a:pPr>
            <a:endParaRPr lang="en-GB" sz="1200" dirty="0">
              <a:effectLst/>
              <a:latin typeface="PT Sans Narrow"/>
              <a:ea typeface="Calibri"/>
              <a:cs typeface="Times New Roman"/>
            </a:endParaRPr>
          </a:p>
          <a:p>
            <a:pPr>
              <a:lnSpc>
                <a:spcPct val="115000"/>
              </a:lnSpc>
              <a:spcAft>
                <a:spcPts val="0"/>
              </a:spcAft>
            </a:pPr>
            <a:r>
              <a:rPr lang="en-GB" sz="1200" dirty="0">
                <a:effectLst/>
                <a:latin typeface="PT Sans Narrow"/>
                <a:ea typeface="Calibri"/>
                <a:cs typeface="Times New Roman"/>
              </a:rPr>
              <a:t>On the 25 October the CVGHM called for the evacuation of everyone within a 10km radius of </a:t>
            </a:r>
            <a:r>
              <a:rPr lang="en-GB" sz="1200" dirty="0" err="1">
                <a:effectLst/>
                <a:latin typeface="PT Sans Narrow"/>
                <a:ea typeface="Calibri"/>
                <a:cs typeface="Times New Roman"/>
              </a:rPr>
              <a:t>Merapi’s</a:t>
            </a:r>
            <a:r>
              <a:rPr lang="en-GB" sz="1200" dirty="0">
                <a:effectLst/>
                <a:latin typeface="PT Sans Narrow"/>
                <a:ea typeface="Calibri"/>
                <a:cs typeface="Times New Roman"/>
              </a:rPr>
              <a:t> summit. This was increased to 15km and then 20km on the 5 November after the increase in explosive activity. </a:t>
            </a:r>
          </a:p>
          <a:p>
            <a:pPr>
              <a:lnSpc>
                <a:spcPct val="115000"/>
              </a:lnSpc>
              <a:spcAft>
                <a:spcPts val="0"/>
              </a:spcAft>
            </a:pPr>
            <a:endParaRPr lang="en-GB" sz="1200" dirty="0">
              <a:effectLst/>
              <a:latin typeface="PT Sans Narrow"/>
              <a:ea typeface="Calibri"/>
              <a:cs typeface="Times New Roman"/>
            </a:endParaRPr>
          </a:p>
          <a:p>
            <a:pPr>
              <a:lnSpc>
                <a:spcPct val="115000"/>
              </a:lnSpc>
              <a:spcAft>
                <a:spcPts val="0"/>
              </a:spcAft>
            </a:pPr>
            <a:r>
              <a:rPr lang="en-GB" sz="1200" dirty="0">
                <a:effectLst/>
                <a:latin typeface="PT Sans Narrow"/>
                <a:ea typeface="Calibri"/>
                <a:cs typeface="Times New Roman"/>
              </a:rPr>
              <a:t>35 people, who refused to leave the village of </a:t>
            </a:r>
            <a:r>
              <a:rPr lang="en-GB" sz="1200" dirty="0" err="1">
                <a:effectLst/>
                <a:latin typeface="PT Sans Narrow"/>
                <a:ea typeface="Calibri"/>
                <a:cs typeface="Times New Roman"/>
              </a:rPr>
              <a:t>Kinahrejo</a:t>
            </a:r>
            <a:r>
              <a:rPr lang="en-GB" sz="1200" dirty="0">
                <a:effectLst/>
                <a:latin typeface="PT Sans Narrow"/>
                <a:ea typeface="Calibri"/>
                <a:cs typeface="Times New Roman"/>
              </a:rPr>
              <a:t>, 7km away from the summit, were killed by pyroclastic flows on 26 October. On 5 November a further 87 people were killed in village of </a:t>
            </a:r>
            <a:r>
              <a:rPr lang="en-GB" sz="1200" dirty="0" err="1">
                <a:effectLst/>
                <a:latin typeface="PT Sans Narrow"/>
                <a:ea typeface="Calibri"/>
                <a:cs typeface="Times New Roman"/>
              </a:rPr>
              <a:t>Bronggang</a:t>
            </a:r>
            <a:r>
              <a:rPr lang="en-GB" sz="1200" dirty="0">
                <a:effectLst/>
                <a:latin typeface="PT Sans Narrow"/>
                <a:ea typeface="Calibri"/>
                <a:cs typeface="Times New Roman"/>
              </a:rPr>
              <a:t> which had not yet been evacuated. In total the eruption and associated PDCs caused 367 fatalities and &gt;400,000 people were evacuated, not able to return home for over 6 weeks. Even so, the close monitoring of the volcano, timely evacuations and good communication methods did save thousands of lives.</a:t>
            </a:r>
            <a:r>
              <a:rPr lang="en-GB" sz="1600" dirty="0">
                <a:solidFill>
                  <a:srgbClr val="505050"/>
                </a:solidFill>
                <a:effectLst/>
                <a:latin typeface="Arial"/>
                <a:ea typeface="Calibri"/>
                <a:cs typeface="Times New Roman"/>
              </a:rPr>
              <a:t> </a:t>
            </a:r>
            <a:endParaRPr lang="en-GB" sz="1200" dirty="0">
              <a:effectLst/>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13</a:t>
            </a:fld>
            <a:endParaRPr lang="en-GB"/>
          </a:p>
        </p:txBody>
      </p:sp>
    </p:spTree>
    <p:extLst>
      <p:ext uri="{BB962C8B-B14F-4D97-AF65-F5344CB8AC3E}">
        <p14:creationId xmlns:p14="http://schemas.microsoft.com/office/powerpoint/2010/main" val="649847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house destroyed by the pyroclastic flows that occurred during the 2010 Eruptions of Mount Merapi</a:t>
            </a:r>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14</a:t>
            </a:fld>
            <a:endParaRPr lang="en-GB"/>
          </a:p>
        </p:txBody>
      </p:sp>
    </p:spTree>
    <p:extLst>
      <p:ext uri="{BB962C8B-B14F-4D97-AF65-F5344CB8AC3E}">
        <p14:creationId xmlns:p14="http://schemas.microsoft.com/office/powerpoint/2010/main" val="355182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Nyiragongo</a:t>
            </a:r>
            <a:r>
              <a:rPr lang="en-GB" dirty="0"/>
              <a:t> is a volcano in the Democratic Republic of Congo,</a:t>
            </a:r>
            <a:r>
              <a:rPr lang="en-GB" baseline="0" dirty="0"/>
              <a:t> it forms part of the Albertine rift, the western branch of the East African Rift Valley. The East African Rift Valley is a d</a:t>
            </a:r>
            <a:r>
              <a:rPr lang="en-GB" sz="1200" b="0" i="0" kern="1200" dirty="0">
                <a:solidFill>
                  <a:schemeClr val="tx1"/>
                </a:solidFill>
                <a:effectLst/>
                <a:latin typeface="+mn-lt"/>
                <a:ea typeface="+mn-ea"/>
                <a:cs typeface="+mn-cs"/>
              </a:rPr>
              <a:t>eveloping divergent plate boundary where the eastern portion of Africa, the Somalian</a:t>
            </a:r>
            <a:r>
              <a:rPr lang="en-GB" sz="1200" b="0" i="0" kern="1200" baseline="0" dirty="0">
                <a:solidFill>
                  <a:schemeClr val="tx1"/>
                </a:solidFill>
                <a:effectLst/>
                <a:latin typeface="+mn-lt"/>
                <a:ea typeface="+mn-ea"/>
                <a:cs typeface="+mn-cs"/>
              </a:rPr>
              <a:t> plate is </a:t>
            </a:r>
            <a:r>
              <a:rPr lang="en-US" sz="1200" b="0" i="0" kern="1200" baseline="0" dirty="0">
                <a:solidFill>
                  <a:schemeClr val="tx1"/>
                </a:solidFill>
                <a:effectLst/>
                <a:latin typeface="+mn-lt"/>
                <a:ea typeface="+mn-ea"/>
                <a:cs typeface="+mn-cs"/>
              </a:rPr>
              <a:t>pulling away from the rest of the continent, that comprises the  Nubian plate.</a:t>
            </a:r>
          </a:p>
          <a:p>
            <a:r>
              <a:rPr lang="en-GB" dirty="0" err="1"/>
              <a:t>Nyiragongo</a:t>
            </a:r>
            <a:r>
              <a:rPr lang="en-GB" dirty="0"/>
              <a:t> lies 15km north of the city of Goma,</a:t>
            </a:r>
            <a:r>
              <a:rPr lang="en-GB" baseline="0" dirty="0"/>
              <a:t> home to 1 million people many of whom are refugees from the Rwandan genocide in 1994.</a:t>
            </a:r>
            <a:endParaRPr lang="en-GB" dirty="0"/>
          </a:p>
          <a:p>
            <a:r>
              <a:rPr lang="en-GB" dirty="0" err="1"/>
              <a:t>Nyiragongo</a:t>
            </a:r>
            <a:r>
              <a:rPr lang="en-GB" baseline="0" dirty="0"/>
              <a:t> c</a:t>
            </a:r>
            <a:r>
              <a:rPr lang="en-GB" dirty="0"/>
              <a:t>rater contains a rare persistent lava lake (only 5 persistent</a:t>
            </a:r>
            <a:r>
              <a:rPr lang="en-GB" baseline="0" dirty="0"/>
              <a:t> lava lakes exist on Earth). T</a:t>
            </a:r>
            <a:r>
              <a:rPr lang="en-US" dirty="0"/>
              <a:t>he lava emitted in eruptions at </a:t>
            </a:r>
            <a:r>
              <a:rPr lang="en-US" dirty="0" err="1"/>
              <a:t>Nyiragongo</a:t>
            </a:r>
            <a:r>
              <a:rPr lang="en-US" dirty="0"/>
              <a:t> is often unusually fluid,</a:t>
            </a:r>
            <a:r>
              <a:rPr lang="en-US" baseline="0" dirty="0"/>
              <a:t> a type of lava called </a:t>
            </a:r>
            <a:r>
              <a:rPr lang="en-US" baseline="0" dirty="0" err="1"/>
              <a:t>melilite</a:t>
            </a:r>
            <a:r>
              <a:rPr lang="en-US" baseline="0" dirty="0"/>
              <a:t> </a:t>
            </a:r>
            <a:r>
              <a:rPr lang="en-US" dirty="0" err="1"/>
              <a:t>nephelinite</a:t>
            </a:r>
            <a:r>
              <a:rPr lang="en-US" dirty="0"/>
              <a:t>,</a:t>
            </a:r>
            <a:r>
              <a:rPr lang="en-US" baseline="0" dirty="0"/>
              <a:t> this makes it extremely dangerous as it can flow very fast down the steep sides of the volcano.</a:t>
            </a:r>
            <a:endParaRPr lang="en-GB" dirty="0"/>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15</a:t>
            </a:fld>
            <a:endParaRPr lang="en-GB"/>
          </a:p>
        </p:txBody>
      </p:sp>
    </p:spTree>
    <p:extLst>
      <p:ext uri="{BB962C8B-B14F-4D97-AF65-F5344CB8AC3E}">
        <p14:creationId xmlns:p14="http://schemas.microsoft.com/office/powerpoint/2010/main" val="147241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Lava</a:t>
            </a:r>
            <a:r>
              <a:rPr lang="en-GB" baseline="0" dirty="0"/>
              <a:t> lake at </a:t>
            </a:r>
            <a:r>
              <a:rPr lang="en-GB" baseline="0" dirty="0" err="1"/>
              <a:t>Nyiragongo</a:t>
            </a:r>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16</a:t>
            </a:fld>
            <a:endParaRPr lang="en-GB"/>
          </a:p>
        </p:txBody>
      </p:sp>
    </p:spTree>
    <p:extLst>
      <p:ext uri="{BB962C8B-B14F-4D97-AF65-F5344CB8AC3E}">
        <p14:creationId xmlns:p14="http://schemas.microsoft.com/office/powerpoint/2010/main" val="2023096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 just explosive eruptions that can be hazardous.</a:t>
            </a:r>
            <a:r>
              <a:rPr lang="en-GB" baseline="0" dirty="0"/>
              <a:t> A fissure eruption (effusive) occurred at Mount </a:t>
            </a:r>
            <a:r>
              <a:rPr lang="en-GB" baseline="0" dirty="0" err="1"/>
              <a:t>Nyiragongo</a:t>
            </a:r>
            <a:r>
              <a:rPr lang="en-GB" baseline="0" dirty="0"/>
              <a:t> </a:t>
            </a:r>
            <a:r>
              <a:rPr lang="en-US" sz="1200" b="0" i="0" kern="1200" dirty="0">
                <a:solidFill>
                  <a:schemeClr val="tx1"/>
                </a:solidFill>
                <a:effectLst/>
                <a:latin typeface="+mn-lt"/>
                <a:ea typeface="+mn-ea"/>
                <a:cs typeface="+mn-cs"/>
              </a:rPr>
              <a:t>on 17 January 2002.  The</a:t>
            </a:r>
            <a:r>
              <a:rPr lang="en-US" sz="1200" b="0" i="0" kern="1200" baseline="0" dirty="0">
                <a:solidFill>
                  <a:schemeClr val="tx1"/>
                </a:solidFill>
                <a:effectLst/>
                <a:latin typeface="+mn-lt"/>
                <a:ea typeface="+mn-ea"/>
                <a:cs typeface="+mn-cs"/>
              </a:rPr>
              <a:t> f</a:t>
            </a:r>
            <a:r>
              <a:rPr lang="en-US" sz="1200" b="0" i="0" kern="1200" dirty="0">
                <a:solidFill>
                  <a:schemeClr val="tx1"/>
                </a:solidFill>
                <a:effectLst/>
                <a:latin typeface="+mn-lt"/>
                <a:ea typeface="+mn-ea"/>
                <a:cs typeface="+mn-cs"/>
              </a:rPr>
              <a:t>issures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opened up to the south side of the volcano allowing lava from the lava lake to drained through. The lava reached speeds of 60 km/</a:t>
            </a:r>
            <a:r>
              <a:rPr lang="en-US" sz="1200" b="0" i="0" kern="1200" dirty="0" err="1">
                <a:solidFill>
                  <a:schemeClr val="tx1"/>
                </a:solidFill>
                <a:effectLst/>
                <a:latin typeface="+mn-lt"/>
                <a:ea typeface="+mn-ea"/>
                <a:cs typeface="+mn-cs"/>
              </a:rPr>
              <a:t>hr</a:t>
            </a:r>
            <a:r>
              <a:rPr lang="en-US" sz="1200" b="0" i="0" kern="1200" baseline="0" dirty="0">
                <a:solidFill>
                  <a:schemeClr val="tx1"/>
                </a:solidFill>
                <a:effectLst/>
                <a:latin typeface="+mn-lt"/>
                <a:ea typeface="+mn-ea"/>
                <a:cs typeface="+mn-cs"/>
              </a:rPr>
              <a:t> with </a:t>
            </a:r>
            <a:r>
              <a:rPr lang="en-US" sz="1200" b="0" i="0" kern="1200" dirty="0">
                <a:solidFill>
                  <a:schemeClr val="tx1"/>
                </a:solidFill>
                <a:effectLst/>
                <a:latin typeface="+mn-lt"/>
                <a:ea typeface="+mn-ea"/>
                <a:cs typeface="+mn-cs"/>
              </a:rPr>
              <a:t>little warning for the nearby city of Goma. The unrest in the country has made it difficult to monitor the volcano and put emergency responses in place –</a:t>
            </a:r>
            <a:r>
              <a:rPr lang="en-US" sz="1200" b="0" i="0" kern="1200" baseline="0" dirty="0">
                <a:solidFill>
                  <a:schemeClr val="tx1"/>
                </a:solidFill>
                <a:effectLst/>
                <a:latin typeface="+mn-lt"/>
                <a:ea typeface="+mn-ea"/>
                <a:cs typeface="+mn-cs"/>
              </a:rPr>
              <a:t> 3 out of 5 seismic monitoring stations had been vandalized during a civil war lasting from 1997-2003.</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volcano erupted 14-34 </a:t>
            </a:r>
            <a:r>
              <a:rPr lang="en-US" dirty="0"/>
              <a:t>million </a:t>
            </a:r>
            <a:r>
              <a:rPr lang="en-GB" dirty="0"/>
              <a:t>m</a:t>
            </a:r>
            <a:r>
              <a:rPr lang="en-GB" baseline="30000" dirty="0"/>
              <a:t>3</a:t>
            </a:r>
            <a:r>
              <a:rPr lang="en-GB" dirty="0"/>
              <a:t> of lava and 45 fatalities occurred in first 24 hours due to lava flows and CO</a:t>
            </a:r>
            <a:r>
              <a:rPr lang="en-GB" sz="1600" dirty="0"/>
              <a:t>2</a:t>
            </a:r>
            <a:r>
              <a:rPr lang="en-GB" dirty="0"/>
              <a:t> asphyxiation.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17</a:t>
            </a:fld>
            <a:endParaRPr lang="en-GB"/>
          </a:p>
        </p:txBody>
      </p:sp>
    </p:spTree>
    <p:extLst>
      <p:ext uri="{BB962C8B-B14F-4D97-AF65-F5344CB8AC3E}">
        <p14:creationId xmlns:p14="http://schemas.microsoft.com/office/powerpoint/2010/main" val="110183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eruption </a:t>
            </a:r>
            <a:r>
              <a:rPr lang="en-US" baseline="0" dirty="0"/>
              <a:t> lava flows covered 15% of the city of Goma. </a:t>
            </a:r>
            <a:r>
              <a:rPr lang="en-US" dirty="0"/>
              <a:t>2 hospitals, 14 villages over 4,500 buildings and part of the international  Goma airport runway were destroyed by the lava flows.</a:t>
            </a:r>
            <a:r>
              <a:rPr lang="en-US" baseline="0" dirty="0"/>
              <a:t> </a:t>
            </a:r>
            <a:r>
              <a:rPr lang="en-US" dirty="0"/>
              <a:t>120,000 people left homeless</a:t>
            </a:r>
            <a:r>
              <a:rPr lang="en-US" baseline="0" dirty="0"/>
              <a:t> and over </a:t>
            </a:r>
            <a:r>
              <a:rPr lang="en-US" dirty="0"/>
              <a:t>350,000 people fled eastwards to Rwanda to escape the lava flows. </a:t>
            </a:r>
          </a:p>
          <a:p>
            <a:r>
              <a:rPr lang="en-US" dirty="0"/>
              <a:t>There</a:t>
            </a:r>
            <a:r>
              <a:rPr lang="en-US" baseline="0" dirty="0"/>
              <a:t> were </a:t>
            </a:r>
            <a:r>
              <a:rPr lang="en-GB" dirty="0"/>
              <a:t>cholera break outs in refugee camps from lack of clean drinking water and sanitation</a:t>
            </a:r>
          </a:p>
          <a:p>
            <a:r>
              <a:rPr lang="en-GB" dirty="0"/>
              <a:t>Lava flows set alight a petrol station on 21 January. 50 people were in the petrol station trying to siphon off fuel and died in the explosion.</a:t>
            </a:r>
          </a:p>
          <a:p>
            <a:r>
              <a:rPr lang="en-GB" dirty="0"/>
              <a:t>In</a:t>
            </a:r>
            <a:r>
              <a:rPr lang="en-GB" baseline="0" dirty="0"/>
              <a:t> total 147 people dies due to lava flows, CO2 asphyxiation and building collapse.</a:t>
            </a:r>
            <a:endParaRPr lang="en-GB" dirty="0"/>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18</a:t>
            </a:fld>
            <a:endParaRPr lang="en-GB"/>
          </a:p>
        </p:txBody>
      </p:sp>
    </p:spTree>
    <p:extLst>
      <p:ext uri="{BB962C8B-B14F-4D97-AF65-F5344CB8AC3E}">
        <p14:creationId xmlns:p14="http://schemas.microsoft.com/office/powerpoint/2010/main" val="110183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Iceland (High Income Country) lies on the Mid-Atlantic Ridge, a divergent plate boundary</a:t>
            </a:r>
            <a:r>
              <a:rPr lang="en-US" baseline="0" dirty="0"/>
              <a:t> </a:t>
            </a:r>
            <a:r>
              <a:rPr lang="en-US" dirty="0"/>
              <a:t>where the Eurasian and North American plates are moving apart at</a:t>
            </a:r>
          </a:p>
          <a:p>
            <a:r>
              <a:rPr lang="en-US" dirty="0"/>
              <a:t>approximately 25 mm yr-1. As the plates separate, magma upwells and is either extruded as lava and ash from a</a:t>
            </a:r>
            <a:r>
              <a:rPr lang="en-US" baseline="0" dirty="0"/>
              <a:t> </a:t>
            </a:r>
            <a:r>
              <a:rPr lang="en-US" dirty="0"/>
              <a:t>volcano or intruded within</a:t>
            </a:r>
            <a:r>
              <a:rPr lang="en-US" baseline="0" dirty="0"/>
              <a:t> </a:t>
            </a:r>
            <a:r>
              <a:rPr lang="en-US" dirty="0"/>
              <a:t>the crust as igneous bodies such as</a:t>
            </a:r>
            <a:r>
              <a:rPr lang="en-US" baseline="0" dirty="0"/>
              <a:t> </a:t>
            </a:r>
            <a:r>
              <a:rPr lang="en-US" dirty="0"/>
              <a:t>plutons, sills and dykes. Iceland also lies above a ‘hotspot’, an</a:t>
            </a:r>
            <a:r>
              <a:rPr lang="en-US" baseline="0" dirty="0"/>
              <a:t> </a:t>
            </a:r>
            <a:r>
              <a:rPr lang="en-US" dirty="0"/>
              <a:t>upwelling of superheated rock from the mantle which produces even</a:t>
            </a:r>
            <a:r>
              <a:rPr lang="en-US" baseline="0" dirty="0"/>
              <a:t> </a:t>
            </a:r>
            <a:r>
              <a:rPr lang="en-US" dirty="0"/>
              <a:t>more magma and volcanism. This extra magma production explains</a:t>
            </a:r>
            <a:r>
              <a:rPr lang="en-US" baseline="0" dirty="0"/>
              <a:t> </a:t>
            </a:r>
            <a:r>
              <a:rPr lang="en-US" dirty="0"/>
              <a:t>why Iceland is a significant island above sea level, while the rest of</a:t>
            </a:r>
            <a:r>
              <a:rPr lang="en-US" baseline="0" dirty="0"/>
              <a:t> </a:t>
            </a:r>
            <a:r>
              <a:rPr lang="en-US" dirty="0"/>
              <a:t>the Mid-Atlantic ridge remains underwater.</a:t>
            </a:r>
          </a:p>
          <a:p>
            <a:endParaRPr lang="en-US" b="0" dirty="0"/>
          </a:p>
          <a:p>
            <a:pPr algn="l"/>
            <a:r>
              <a:rPr lang="en-US" sz="1200" b="0" i="0" u="none" strike="noStrike" baseline="0" dirty="0">
                <a:solidFill>
                  <a:srgbClr val="D45241"/>
                </a:solidFill>
                <a:latin typeface="PT Sans,Bold"/>
              </a:rPr>
              <a:t>Eyjafjallajökull (</a:t>
            </a:r>
            <a:r>
              <a:rPr lang="en-US" sz="1200" b="0" i="0" u="none" strike="noStrike" baseline="0" dirty="0" err="1">
                <a:solidFill>
                  <a:srgbClr val="D45241"/>
                </a:solidFill>
                <a:latin typeface="PT Sans,Bold"/>
              </a:rPr>
              <a:t>ey</a:t>
            </a:r>
            <a:r>
              <a:rPr lang="en-US" sz="1200" b="0" i="0" u="none" strike="noStrike" baseline="0" dirty="0">
                <a:solidFill>
                  <a:srgbClr val="D45241"/>
                </a:solidFill>
                <a:latin typeface="PT Sans,Bold"/>
              </a:rPr>
              <a:t>-yah-</a:t>
            </a:r>
            <a:r>
              <a:rPr lang="en-US" sz="1200" b="0" i="0" u="none" strike="noStrike" baseline="0" dirty="0" err="1">
                <a:solidFill>
                  <a:srgbClr val="D45241"/>
                </a:solidFill>
                <a:latin typeface="PT Sans,Bold"/>
              </a:rPr>
              <a:t>fyal</a:t>
            </a:r>
            <a:r>
              <a:rPr lang="en-US" sz="1200" b="0" i="0" u="none" strike="noStrike" baseline="0" dirty="0">
                <a:solidFill>
                  <a:srgbClr val="D45241"/>
                </a:solidFill>
                <a:latin typeface="PT Sans,Bold"/>
              </a:rPr>
              <a:t>-</a:t>
            </a:r>
            <a:r>
              <a:rPr lang="en-US" sz="1200" b="0" i="0" u="none" strike="noStrike" baseline="0" dirty="0" err="1">
                <a:solidFill>
                  <a:srgbClr val="D45241"/>
                </a:solidFill>
                <a:latin typeface="PT Sans,Bold"/>
              </a:rPr>
              <a:t>lah-yo-kul</a:t>
            </a:r>
            <a:r>
              <a:rPr lang="en-US" sz="1200" b="0" i="0" u="none" strike="noStrike" baseline="0" dirty="0">
                <a:solidFill>
                  <a:srgbClr val="D45241"/>
                </a:solidFill>
                <a:latin typeface="PT Sans,Bold"/>
              </a:rPr>
              <a:t>) is a stratovolcano situated in southern Iceland. Like other volcanoes in Iceland, Eyjafjallajökull lies beneath an ice cap which is 200m thick </a:t>
            </a:r>
            <a:r>
              <a:rPr lang="en-GB" sz="1200" b="0" i="0" u="none" strike="noStrike" baseline="0" dirty="0">
                <a:solidFill>
                  <a:srgbClr val="D45241"/>
                </a:solidFill>
                <a:latin typeface="PT Sans,Bold"/>
              </a:rPr>
              <a:t>and 100km</a:t>
            </a:r>
            <a:r>
              <a:rPr lang="en-GB" sz="700" b="0" i="0" u="none" strike="noStrike" baseline="0" dirty="0">
                <a:solidFill>
                  <a:srgbClr val="D45241"/>
                </a:solidFill>
                <a:latin typeface="PT Sans,Bold"/>
              </a:rPr>
              <a:t>2 </a:t>
            </a:r>
            <a:r>
              <a:rPr lang="en-GB" sz="1200" b="0" i="0" u="none" strike="noStrike" baseline="0" dirty="0">
                <a:solidFill>
                  <a:srgbClr val="D45241"/>
                </a:solidFill>
                <a:latin typeface="PT Sans,Bold"/>
              </a:rPr>
              <a:t>in area.</a:t>
            </a:r>
            <a:endParaRPr lang="en-GB" b="0" dirty="0"/>
          </a:p>
        </p:txBody>
      </p:sp>
      <p:sp>
        <p:nvSpPr>
          <p:cNvPr id="4" name="Slide Number Placeholder 3"/>
          <p:cNvSpPr>
            <a:spLocks noGrp="1"/>
          </p:cNvSpPr>
          <p:nvPr>
            <p:ph type="sldNum" sz="quarter" idx="10"/>
          </p:nvPr>
        </p:nvSpPr>
        <p:spPr/>
        <p:txBody>
          <a:bodyPr/>
          <a:lstStyle/>
          <a:p>
            <a:fld id="{C63F0CC7-F0B2-443F-A7CF-A58F6A5BEDF9}" type="slidenum">
              <a:rPr lang="en-GB" smtClean="0"/>
              <a:t>3</a:t>
            </a:fld>
            <a:endParaRPr lang="en-GB"/>
          </a:p>
        </p:txBody>
      </p:sp>
    </p:spTree>
    <p:extLst>
      <p:ext uri="{BB962C8B-B14F-4D97-AF65-F5344CB8AC3E}">
        <p14:creationId xmlns:p14="http://schemas.microsoft.com/office/powerpoint/2010/main" val="295620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20 March 2010, following months of increased shallow</a:t>
            </a:r>
            <a:r>
              <a:rPr lang="en-US" baseline="0" dirty="0"/>
              <a:t> </a:t>
            </a:r>
            <a:r>
              <a:rPr lang="en-US" dirty="0"/>
              <a:t>earthquake activity around the area of Eyjafjallajökull, fountains of</a:t>
            </a:r>
            <a:r>
              <a:rPr lang="en-US" baseline="0" dirty="0"/>
              <a:t> </a:t>
            </a:r>
            <a:r>
              <a:rPr lang="en-US" dirty="0"/>
              <a:t>lava began to erupt through fissures in the ice-free area of</a:t>
            </a:r>
            <a:r>
              <a:rPr lang="en-US" baseline="0" dirty="0"/>
              <a:t> </a:t>
            </a:r>
            <a:r>
              <a:rPr lang="en-US" dirty="0" err="1"/>
              <a:t>Fimmvörðuháls</a:t>
            </a:r>
            <a:r>
              <a:rPr lang="en-US" dirty="0"/>
              <a:t>, to the northeast of the Eyjafjallajökull volcano. This</a:t>
            </a:r>
            <a:r>
              <a:rPr lang="en-US" baseline="0" dirty="0"/>
              <a:t> </a:t>
            </a:r>
            <a:r>
              <a:rPr lang="en-US" dirty="0"/>
              <a:t>effusive eruption did no damage and was considered a welcome tourist attraction, drawing in thousands of visitors each day.</a:t>
            </a:r>
          </a:p>
          <a:p>
            <a:endParaRPr lang="en-US" dirty="0"/>
          </a:p>
          <a:p>
            <a:r>
              <a:rPr lang="en-US" dirty="0"/>
              <a:t>On the 14 April 2010, the site of the eruption moved abruptly from</a:t>
            </a:r>
            <a:r>
              <a:rPr lang="en-US" baseline="0" dirty="0"/>
              <a:t> </a:t>
            </a:r>
            <a:r>
              <a:rPr lang="en-US" dirty="0"/>
              <a:t>the ice-free </a:t>
            </a:r>
            <a:r>
              <a:rPr lang="en-US" dirty="0" err="1"/>
              <a:t>Fimmvörðuháls</a:t>
            </a:r>
            <a:r>
              <a:rPr lang="en-US" dirty="0"/>
              <a:t> region to the ice-capped crater of</a:t>
            </a:r>
            <a:r>
              <a:rPr lang="en-US" baseline="0" dirty="0"/>
              <a:t> </a:t>
            </a:r>
            <a:r>
              <a:rPr lang="en-US" dirty="0"/>
              <a:t>Eyjafjallajökull. Heat from the rising magma melted the ice in the</a:t>
            </a:r>
            <a:r>
              <a:rPr lang="en-US" baseline="0" dirty="0"/>
              <a:t> </a:t>
            </a:r>
            <a:r>
              <a:rPr lang="en-US" dirty="0"/>
              <a:t>volcano’s crater. Cold meltwater mixed with the liquid magma,</a:t>
            </a:r>
            <a:r>
              <a:rPr lang="en-US" baseline="0" dirty="0"/>
              <a:t> </a:t>
            </a:r>
            <a:r>
              <a:rPr lang="en-US" dirty="0"/>
              <a:t>chilling it rapidly and causing it to shatter into very fine ash</a:t>
            </a:r>
            <a:r>
              <a:rPr lang="en-US" baseline="0" dirty="0"/>
              <a:t> </a:t>
            </a:r>
            <a:r>
              <a:rPr lang="en-US" dirty="0"/>
              <a:t>fragments. Ash and steam exploded out from the volcano</a:t>
            </a:r>
            <a:r>
              <a:rPr lang="en-US" baseline="0" dirty="0"/>
              <a:t> </a:t>
            </a:r>
            <a:r>
              <a:rPr lang="en-US" dirty="0"/>
              <a:t>(phreatomagmatic eruption) as a huge 10km high plume. This</a:t>
            </a:r>
            <a:r>
              <a:rPr lang="en-US" baseline="0" dirty="0"/>
              <a:t> </a:t>
            </a:r>
            <a:r>
              <a:rPr lang="en-US" dirty="0"/>
              <a:t>second explosive eruptive stage lasted 39 days until 22 May.</a:t>
            </a:r>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4</a:t>
            </a:fld>
            <a:endParaRPr lang="en-GB"/>
          </a:p>
        </p:txBody>
      </p:sp>
    </p:spTree>
    <p:extLst>
      <p:ext uri="{BB962C8B-B14F-4D97-AF65-F5344CB8AC3E}">
        <p14:creationId xmlns:p14="http://schemas.microsoft.com/office/powerpoint/2010/main" val="283004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Fissure eruption</a:t>
            </a:r>
            <a:r>
              <a:rPr lang="en-GB" baseline="0" dirty="0"/>
              <a:t> (</a:t>
            </a:r>
            <a:r>
              <a:rPr lang="en-GB" baseline="0" dirty="0" err="1"/>
              <a:t>effisive</a:t>
            </a:r>
            <a:r>
              <a:rPr lang="en-GB" baseline="0" dirty="0"/>
              <a:t>) at </a:t>
            </a:r>
            <a:r>
              <a:rPr lang="en-US" dirty="0" err="1"/>
              <a:t>Fimmvörðuháls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Explosive eruption on</a:t>
            </a:r>
            <a:r>
              <a:rPr lang="en-US" baseline="0" dirty="0"/>
              <a:t> </a:t>
            </a:r>
            <a:r>
              <a:rPr lang="en-US" baseline="0" dirty="0" err="1"/>
              <a:t>Eyjafjallajokull</a:t>
            </a:r>
            <a:r>
              <a:rPr lang="en-US" baseline="0" dirty="0"/>
              <a:t> </a:t>
            </a:r>
            <a:endParaRPr lang="en-US" dirty="0"/>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5</a:t>
            </a:fld>
            <a:endParaRPr lang="en-GB"/>
          </a:p>
        </p:txBody>
      </p:sp>
    </p:spTree>
    <p:extLst>
      <p:ext uri="{BB962C8B-B14F-4D97-AF65-F5344CB8AC3E}">
        <p14:creationId xmlns:p14="http://schemas.microsoft.com/office/powerpoint/2010/main" val="411306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sz="1200" dirty="0">
                <a:effectLst/>
                <a:latin typeface="PT Sans Narrow"/>
                <a:ea typeface="Calibri"/>
                <a:cs typeface="Times New Roman"/>
              </a:rPr>
              <a:t>The eruption of Eyjafjallajökull was moderate in size (Volcanic Explosivity Index = 4)</a:t>
            </a:r>
            <a:r>
              <a:rPr lang="en-GB" sz="1200" dirty="0">
                <a:solidFill>
                  <a:srgbClr val="D35241"/>
                </a:solidFill>
                <a:effectLst/>
                <a:latin typeface="PT Sans Narrow"/>
                <a:ea typeface="Calibri"/>
                <a:cs typeface="Times New Roman"/>
              </a:rPr>
              <a:t> </a:t>
            </a:r>
            <a:r>
              <a:rPr lang="en-GB" sz="1200" dirty="0">
                <a:effectLst/>
                <a:latin typeface="PT Sans Narrow"/>
                <a:ea typeface="Calibri"/>
                <a:cs typeface="Times New Roman"/>
              </a:rPr>
              <a:t>and in total, expelled 0.27</a:t>
            </a:r>
            <a:r>
              <a:rPr lang="en-GB" sz="1200" dirty="0">
                <a:effectLst/>
                <a:latin typeface="Arial"/>
                <a:ea typeface="Calibri"/>
                <a:cs typeface="Times New Roman"/>
              </a:rPr>
              <a:t> </a:t>
            </a:r>
            <a:r>
              <a:rPr lang="en-GB" sz="1200" dirty="0">
                <a:effectLst/>
                <a:latin typeface="PT Sans Narrow"/>
                <a:ea typeface="Calibri"/>
                <a:cs typeface="Times New Roman"/>
              </a:rPr>
              <a:t>km</a:t>
            </a:r>
            <a:r>
              <a:rPr lang="en-GB" sz="1200" baseline="30000" dirty="0">
                <a:effectLst/>
                <a:latin typeface="PT Sans Narrow"/>
                <a:ea typeface="Calibri"/>
                <a:cs typeface="Times New Roman"/>
              </a:rPr>
              <a:t>3</a:t>
            </a:r>
            <a:r>
              <a:rPr lang="en-GB" sz="1200" dirty="0">
                <a:effectLst/>
                <a:latin typeface="PT Sans Narrow"/>
                <a:ea typeface="Calibri"/>
                <a:cs typeface="Times New Roman"/>
              </a:rPr>
              <a:t> of airborne tephra (ash, and rock fragments). Due to north and </a:t>
            </a:r>
            <a:r>
              <a:rPr lang="en-GB" sz="1200" dirty="0" err="1">
                <a:effectLst/>
                <a:latin typeface="PT Sans Narrow"/>
                <a:ea typeface="Calibri"/>
                <a:cs typeface="Times New Roman"/>
              </a:rPr>
              <a:t>northwesterly</a:t>
            </a:r>
            <a:r>
              <a:rPr lang="en-GB" sz="1200" dirty="0">
                <a:effectLst/>
                <a:latin typeface="PT Sans Narrow"/>
                <a:ea typeface="Calibri"/>
                <a:cs typeface="Times New Roman"/>
              </a:rPr>
              <a:t> winds, this ash became widely dispersed over the North Atlantic Ocean and Europe.</a:t>
            </a:r>
          </a:p>
          <a:p>
            <a:pPr>
              <a:lnSpc>
                <a:spcPct val="115000"/>
              </a:lnSpc>
              <a:spcAft>
                <a:spcPts val="0"/>
              </a:spcAft>
            </a:pPr>
            <a:endParaRPr lang="en-GB" sz="1200" dirty="0">
              <a:effectLst/>
              <a:latin typeface="PT Sans Narrow"/>
              <a:ea typeface="Calibri"/>
              <a:cs typeface="Times New Roman"/>
            </a:endParaRPr>
          </a:p>
          <a:p>
            <a:r>
              <a:rPr lang="en-GB" sz="1200" kern="1200" dirty="0">
                <a:solidFill>
                  <a:schemeClr val="tx1"/>
                </a:solidFill>
                <a:effectLst/>
                <a:latin typeface="+mn-lt"/>
                <a:ea typeface="+mn-ea"/>
                <a:cs typeface="+mn-cs"/>
              </a:rPr>
              <a:t>Volcanic ash clouds are made from tiny abrasive fragments of rock. These particles are hazardous to commercial aircraft as they erode metal, clog up fuel and cooling systems and melt to form glassy deposits inside aircraft engines leading to engine failure. Due to this danger, much of European airspace was closed from 15-21 April. 107,000 flights were cancelled and the airline industry lost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£1.1 billion according to the International Air Transport Association.  Many industries relying on air freighted products were badly affected by the airspace closure and shortages of imported fruits, flowers and electronic hardware were reported. </a:t>
            </a:r>
          </a:p>
          <a:p>
            <a:pPr>
              <a:lnSpc>
                <a:spcPct val="115000"/>
              </a:lnSpc>
              <a:spcAft>
                <a:spcPts val="0"/>
              </a:spcAft>
            </a:pPr>
            <a:endParaRPr lang="en-GB" sz="1200" dirty="0">
              <a:effectLst/>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6</a:t>
            </a:fld>
            <a:endParaRPr lang="en-GB"/>
          </a:p>
        </p:txBody>
      </p:sp>
    </p:spTree>
    <p:extLst>
      <p:ext uri="{BB962C8B-B14F-4D97-AF65-F5344CB8AC3E}">
        <p14:creationId xmlns:p14="http://schemas.microsoft.com/office/powerpoint/2010/main" val="283004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Ash dispersal from Eyjafjallajökull</a:t>
            </a:r>
            <a:r>
              <a:rPr lang="en-GB" baseline="0" dirty="0"/>
              <a:t> </a:t>
            </a:r>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7</a:t>
            </a:fld>
            <a:endParaRPr lang="en-GB"/>
          </a:p>
        </p:txBody>
      </p:sp>
    </p:spTree>
    <p:extLst>
      <p:ext uri="{BB962C8B-B14F-4D97-AF65-F5344CB8AC3E}">
        <p14:creationId xmlns:p14="http://schemas.microsoft.com/office/powerpoint/2010/main" val="244565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melting of Eyjafjallajökull ice cap triggered several large glacial floods, known as jökulhlaups on the 14-15 April. The floods raised local river levels by 3m, flooded farmland and damaged buildings, roads and bridges. 800 people were evacuated via an automated telephone alert as a precaution. The floods transported huge volumes of volcanic sediment and completely filled in the lake at the foot of </a:t>
            </a:r>
            <a:r>
              <a:rPr lang="en-GB" sz="1200" kern="1200" dirty="0" err="1">
                <a:solidFill>
                  <a:schemeClr val="tx1"/>
                </a:solidFill>
                <a:effectLst/>
                <a:latin typeface="+mn-lt"/>
                <a:ea typeface="+mn-ea"/>
                <a:cs typeface="+mn-cs"/>
              </a:rPr>
              <a:t>Gígjökull</a:t>
            </a:r>
            <a:r>
              <a:rPr lang="en-GB" sz="1200" kern="1200" dirty="0">
                <a:solidFill>
                  <a:schemeClr val="tx1"/>
                </a:solidFill>
                <a:effectLst/>
                <a:latin typeface="+mn-lt"/>
                <a:ea typeface="+mn-ea"/>
                <a:cs typeface="+mn-cs"/>
              </a:rPr>
              <a:t> glacier with more than 17 million m</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of sediment.</a:t>
            </a:r>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8</a:t>
            </a:fld>
            <a:endParaRPr lang="en-GB"/>
          </a:p>
        </p:txBody>
      </p:sp>
    </p:spTree>
    <p:extLst>
      <p:ext uri="{BB962C8B-B14F-4D97-AF65-F5344CB8AC3E}">
        <p14:creationId xmlns:p14="http://schemas.microsoft.com/office/powerpoint/2010/main" val="272443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Mount Merapi is a stratovolcano on the island of Java in Indonesia. The volcano sits on the </a:t>
            </a:r>
            <a:r>
              <a:rPr lang="en-GB" sz="1200" b="0" kern="1200" dirty="0" err="1">
                <a:solidFill>
                  <a:schemeClr val="tx1"/>
                </a:solidFill>
                <a:effectLst/>
                <a:latin typeface="+mn-lt"/>
                <a:ea typeface="+mn-ea"/>
                <a:cs typeface="+mn-cs"/>
              </a:rPr>
              <a:t>Sunda</a:t>
            </a:r>
            <a:r>
              <a:rPr lang="en-GB" sz="1200" b="0" kern="1200" dirty="0">
                <a:solidFill>
                  <a:schemeClr val="tx1"/>
                </a:solidFill>
                <a:effectLst/>
                <a:latin typeface="+mn-lt"/>
                <a:ea typeface="+mn-ea"/>
                <a:cs typeface="+mn-cs"/>
              </a:rPr>
              <a:t> Trench, a subduction zone in which the Australian plate is being forced beneath the Eurasian plate at a rate of 60-70 mm yr</a:t>
            </a:r>
            <a:r>
              <a:rPr lang="en-GB" sz="1200" b="0" kern="1200" baseline="30000" dirty="0">
                <a:solidFill>
                  <a:schemeClr val="tx1"/>
                </a:solidFill>
                <a:effectLst/>
                <a:latin typeface="+mn-lt"/>
                <a:ea typeface="+mn-ea"/>
                <a:cs typeface="+mn-cs"/>
              </a:rPr>
              <a:t>-1</a:t>
            </a:r>
            <a:r>
              <a:rPr lang="en-GB" sz="1200" b="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Mount Merapi has erupted many times over the last 100 years, typically producing lava domes (mounds of viscous lava which pile up around the vent) and pyroclastic density currents.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Prior to 2010, these eruptions had occurred approximately every 4-6 years. Eruptions were typically small with volcanic explosivity indices (VEI) of 1-3, however it was known that larger explosive eruptions were possible and had occurred in the past (e.g. in 1872, VEI=4).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Approximately 70,000 people live in the immediate vicinity of Mount Merapi and &gt;3 million people live in the city of Yogyakarta just 30km south of the volcano, so the volcano was closely monitored by the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Volcanology and Geological Hazard Mitigation (CVGHM).</a:t>
            </a:r>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10</a:t>
            </a:fld>
            <a:endParaRPr lang="en-GB"/>
          </a:p>
        </p:txBody>
      </p:sp>
    </p:spTree>
    <p:extLst>
      <p:ext uri="{BB962C8B-B14F-4D97-AF65-F5344CB8AC3E}">
        <p14:creationId xmlns:p14="http://schemas.microsoft.com/office/powerpoint/2010/main" val="50867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10:02 (UTC) 26 October 2010 Mount Merapi erupted explosively (VEI = 4) in the first stage of a multi-stage eruption. The eruption destroyed the previous 2006 lava dome and formed a new crater by blasting out 6 million m</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of rock. An ash cloud was projected 12km into the atmosphere and pyroclastic flows swept down the volcano’s southern slopes reaching distances of 8km. </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mn-lt"/>
                <a:ea typeface="+mn-ea"/>
                <a:cs typeface="+mn-cs"/>
              </a:rPr>
              <a:t>From 1-4 November, Merapi formed a new lava dome through the eruption of 5 million m</a:t>
            </a:r>
            <a:r>
              <a:rPr lang="en-GB" sz="1200" kern="1200" baseline="30000" dirty="0">
                <a:solidFill>
                  <a:schemeClr val="tx1"/>
                </a:solidFill>
                <a:effectLst/>
                <a:latin typeface="+mn-lt"/>
                <a:ea typeface="+mn-ea"/>
                <a:cs typeface="+mn-cs"/>
              </a:rPr>
              <a:t>3 </a:t>
            </a:r>
            <a:r>
              <a:rPr lang="en-GB" sz="1200" kern="1200" dirty="0">
                <a:solidFill>
                  <a:schemeClr val="tx1"/>
                </a:solidFill>
                <a:effectLst/>
                <a:latin typeface="+mn-lt"/>
                <a:ea typeface="+mn-ea"/>
                <a:cs typeface="+mn-cs"/>
              </a:rPr>
              <a:t>of lava. During the night of 4 November an unusually large explosive eruption generated a 17km ash column lava and triggered additional pyroclastic flows. Volcanic activity began to decrease from 11 November and had ended by 30 November.  The eruption generated ~130 million m</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of new volcanic material (lava and ash) on </a:t>
            </a:r>
            <a:r>
              <a:rPr lang="en-GB" sz="1200" kern="1200" dirty="0" err="1">
                <a:solidFill>
                  <a:schemeClr val="tx1"/>
                </a:solidFill>
                <a:effectLst/>
                <a:latin typeface="+mn-lt"/>
                <a:ea typeface="+mn-ea"/>
                <a:cs typeface="+mn-cs"/>
              </a:rPr>
              <a:t>Merapi’s</a:t>
            </a:r>
            <a:r>
              <a:rPr lang="en-GB" sz="1200" kern="1200" dirty="0">
                <a:solidFill>
                  <a:schemeClr val="tx1"/>
                </a:solidFill>
                <a:effectLst/>
                <a:latin typeface="+mn-lt"/>
                <a:ea typeface="+mn-ea"/>
                <a:cs typeface="+mn-cs"/>
              </a:rPr>
              <a:t> slopes.  </a:t>
            </a:r>
          </a:p>
          <a:p>
            <a:pPr>
              <a:lnSpc>
                <a:spcPct val="115000"/>
              </a:lnSpc>
              <a:spcAft>
                <a:spcPts val="0"/>
              </a:spcAft>
            </a:pPr>
            <a:endParaRPr lang="en-GB" sz="1200" dirty="0">
              <a:effectLst/>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C63F0CC7-F0B2-443F-A7CF-A58F6A5BEDF9}" type="slidenum">
              <a:rPr lang="en-GB" smtClean="0"/>
              <a:t>11</a:t>
            </a:fld>
            <a:endParaRPr lang="en-GB"/>
          </a:p>
        </p:txBody>
      </p:sp>
    </p:spTree>
    <p:extLst>
      <p:ext uri="{BB962C8B-B14F-4D97-AF65-F5344CB8AC3E}">
        <p14:creationId xmlns:p14="http://schemas.microsoft.com/office/powerpoint/2010/main" val="162268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29F7C4-6D1F-4B47-9FCD-5670864B3F1E}"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373032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9F7C4-6D1F-4B47-9FCD-5670864B3F1E}"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154573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9F7C4-6D1F-4B47-9FCD-5670864B3F1E}"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31317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9F7C4-6D1F-4B47-9FCD-5670864B3F1E}"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146553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9F7C4-6D1F-4B47-9FCD-5670864B3F1E}"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408988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29F7C4-6D1F-4B47-9FCD-5670864B3F1E}"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73878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29F7C4-6D1F-4B47-9FCD-5670864B3F1E}" type="datetimeFigureOut">
              <a:rPr lang="en-GB" smtClean="0"/>
              <a:t>19/02/2025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350026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29F7C4-6D1F-4B47-9FCD-5670864B3F1E}" type="datetimeFigureOut">
              <a:rPr lang="en-GB" smtClean="0"/>
              <a:t>19/02/2025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400953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F7C4-6D1F-4B47-9FCD-5670864B3F1E}" type="datetimeFigureOut">
              <a:rPr lang="en-GB" smtClean="0"/>
              <a:t>19/02/2025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220099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F7C4-6D1F-4B47-9FCD-5670864B3F1E}"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144025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F7C4-6D1F-4B47-9FCD-5670864B3F1E}"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26977-575E-438C-A4C9-52CBCA1BF3C2}" type="slidenum">
              <a:rPr lang="en-GB" smtClean="0"/>
              <a:t>‹#›</a:t>
            </a:fld>
            <a:endParaRPr lang="en-GB"/>
          </a:p>
        </p:txBody>
      </p:sp>
    </p:spTree>
    <p:extLst>
      <p:ext uri="{BB962C8B-B14F-4D97-AF65-F5344CB8AC3E}">
        <p14:creationId xmlns:p14="http://schemas.microsoft.com/office/powerpoint/2010/main" val="258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b="7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F7C4-6D1F-4B47-9FCD-5670864B3F1E}" type="datetimeFigureOut">
              <a:rPr lang="en-GB" smtClean="0"/>
              <a:t>19/02/2025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6977-575E-438C-A4C9-52CBCA1BF3C2}" type="slidenum">
              <a:rPr lang="en-GB" smtClean="0"/>
              <a:t>‹#›</a:t>
            </a:fld>
            <a:endParaRPr lang="en-GB"/>
          </a:p>
        </p:txBody>
      </p:sp>
    </p:spTree>
    <p:extLst>
      <p:ext uri="{BB962C8B-B14F-4D97-AF65-F5344CB8AC3E}">
        <p14:creationId xmlns:p14="http://schemas.microsoft.com/office/powerpoint/2010/main" val="387827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9" y="0"/>
            <a:ext cx="9176149" cy="4464172"/>
          </a:xfrm>
          <a:prstGeom prst="rect">
            <a:avLst/>
          </a:prstGeom>
        </p:spPr>
      </p:pic>
      <p:sp>
        <p:nvSpPr>
          <p:cNvPr id="5" name="TextBox 4"/>
          <p:cNvSpPr txBox="1"/>
          <p:nvPr/>
        </p:nvSpPr>
        <p:spPr>
          <a:xfrm>
            <a:off x="611560" y="548680"/>
            <a:ext cx="5112568" cy="2554545"/>
          </a:xfrm>
          <a:prstGeom prst="rect">
            <a:avLst/>
          </a:prstGeom>
          <a:noFill/>
        </p:spPr>
        <p:txBody>
          <a:bodyPr wrap="square" rtlCol="0">
            <a:spAutoFit/>
          </a:bodyPr>
          <a:lstStyle/>
          <a:p>
            <a:r>
              <a:rPr lang="en-GB" sz="8000" dirty="0">
                <a:solidFill>
                  <a:schemeClr val="bg1"/>
                </a:solidFill>
                <a:latin typeface="Pompiere " panose="02000000000000000000" pitchFamily="2" charset="0"/>
              </a:rPr>
              <a:t>VOLCANO CASE STUDIES</a:t>
            </a:r>
          </a:p>
        </p:txBody>
      </p:sp>
    </p:spTree>
    <p:extLst>
      <p:ext uri="{BB962C8B-B14F-4D97-AF65-F5344CB8AC3E}">
        <p14:creationId xmlns:p14="http://schemas.microsoft.com/office/powerpoint/2010/main" val="6162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460890" cy="1143000"/>
          </a:xfrm>
        </p:spPr>
        <p:txBody>
          <a:bodyPr>
            <a:noAutofit/>
          </a:bodyPr>
          <a:lstStyle/>
          <a:p>
            <a:pPr algn="l"/>
            <a:r>
              <a:rPr lang="en-GB" sz="6000" dirty="0">
                <a:solidFill>
                  <a:schemeClr val="bg1"/>
                </a:solidFill>
                <a:latin typeface="Pompiere " panose="02000000000000000000" pitchFamily="2" charset="0"/>
              </a:rPr>
              <a:t>MOUNT MERAPI, INDONESIA</a:t>
            </a:r>
            <a:endParaRPr lang="en-GB" sz="5400" dirty="0">
              <a:solidFill>
                <a:schemeClr val="bg1"/>
              </a:solidFill>
              <a:latin typeface="Pompiere " panose="02000000000000000000" pitchFamily="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95936" y="2576139"/>
            <a:ext cx="5028955" cy="3450215"/>
          </a:xfrm>
          <a:prstGeom prst="rect">
            <a:avLst/>
          </a:prstGeom>
        </p:spPr>
      </p:pic>
      <p:sp>
        <p:nvSpPr>
          <p:cNvPr id="8" name="TextBox 7"/>
          <p:cNvSpPr txBox="1"/>
          <p:nvPr/>
        </p:nvSpPr>
        <p:spPr>
          <a:xfrm>
            <a:off x="251520" y="1916832"/>
            <a:ext cx="4032448"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err="1"/>
              <a:t>Sunda</a:t>
            </a:r>
            <a:r>
              <a:rPr lang="en-GB" sz="2400" dirty="0"/>
              <a:t> trench subduction zone, convergent boundary</a:t>
            </a:r>
          </a:p>
          <a:p>
            <a:pPr marL="285750" indent="-285750">
              <a:buFont typeface="Arial" panose="020B0604020202020204" pitchFamily="34" charset="0"/>
              <a:buChar char="•"/>
            </a:pPr>
            <a:r>
              <a:rPr lang="en-GB" sz="2400" dirty="0"/>
              <a:t>Australian plate </a:t>
            </a:r>
            <a:r>
              <a:rPr lang="en-US" sz="2400" dirty="0"/>
              <a:t>forced beneath the Eurasian plate at 60-70 mm </a:t>
            </a:r>
            <a:r>
              <a:rPr lang="en-GB" sz="2400" dirty="0"/>
              <a:t>yr</a:t>
            </a:r>
            <a:r>
              <a:rPr lang="en-GB" sz="2400" baseline="30000" dirty="0"/>
              <a:t>-1</a:t>
            </a:r>
            <a:r>
              <a:rPr lang="en-US" sz="2400" dirty="0"/>
              <a:t>. </a:t>
            </a:r>
            <a:endParaRPr lang="en-GB" sz="2400" dirty="0"/>
          </a:p>
          <a:p>
            <a:pPr marL="285750" indent="-285750">
              <a:buFont typeface="Arial" panose="020B0604020202020204" pitchFamily="34" charset="0"/>
              <a:buChar char="•"/>
            </a:pPr>
            <a:r>
              <a:rPr lang="en-GB" sz="2400" dirty="0"/>
              <a:t>Mount Merapi is a stratovolcano on the island of Java</a:t>
            </a:r>
          </a:p>
          <a:p>
            <a:pPr marL="285750" indent="-285750">
              <a:buFont typeface="Arial" panose="020B0604020202020204" pitchFamily="34" charset="0"/>
              <a:buChar char="•"/>
            </a:pPr>
            <a:r>
              <a:rPr lang="en-GB" sz="2400" dirty="0"/>
              <a:t>Eruptions of VEI 1-3 common</a:t>
            </a:r>
          </a:p>
          <a:p>
            <a:pPr marL="285750" indent="-285750">
              <a:buFont typeface="Arial" panose="020B0604020202020204" pitchFamily="34" charset="0"/>
              <a:buChar char="•"/>
            </a:pPr>
            <a:r>
              <a:rPr lang="en-GB" sz="2400" dirty="0"/>
              <a:t>70,000 people live in close vicinity, 3 million in Yogyakarta 30km south</a:t>
            </a:r>
            <a:endParaRPr lang="en-GB" sz="2000" dirty="0"/>
          </a:p>
        </p:txBody>
      </p:sp>
    </p:spTree>
    <p:extLst>
      <p:ext uri="{BB962C8B-B14F-4D97-AF65-F5344CB8AC3E}">
        <p14:creationId xmlns:p14="http://schemas.microsoft.com/office/powerpoint/2010/main" val="255888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61456"/>
            <a:ext cx="8424936" cy="4707904"/>
          </a:xfrm>
        </p:spPr>
        <p:txBody>
          <a:bodyPr>
            <a:normAutofit fontScale="92500" lnSpcReduction="20000"/>
          </a:bodyPr>
          <a:lstStyle/>
          <a:p>
            <a:r>
              <a:rPr lang="en-US" dirty="0"/>
              <a:t>10:02 (UTC) 26 October 2010 Mount Merapi erupted, VEI = 4 </a:t>
            </a:r>
          </a:p>
          <a:p>
            <a:r>
              <a:rPr lang="en-US" dirty="0"/>
              <a:t>6 million </a:t>
            </a:r>
            <a:r>
              <a:rPr lang="en-GB" dirty="0"/>
              <a:t>m</a:t>
            </a:r>
            <a:r>
              <a:rPr lang="en-GB" baseline="30000" dirty="0"/>
              <a:t>3</a:t>
            </a:r>
            <a:r>
              <a:rPr lang="en-GB" dirty="0"/>
              <a:t> of rock from previous lava dome were blasted out</a:t>
            </a:r>
          </a:p>
          <a:p>
            <a:r>
              <a:rPr lang="en-GB" dirty="0"/>
              <a:t>12km ash cloud, pyroclastic flows reached 8km from summit, new lava dome started to form</a:t>
            </a:r>
          </a:p>
          <a:p>
            <a:r>
              <a:rPr lang="en-GB" dirty="0"/>
              <a:t>4 November 17km ash column + additional pyroclastic flows</a:t>
            </a:r>
          </a:p>
          <a:p>
            <a:r>
              <a:rPr lang="en-GB" dirty="0"/>
              <a:t>Eruption had subsided by 30 November 2010</a:t>
            </a:r>
          </a:p>
          <a:p>
            <a:r>
              <a:rPr lang="en-GB" dirty="0"/>
              <a:t>~130 million m</a:t>
            </a:r>
            <a:r>
              <a:rPr lang="en-GB" baseline="30000" dirty="0"/>
              <a:t>3</a:t>
            </a:r>
            <a:r>
              <a:rPr lang="en-GB" dirty="0"/>
              <a:t> of new volcanic material (lava and ash) on </a:t>
            </a:r>
            <a:r>
              <a:rPr lang="en-GB" dirty="0" err="1"/>
              <a:t>Merapi’s</a:t>
            </a:r>
            <a:r>
              <a:rPr lang="en-GB" dirty="0"/>
              <a:t> slopes</a:t>
            </a:r>
            <a:endParaRPr lang="en-US" dirty="0"/>
          </a:p>
        </p:txBody>
      </p:sp>
      <p:sp>
        <p:nvSpPr>
          <p:cNvPr id="2" name="Title 1"/>
          <p:cNvSpPr>
            <a:spLocks noGrp="1"/>
          </p:cNvSpPr>
          <p:nvPr>
            <p:ph type="title"/>
          </p:nvPr>
        </p:nvSpPr>
        <p:spPr/>
        <p:txBody>
          <a:bodyPr/>
          <a:lstStyle/>
          <a:p>
            <a:endParaRPr lang="en-GB"/>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682783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04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le:A village covered in ash near Mt Merapi (10664028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76" y="2306082"/>
            <a:ext cx="4720077" cy="316835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44328" y="5474434"/>
            <a:ext cx="3033716" cy="369332"/>
          </a:xfrm>
          <a:prstGeom prst="rect">
            <a:avLst/>
          </a:prstGeom>
        </p:spPr>
        <p:txBody>
          <a:bodyPr wrap="none">
            <a:spAutoFit/>
          </a:bodyPr>
          <a:lstStyle/>
          <a:p>
            <a:r>
              <a:rPr lang="en-GB" dirty="0"/>
              <a:t>Wikimedia/</a:t>
            </a:r>
            <a:r>
              <a:rPr lang="en-GB" dirty="0" err="1"/>
              <a:t>AusAID</a:t>
            </a:r>
            <a:r>
              <a:rPr lang="en-GB" dirty="0"/>
              <a:t>/</a:t>
            </a:r>
            <a:r>
              <a:rPr lang="en-GB" dirty="0" err="1"/>
              <a:t>Jeong</a:t>
            </a:r>
            <a:r>
              <a:rPr lang="en-GB" dirty="0"/>
              <a:t> Park</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4858" y="1353478"/>
            <a:ext cx="3805171" cy="5073560"/>
          </a:xfrm>
          <a:prstGeom prst="rect">
            <a:avLst/>
          </a:prstGeom>
          <a:ln w="38100">
            <a:solidFill>
              <a:schemeClr val="bg1"/>
            </a:solidFill>
          </a:ln>
          <a:effectLst>
            <a:outerShdw blurRad="50800" dist="38100" dir="2700000" algn="tl" rotWithShape="0">
              <a:prstClr val="black">
                <a:alpha val="40000"/>
              </a:prstClr>
            </a:outerShdw>
          </a:effectLst>
        </p:spPr>
      </p:pic>
      <p:sp>
        <p:nvSpPr>
          <p:cNvPr id="8" name="Rectangle 7"/>
          <p:cNvSpPr/>
          <p:nvPr/>
        </p:nvSpPr>
        <p:spPr>
          <a:xfrm>
            <a:off x="5292080" y="6427038"/>
            <a:ext cx="3033716" cy="369332"/>
          </a:xfrm>
          <a:prstGeom prst="rect">
            <a:avLst/>
          </a:prstGeom>
        </p:spPr>
        <p:txBody>
          <a:bodyPr wrap="none">
            <a:spAutoFit/>
          </a:bodyPr>
          <a:lstStyle/>
          <a:p>
            <a:r>
              <a:rPr lang="en-GB" dirty="0"/>
              <a:t>Wikimedia/</a:t>
            </a:r>
            <a:r>
              <a:rPr lang="en-GB" dirty="0" err="1"/>
              <a:t>AusAID</a:t>
            </a:r>
            <a:r>
              <a:rPr lang="en-GB" dirty="0"/>
              <a:t>/</a:t>
            </a:r>
            <a:r>
              <a:rPr lang="en-GB" dirty="0" err="1"/>
              <a:t>Jeong</a:t>
            </a:r>
            <a:r>
              <a:rPr lang="en-GB" dirty="0"/>
              <a:t> Park</a:t>
            </a:r>
          </a:p>
        </p:txBody>
      </p:sp>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9" y="-186549"/>
            <a:ext cx="682783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4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171"/>
          <a:stretch/>
        </p:blipFill>
        <p:spPr>
          <a:xfrm>
            <a:off x="139536" y="2348880"/>
            <a:ext cx="4608512" cy="3406714"/>
          </a:xfrm>
        </p:spPr>
      </p:pic>
      <p:sp>
        <p:nvSpPr>
          <p:cNvPr id="6" name="TextBox 5"/>
          <p:cNvSpPr txBox="1"/>
          <p:nvPr/>
        </p:nvSpPr>
        <p:spPr>
          <a:xfrm>
            <a:off x="4716016" y="1700808"/>
            <a:ext cx="4320480" cy="5047536"/>
          </a:xfrm>
          <a:prstGeom prst="rect">
            <a:avLst/>
          </a:prstGeom>
          <a:noFill/>
        </p:spPr>
        <p:txBody>
          <a:bodyPr wrap="square" rtlCol="0">
            <a:spAutoFit/>
          </a:bodyPr>
          <a:lstStyle/>
          <a:p>
            <a:pPr marL="285750" indent="-285750">
              <a:buFont typeface="Arial" panose="020B0604020202020204" pitchFamily="34" charset="0"/>
              <a:buChar char="•"/>
            </a:pPr>
            <a:r>
              <a:rPr lang="en-GB" sz="2300" dirty="0"/>
              <a:t>10km evacuation zone on 25 October</a:t>
            </a:r>
          </a:p>
          <a:p>
            <a:pPr marL="285750" indent="-285750">
              <a:buFont typeface="Arial" panose="020B0604020202020204" pitchFamily="34" charset="0"/>
              <a:buChar char="•"/>
            </a:pPr>
            <a:r>
              <a:rPr lang="en-GB" sz="2300" dirty="0"/>
              <a:t>Increased to 20km on 5 Nov</a:t>
            </a:r>
          </a:p>
          <a:p>
            <a:pPr marL="285750" indent="-285750">
              <a:buFont typeface="Arial" panose="020B0604020202020204" pitchFamily="34" charset="0"/>
              <a:buChar char="•"/>
            </a:pPr>
            <a:r>
              <a:rPr lang="en-US" sz="2300" dirty="0"/>
              <a:t>35 people, who refused to leave the village of </a:t>
            </a:r>
            <a:r>
              <a:rPr lang="en-US" sz="2300" dirty="0" err="1"/>
              <a:t>Kinahrejo</a:t>
            </a:r>
            <a:r>
              <a:rPr lang="en-US" sz="2300" dirty="0"/>
              <a:t>, were killed by pyroclastic flows on 26 Oct</a:t>
            </a:r>
          </a:p>
          <a:p>
            <a:pPr marL="285750" indent="-285750">
              <a:buFont typeface="Arial" panose="020B0604020202020204" pitchFamily="34" charset="0"/>
              <a:buChar char="•"/>
            </a:pPr>
            <a:r>
              <a:rPr lang="en-US" sz="2300" dirty="0"/>
              <a:t> On 5 Nov 87 people were killed in village of </a:t>
            </a:r>
            <a:r>
              <a:rPr lang="en-US" sz="2300" dirty="0" err="1"/>
              <a:t>Bronggang</a:t>
            </a:r>
            <a:r>
              <a:rPr lang="en-US" sz="2300" dirty="0"/>
              <a:t> which had not yet been evacuated </a:t>
            </a:r>
          </a:p>
          <a:p>
            <a:pPr marL="285750" indent="-285750">
              <a:buFont typeface="Arial" panose="020B0604020202020204" pitchFamily="34" charset="0"/>
              <a:buChar char="•"/>
            </a:pPr>
            <a:r>
              <a:rPr lang="en-US" sz="2300" dirty="0"/>
              <a:t>In total 367 fatalities and &gt;400,000 had to be evacuated not able to return to their homes for &gt; 6 weeks.</a:t>
            </a:r>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99392"/>
            <a:ext cx="67849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estroyed house in Cangkringan Village after the 2010 Eruptions of Mount Mera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789" y="1781333"/>
            <a:ext cx="6210600" cy="4657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22557" y="1848634"/>
            <a:ext cx="5850560" cy="830997"/>
          </a:xfrm>
          <a:prstGeom prst="rect">
            <a:avLst/>
          </a:prstGeom>
        </p:spPr>
        <p:txBody>
          <a:bodyPr wrap="square">
            <a:spAutoFit/>
          </a:bodyPr>
          <a:lstStyle/>
          <a:p>
            <a:pPr algn="ctr"/>
            <a:r>
              <a:rPr lang="en-US" sz="2400" b="1" dirty="0"/>
              <a:t>House destroyed by pyroclastic flows in 2010 eruption </a:t>
            </a:r>
            <a:endParaRPr lang="en-GB" sz="2400" b="1" dirty="0"/>
          </a:p>
        </p:txBody>
      </p:sp>
      <p:sp>
        <p:nvSpPr>
          <p:cNvPr id="7" name="Rectangle 6"/>
          <p:cNvSpPr/>
          <p:nvPr/>
        </p:nvSpPr>
        <p:spPr>
          <a:xfrm>
            <a:off x="1547664" y="6394762"/>
            <a:ext cx="3356047" cy="369332"/>
          </a:xfrm>
          <a:prstGeom prst="rect">
            <a:avLst/>
          </a:prstGeom>
        </p:spPr>
        <p:txBody>
          <a:bodyPr wrap="none">
            <a:spAutoFit/>
          </a:bodyPr>
          <a:lstStyle/>
          <a:p>
            <a:r>
              <a:rPr lang="en-GB" dirty="0"/>
              <a:t>Wikimedia/Crisco 1492/CC-By-3.0</a:t>
            </a: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01" y="0"/>
            <a:ext cx="67849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45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83971"/>
            <a:ext cx="4824536" cy="4464497"/>
          </a:xfrm>
        </p:spPr>
        <p:txBody>
          <a:bodyPr>
            <a:noAutofit/>
          </a:bodyPr>
          <a:lstStyle/>
          <a:p>
            <a:r>
              <a:rPr lang="en-GB" sz="2400" dirty="0"/>
              <a:t>Mount </a:t>
            </a:r>
            <a:r>
              <a:rPr lang="en-GB" sz="2400" dirty="0" err="1"/>
              <a:t>Nyiragongo</a:t>
            </a:r>
            <a:r>
              <a:rPr lang="en-GB" sz="2400" dirty="0"/>
              <a:t> is in the Democratic Republic of Congo</a:t>
            </a:r>
          </a:p>
          <a:p>
            <a:r>
              <a:rPr lang="en-GB" sz="2400" dirty="0"/>
              <a:t>Part of East African Rift Valley, a developing divergent plate boundary</a:t>
            </a:r>
          </a:p>
          <a:p>
            <a:r>
              <a:rPr lang="en-GB" sz="2400" dirty="0"/>
              <a:t>15km north of the city of Goma ~ 500,000 people </a:t>
            </a:r>
          </a:p>
          <a:p>
            <a:r>
              <a:rPr lang="en-GB" sz="2400" dirty="0"/>
              <a:t>Crater contains persistent lava lake </a:t>
            </a:r>
          </a:p>
          <a:p>
            <a:r>
              <a:rPr lang="en-US" sz="2400" dirty="0"/>
              <a:t>The lava emitted in eruptions at </a:t>
            </a:r>
            <a:r>
              <a:rPr lang="en-US" sz="2400" dirty="0" err="1"/>
              <a:t>Nyiragongo</a:t>
            </a:r>
            <a:r>
              <a:rPr lang="en-US" sz="2400" dirty="0"/>
              <a:t> is often unusually fluid (</a:t>
            </a:r>
            <a:r>
              <a:rPr lang="en-US" sz="2400" dirty="0" err="1"/>
              <a:t>nephelinite</a:t>
            </a:r>
            <a:r>
              <a:rPr lang="en-US" sz="2400" dirty="0"/>
              <a:t> - very low SiO</a:t>
            </a:r>
            <a:r>
              <a:rPr lang="en-US" sz="1800" dirty="0"/>
              <a:t>2</a:t>
            </a:r>
            <a:r>
              <a:rPr lang="en-US" sz="2400" dirty="0"/>
              <a:t> content).</a:t>
            </a:r>
            <a:endParaRPr lang="en-GB"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60032" y="1636348"/>
            <a:ext cx="4134184" cy="4965751"/>
          </a:xfrm>
          <a:prstGeom prst="rect">
            <a:avLst/>
          </a:prstGeom>
        </p:spPr>
      </p:pic>
      <p:sp>
        <p:nvSpPr>
          <p:cNvPr id="4" name="Title 3"/>
          <p:cNvSpPr>
            <a:spLocks noGrp="1"/>
          </p:cNvSpPr>
          <p:nvPr>
            <p:ph type="title"/>
          </p:nvPr>
        </p:nvSpPr>
        <p:spPr/>
        <p:txBody>
          <a:bodyPr/>
          <a:lstStyle/>
          <a:p>
            <a:endParaRPr lang="en-GB"/>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99392"/>
            <a:ext cx="859631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2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638942"/>
            <a:ext cx="7436247" cy="4849726"/>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5997626" y="6488668"/>
            <a:ext cx="3146374" cy="369332"/>
          </a:xfrm>
          <a:prstGeom prst="rect">
            <a:avLst/>
          </a:prstGeom>
        </p:spPr>
        <p:txBody>
          <a:bodyPr wrap="none">
            <a:spAutoFit/>
          </a:bodyPr>
          <a:lstStyle/>
          <a:p>
            <a:r>
              <a:rPr lang="en-GB" dirty="0"/>
              <a:t>Wikimedia/</a:t>
            </a:r>
            <a:r>
              <a:rPr lang="en-GB" dirty="0" err="1"/>
              <a:t>Caitjeenk</a:t>
            </a:r>
            <a:r>
              <a:rPr lang="en-GB" dirty="0"/>
              <a:t>/CC-By-3.0</a:t>
            </a:r>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57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67544" y="1988840"/>
            <a:ext cx="8229600" cy="486916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Nyiragongo</a:t>
            </a:r>
            <a:r>
              <a:rPr lang="en-US" dirty="0"/>
              <a:t> erupted on January 17, 2002</a:t>
            </a:r>
          </a:p>
          <a:p>
            <a:r>
              <a:rPr lang="en-US" dirty="0"/>
              <a:t>Difficult to monitor volcano due to political unrest</a:t>
            </a:r>
          </a:p>
          <a:p>
            <a:r>
              <a:rPr lang="en-US" dirty="0"/>
              <a:t>13km fissure opened up on the south side of the volcano</a:t>
            </a:r>
          </a:p>
          <a:p>
            <a:r>
              <a:rPr lang="en-US" dirty="0"/>
              <a:t>Lava flows reached speeds of 60km/</a:t>
            </a:r>
            <a:r>
              <a:rPr lang="en-US" dirty="0" err="1"/>
              <a:t>hr</a:t>
            </a:r>
            <a:r>
              <a:rPr lang="en-US" dirty="0"/>
              <a:t> in the direction of Goma and Lake </a:t>
            </a:r>
            <a:r>
              <a:rPr lang="en-US" dirty="0" err="1"/>
              <a:t>Kivo</a:t>
            </a:r>
            <a:endParaRPr lang="en-US" dirty="0"/>
          </a:p>
          <a:p>
            <a:r>
              <a:rPr lang="en-US" dirty="0"/>
              <a:t>14-34 million </a:t>
            </a:r>
            <a:r>
              <a:rPr lang="en-GB" dirty="0"/>
              <a:t>m</a:t>
            </a:r>
            <a:r>
              <a:rPr lang="en-GB" baseline="30000" dirty="0"/>
              <a:t>3</a:t>
            </a:r>
            <a:r>
              <a:rPr lang="en-GB" dirty="0"/>
              <a:t> of lava</a:t>
            </a:r>
          </a:p>
          <a:p>
            <a:r>
              <a:rPr lang="en-GB" dirty="0"/>
              <a:t>Eruption of lava stopped after ~12 hours but lava continued to flow towards and into Lake </a:t>
            </a:r>
            <a:r>
              <a:rPr lang="en-GB" dirty="0" err="1"/>
              <a:t>Kivo</a:t>
            </a:r>
            <a:r>
              <a:rPr lang="en-GB" dirty="0"/>
              <a:t> for a 3 days</a:t>
            </a:r>
          </a:p>
          <a:p>
            <a:r>
              <a:rPr lang="en-GB" dirty="0"/>
              <a:t>45 fatalities in first 24 hours due to lava flows and CO</a:t>
            </a:r>
            <a:r>
              <a:rPr lang="en-GB" sz="4000" dirty="0"/>
              <a:t>2</a:t>
            </a:r>
            <a:r>
              <a:rPr lang="en-GB" dirty="0"/>
              <a:t> asphyxiation</a:t>
            </a:r>
          </a:p>
          <a:p>
            <a:endParaRPr lang="en-US"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435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67544" y="1988840"/>
            <a:ext cx="822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Lava flows covered 15% of Goma </a:t>
            </a:r>
          </a:p>
          <a:p>
            <a:r>
              <a:rPr lang="en-US" dirty="0"/>
              <a:t>2 hospitals, 14 villages, over 4,500 buildings and  part of Goma’s international airport runway were destroyed by lava flows</a:t>
            </a:r>
          </a:p>
          <a:p>
            <a:r>
              <a:rPr lang="en-US" dirty="0"/>
              <a:t>120,000 people left homeless</a:t>
            </a:r>
          </a:p>
          <a:p>
            <a:r>
              <a:rPr lang="en-US" dirty="0"/>
              <a:t>350,000 people fled eastwards to Rwanda to escape the lava flows </a:t>
            </a:r>
          </a:p>
          <a:p>
            <a:r>
              <a:rPr lang="en-GB" dirty="0"/>
              <a:t>Cholera break out in camps from lack of clean drinking water and sanitation</a:t>
            </a:r>
          </a:p>
          <a:p>
            <a:r>
              <a:rPr lang="en-GB" dirty="0"/>
              <a:t>Lava flows set alight a petrol station on 21 January. 50 people were in the petrol station trying to siphon off fuel and died in the explosion.</a:t>
            </a:r>
          </a:p>
          <a:p>
            <a:r>
              <a:rPr lang="en-GB" dirty="0"/>
              <a:t>Total fatalities = 147</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1"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5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eltering at the foot of the volcano (80258369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81" y="2708920"/>
            <a:ext cx="5111640" cy="342107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01481" y="6214264"/>
            <a:ext cx="3660874" cy="369332"/>
          </a:xfrm>
          <a:prstGeom prst="rect">
            <a:avLst/>
          </a:prstGeom>
        </p:spPr>
        <p:txBody>
          <a:bodyPr wrap="none">
            <a:spAutoFit/>
          </a:bodyPr>
          <a:lstStyle/>
          <a:p>
            <a:r>
              <a:rPr lang="en-GB" dirty="0"/>
              <a:t>Steven van </a:t>
            </a:r>
            <a:r>
              <a:rPr lang="en-GB" dirty="0" err="1"/>
              <a:t>Damme</a:t>
            </a:r>
            <a:r>
              <a:rPr lang="en-GB" dirty="0"/>
              <a:t>/Oxfam/CC BY 2.0</a:t>
            </a:r>
          </a:p>
        </p:txBody>
      </p:sp>
      <p:pic>
        <p:nvPicPr>
          <p:cNvPr id="2054" name="Picture 6" descr="Goma Airport Potter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7" y="1334513"/>
            <a:ext cx="3490696" cy="5243732"/>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5472650" y="1334513"/>
            <a:ext cx="3454143" cy="954107"/>
          </a:xfrm>
          <a:prstGeom prst="rect">
            <a:avLst/>
          </a:prstGeom>
        </p:spPr>
        <p:txBody>
          <a:bodyPr wrap="square">
            <a:spAutoFit/>
          </a:bodyPr>
          <a:lstStyle/>
          <a:p>
            <a:r>
              <a:rPr lang="en-GB" sz="2800" b="1" dirty="0"/>
              <a:t>Lava covering airport runway</a:t>
            </a:r>
          </a:p>
        </p:txBody>
      </p:sp>
      <p:sp>
        <p:nvSpPr>
          <p:cNvPr id="11" name="Rectangle 10"/>
          <p:cNvSpPr/>
          <p:nvPr/>
        </p:nvSpPr>
        <p:spPr>
          <a:xfrm>
            <a:off x="228905" y="2172871"/>
            <a:ext cx="5111640" cy="523220"/>
          </a:xfrm>
          <a:prstGeom prst="rect">
            <a:avLst/>
          </a:prstGeom>
        </p:spPr>
        <p:txBody>
          <a:bodyPr wrap="square">
            <a:spAutoFit/>
          </a:bodyPr>
          <a:lstStyle/>
          <a:p>
            <a:r>
              <a:rPr lang="en-GB" sz="2800" b="1" dirty="0"/>
              <a:t>Shelters in </a:t>
            </a:r>
            <a:r>
              <a:rPr lang="en-GB" sz="2800" b="1" dirty="0" err="1"/>
              <a:t>Kanyaruchinya</a:t>
            </a:r>
            <a:r>
              <a:rPr lang="en-GB" sz="2800" b="1" dirty="0"/>
              <a:t> camp</a:t>
            </a:r>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213527"/>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06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435280" cy="4464496"/>
          </a:xfrm>
        </p:spPr>
        <p:txBody>
          <a:bodyPr>
            <a:normAutofit/>
          </a:bodyPr>
          <a:lstStyle/>
          <a:p>
            <a:pPr marL="742950" indent="-742950">
              <a:buFont typeface="+mj-lt"/>
              <a:buAutoNum type="arabicPeriod"/>
            </a:pPr>
            <a:r>
              <a:rPr lang="en-GB" sz="4000" b="1" dirty="0"/>
              <a:t>Eyjafjallajökull, Iceland – 2010 (HIC)</a:t>
            </a:r>
          </a:p>
          <a:p>
            <a:pPr marL="742950" indent="-742950">
              <a:buFont typeface="+mj-lt"/>
              <a:buAutoNum type="arabicPeriod"/>
            </a:pPr>
            <a:r>
              <a:rPr lang="en-GB" sz="4000" b="1" dirty="0"/>
              <a:t>Merapi, Indonesia – 2010 (LIC)</a:t>
            </a:r>
          </a:p>
          <a:p>
            <a:pPr marL="742950" indent="-742950">
              <a:buFont typeface="+mj-lt"/>
              <a:buAutoNum type="arabicPeriod"/>
            </a:pPr>
            <a:r>
              <a:rPr lang="en-GB" sz="4000" b="1" dirty="0" err="1"/>
              <a:t>Nyiragongo</a:t>
            </a:r>
            <a:r>
              <a:rPr lang="en-GB" sz="4000" b="1" dirty="0"/>
              <a:t>, Democratic Republic of Congo – 2002 (LIC)</a:t>
            </a:r>
          </a:p>
          <a:p>
            <a:pPr marL="742950" indent="-742950">
              <a:buFont typeface="+mj-lt"/>
              <a:buAutoNum type="arabicPeriod"/>
            </a:pPr>
            <a:r>
              <a:rPr lang="en-GB" sz="4000" b="1" dirty="0"/>
              <a:t>Kilauea, Hawaii – 2018 (HIC)</a:t>
            </a:r>
          </a:p>
          <a:p>
            <a:endParaRPr lang="en-GB"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8650287"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233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Autofit/>
          </a:bodyPr>
          <a:lstStyle/>
          <a:p>
            <a:pPr algn="l"/>
            <a:r>
              <a:rPr lang="en-GB" sz="4800" dirty="0">
                <a:solidFill>
                  <a:schemeClr val="bg1"/>
                </a:solidFill>
                <a:latin typeface="Pompiere " panose="02000000000000000000" pitchFamily="2" charset="0"/>
              </a:rPr>
              <a:t>KILAUEA </a:t>
            </a:r>
            <a:br>
              <a:rPr lang="en-GB" sz="4800" dirty="0">
                <a:solidFill>
                  <a:schemeClr val="bg1"/>
                </a:solidFill>
                <a:latin typeface="Pompiere " panose="02000000000000000000" pitchFamily="2" charset="0"/>
              </a:rPr>
            </a:br>
            <a:r>
              <a:rPr lang="en-GB" sz="4800" dirty="0">
                <a:solidFill>
                  <a:schemeClr val="bg1"/>
                </a:solidFill>
                <a:latin typeface="Pompiere " panose="02000000000000000000" pitchFamily="2" charset="0"/>
              </a:rPr>
              <a:t>HAWAII, USA</a:t>
            </a:r>
          </a:p>
        </p:txBody>
      </p:sp>
      <p:sp>
        <p:nvSpPr>
          <p:cNvPr id="3" name="Content Placeholder 2"/>
          <p:cNvSpPr>
            <a:spLocks noGrp="1"/>
          </p:cNvSpPr>
          <p:nvPr>
            <p:ph idx="1"/>
          </p:nvPr>
        </p:nvSpPr>
        <p:spPr>
          <a:xfrm>
            <a:off x="457200" y="2276872"/>
            <a:ext cx="8229600" cy="3849291"/>
          </a:xfrm>
        </p:spPr>
        <p:txBody>
          <a:bodyPr/>
          <a:lstStyle/>
          <a:p>
            <a:endParaRPr lang="en-GB" dirty="0"/>
          </a:p>
        </p:txBody>
      </p:sp>
    </p:spTree>
    <p:extLst>
      <p:ext uri="{BB962C8B-B14F-4D97-AF65-F5344CB8AC3E}">
        <p14:creationId xmlns:p14="http://schemas.microsoft.com/office/powerpoint/2010/main" val="382142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3131841" y="1484784"/>
            <a:ext cx="5839051" cy="5124738"/>
          </a:xfrm>
        </p:spPr>
      </p:pic>
      <p:sp>
        <p:nvSpPr>
          <p:cNvPr id="5" name="TextBox 4"/>
          <p:cNvSpPr txBox="1"/>
          <p:nvPr/>
        </p:nvSpPr>
        <p:spPr>
          <a:xfrm>
            <a:off x="323528" y="2060847"/>
            <a:ext cx="3456384"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a:t>Mid Atlantic Ridge </a:t>
            </a:r>
            <a:r>
              <a:rPr lang="en-GB" sz="2400" dirty="0"/>
              <a:t>– divergent plate boundary </a:t>
            </a:r>
          </a:p>
          <a:p>
            <a:pPr marL="285750" indent="-285750">
              <a:buFont typeface="Arial" panose="020B0604020202020204" pitchFamily="34" charset="0"/>
              <a:buChar char="•"/>
            </a:pPr>
            <a:r>
              <a:rPr lang="en-GB" sz="2400" b="1" dirty="0"/>
              <a:t>North American </a:t>
            </a:r>
            <a:r>
              <a:rPr lang="en-GB" sz="2400" dirty="0"/>
              <a:t>and </a:t>
            </a:r>
            <a:r>
              <a:rPr lang="en-GB" sz="2400" b="1" dirty="0"/>
              <a:t>Eurasian</a:t>
            </a:r>
            <a:r>
              <a:rPr lang="en-GB" sz="2400" dirty="0"/>
              <a:t> plates moving apart at 25mm/year</a:t>
            </a:r>
          </a:p>
          <a:p>
            <a:pPr marL="285750" indent="-285750">
              <a:buFont typeface="Arial" panose="020B0604020202020204" pitchFamily="34" charset="0"/>
              <a:buChar char="•"/>
            </a:pPr>
            <a:r>
              <a:rPr lang="en-GB" sz="2400" dirty="0"/>
              <a:t>Iceland also lies above a </a:t>
            </a:r>
            <a:r>
              <a:rPr lang="en-GB" sz="2400" b="1" dirty="0"/>
              <a:t>‘hotspot</a:t>
            </a:r>
            <a:r>
              <a:rPr lang="en-GB" sz="2400" dirty="0"/>
              <a:t>’</a:t>
            </a:r>
          </a:p>
          <a:p>
            <a:pPr marL="285750" indent="-285750">
              <a:buFont typeface="Arial" panose="020B0604020202020204" pitchFamily="34" charset="0"/>
              <a:buChar char="•"/>
            </a:pPr>
            <a:r>
              <a:rPr lang="en-GB" sz="2400" dirty="0"/>
              <a:t>Eyjafjallajökull is in Iceland's </a:t>
            </a:r>
            <a:r>
              <a:rPr lang="en-GB" sz="2400" b="1" dirty="0"/>
              <a:t>Eastern Volcanic Zone </a:t>
            </a:r>
          </a:p>
          <a:p>
            <a:pPr marL="285750" indent="-285750">
              <a:buFont typeface="Arial" panose="020B0604020202020204" pitchFamily="34" charset="0"/>
              <a:buChar char="•"/>
            </a:pPr>
            <a:r>
              <a:rPr lang="en-GB" sz="2400" b="1" dirty="0"/>
              <a:t>200km </a:t>
            </a:r>
            <a:r>
              <a:rPr lang="en-GB" sz="2400" dirty="0"/>
              <a:t>thick </a:t>
            </a:r>
            <a:r>
              <a:rPr lang="en-GB" sz="2400" b="1" dirty="0"/>
              <a:t>ice cap</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6" y="-99392"/>
            <a:ext cx="64135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05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424936" cy="4680520"/>
          </a:xfrm>
        </p:spPr>
        <p:txBody>
          <a:bodyPr>
            <a:normAutofit fontScale="92500" lnSpcReduction="20000"/>
          </a:bodyPr>
          <a:lstStyle/>
          <a:p>
            <a:r>
              <a:rPr lang="en-GB" dirty="0"/>
              <a:t>Eruption began on 20 March 2010 – effusive fissure eruption in ice-free area of </a:t>
            </a:r>
            <a:r>
              <a:rPr lang="en-US" dirty="0" err="1"/>
              <a:t>Fimmvörðuháls</a:t>
            </a:r>
            <a:endParaRPr lang="en-US" dirty="0"/>
          </a:p>
          <a:p>
            <a:r>
              <a:rPr lang="en-US" dirty="0"/>
              <a:t>14 April 2010 – site of eruption moved to the ice-capped crater of Eyjafjallajökull and became explosive</a:t>
            </a:r>
          </a:p>
          <a:p>
            <a:r>
              <a:rPr lang="en-US" dirty="0"/>
              <a:t>Heat from the rising magma melted the ice in the volcano’s crater. </a:t>
            </a:r>
          </a:p>
          <a:p>
            <a:r>
              <a:rPr lang="en-US" dirty="0"/>
              <a:t>Cold meltwater infiltrated and chilled the magma causing it to shatter into very fine ash fragments. Ash and steam exploded out from the volcano as a huge 10km high plume. </a:t>
            </a:r>
          </a:p>
          <a:p>
            <a:endParaRPr lang="en-US" dirty="0"/>
          </a:p>
          <a:p>
            <a:endParaRPr lang="en-US" dirty="0"/>
          </a:p>
          <a:p>
            <a:endParaRPr lang="en-GB"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521"/>
            <a:ext cx="6228184" cy="24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0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Eyjafjallajökull first crater 201003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0127" y="2886814"/>
            <a:ext cx="4733921" cy="3503433"/>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20" y="6445446"/>
            <a:ext cx="2088232" cy="307777"/>
          </a:xfrm>
          <a:prstGeom prst="rect">
            <a:avLst/>
          </a:prstGeom>
          <a:noFill/>
        </p:spPr>
        <p:txBody>
          <a:bodyPr wrap="square" rtlCol="0">
            <a:spAutoFit/>
          </a:bodyPr>
          <a:lstStyle/>
          <a:p>
            <a:r>
              <a:rPr lang="en-GB" sz="1400" dirty="0"/>
              <a:t>David </a:t>
            </a:r>
            <a:r>
              <a:rPr lang="en-GB" sz="1400" dirty="0" err="1"/>
              <a:t>Karnå</a:t>
            </a:r>
            <a:r>
              <a:rPr lang="en-GB" sz="1400" dirty="0"/>
              <a:t> / CC by 3.0</a:t>
            </a:r>
          </a:p>
        </p:txBody>
      </p:sp>
      <p:sp>
        <p:nvSpPr>
          <p:cNvPr id="7" name="Rectangle 6"/>
          <p:cNvSpPr/>
          <p:nvPr/>
        </p:nvSpPr>
        <p:spPr>
          <a:xfrm>
            <a:off x="251520" y="2020365"/>
            <a:ext cx="4513783" cy="954107"/>
          </a:xfrm>
          <a:prstGeom prst="rect">
            <a:avLst/>
          </a:prstGeom>
        </p:spPr>
        <p:txBody>
          <a:bodyPr wrap="square">
            <a:spAutoFit/>
          </a:bodyPr>
          <a:lstStyle/>
          <a:p>
            <a:r>
              <a:rPr lang="en-US" sz="2800" b="1" dirty="0"/>
              <a:t>Fissure eruption at </a:t>
            </a:r>
            <a:r>
              <a:rPr lang="en-US" sz="2800" b="1" dirty="0" err="1"/>
              <a:t>Fimmvörðuháls</a:t>
            </a:r>
            <a:endParaRPr lang="en-US" sz="2800" b="1" dirty="0"/>
          </a:p>
        </p:txBody>
      </p:sp>
      <p:sp>
        <p:nvSpPr>
          <p:cNvPr id="10" name="Rectangle 9"/>
          <p:cNvSpPr/>
          <p:nvPr/>
        </p:nvSpPr>
        <p:spPr>
          <a:xfrm>
            <a:off x="4604297" y="1619672"/>
            <a:ext cx="4513783" cy="954107"/>
          </a:xfrm>
          <a:prstGeom prst="rect">
            <a:avLst/>
          </a:prstGeom>
        </p:spPr>
        <p:txBody>
          <a:bodyPr wrap="square">
            <a:spAutoFit/>
          </a:bodyPr>
          <a:lstStyle/>
          <a:p>
            <a:r>
              <a:rPr lang="en-US" sz="2800" b="1" dirty="0">
                <a:solidFill>
                  <a:schemeClr val="bg1"/>
                </a:solidFill>
              </a:rPr>
              <a:t>Ash column after explosive eruption</a:t>
            </a:r>
          </a:p>
        </p:txBody>
      </p:sp>
      <p:pic>
        <p:nvPicPr>
          <p:cNvPr id="2050" name="Picture 2" descr="Eyjafjallajokull volcano plume 2010 04 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593" y="1772816"/>
            <a:ext cx="4470810" cy="297937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64088" y="4869160"/>
            <a:ext cx="4513783" cy="954107"/>
          </a:xfrm>
          <a:prstGeom prst="rect">
            <a:avLst/>
          </a:prstGeom>
        </p:spPr>
        <p:txBody>
          <a:bodyPr wrap="square">
            <a:spAutoFit/>
          </a:bodyPr>
          <a:lstStyle/>
          <a:p>
            <a:r>
              <a:rPr lang="en-US" sz="2800" b="1" dirty="0"/>
              <a:t>Explosive eruption at Eyjafjallajökull</a:t>
            </a:r>
          </a:p>
        </p:txBody>
      </p:sp>
      <p:sp>
        <p:nvSpPr>
          <p:cNvPr id="14" name="TextBox 13"/>
          <p:cNvSpPr txBox="1"/>
          <p:nvPr/>
        </p:nvSpPr>
        <p:spPr>
          <a:xfrm>
            <a:off x="7204126" y="1445052"/>
            <a:ext cx="1744277" cy="307777"/>
          </a:xfrm>
          <a:prstGeom prst="rect">
            <a:avLst/>
          </a:prstGeom>
          <a:noFill/>
        </p:spPr>
        <p:txBody>
          <a:bodyPr wrap="square" rtlCol="0">
            <a:spAutoFit/>
          </a:bodyPr>
          <a:lstStyle/>
          <a:p>
            <a:r>
              <a:rPr lang="en-GB" sz="1400" dirty="0" err="1"/>
              <a:t>Boaworm</a:t>
            </a:r>
            <a:r>
              <a:rPr lang="en-GB" sz="1400" dirty="0"/>
              <a:t> / CC by 3.0</a:t>
            </a:r>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28" y="-74077"/>
            <a:ext cx="64135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44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48"/>
            <a:ext cx="8507288" cy="4680520"/>
          </a:xfrm>
        </p:spPr>
        <p:txBody>
          <a:bodyPr>
            <a:normAutofit/>
          </a:bodyPr>
          <a:lstStyle/>
          <a:p>
            <a:endParaRPr lang="en-US" dirty="0"/>
          </a:p>
          <a:p>
            <a:endParaRPr lang="en-US" dirty="0"/>
          </a:p>
          <a:p>
            <a:endParaRPr lang="en-GB" dirty="0"/>
          </a:p>
        </p:txBody>
      </p:sp>
      <p:sp>
        <p:nvSpPr>
          <p:cNvPr id="5" name="Content Placeholder 2"/>
          <p:cNvSpPr txBox="1">
            <a:spLocks/>
          </p:cNvSpPr>
          <p:nvPr/>
        </p:nvSpPr>
        <p:spPr>
          <a:xfrm>
            <a:off x="323528" y="1951488"/>
            <a:ext cx="8712968" cy="478988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Volcanic Explosivity Index (VEI) of 4</a:t>
            </a:r>
          </a:p>
          <a:p>
            <a:r>
              <a:rPr lang="en-GB" dirty="0"/>
              <a:t>0.27 km</a:t>
            </a:r>
            <a:r>
              <a:rPr lang="en-GB" baseline="30000" dirty="0"/>
              <a:t>3</a:t>
            </a:r>
            <a:r>
              <a:rPr lang="en-GB" dirty="0"/>
              <a:t> of airborne ash and rock fragments</a:t>
            </a:r>
          </a:p>
          <a:p>
            <a:r>
              <a:rPr lang="en-GB" dirty="0" err="1"/>
              <a:t>Northwesterly</a:t>
            </a:r>
            <a:r>
              <a:rPr lang="en-GB" dirty="0"/>
              <a:t> winds and stable weather system </a:t>
            </a:r>
            <a:r>
              <a:rPr lang="en-GB" dirty="0">
                <a:sym typeface="Wingdings" panose="05000000000000000000" pitchFamily="2" charset="2"/>
              </a:rPr>
              <a:t> ash cloud spread over North Atlantic Ocean and Europe</a:t>
            </a:r>
          </a:p>
          <a:p>
            <a:r>
              <a:rPr lang="en-GB" dirty="0">
                <a:sym typeface="Wingdings" panose="05000000000000000000" pitchFamily="2" charset="2"/>
              </a:rPr>
              <a:t>Ash is made from tiny abrasive fragments  hazardous to aircraft</a:t>
            </a:r>
          </a:p>
          <a:p>
            <a:r>
              <a:rPr lang="en-GB" dirty="0"/>
              <a:t>European airspace was closed from 15-21 April. 107,000 flights were cancelled, airline industry lost  £1.1 billion (International Air Transport Association)</a:t>
            </a:r>
          </a:p>
          <a:p>
            <a:r>
              <a:rPr lang="en-GB" dirty="0"/>
              <a:t>Many industries relying on air freighted products were badly affected </a:t>
            </a:r>
            <a:r>
              <a:rPr lang="en-GB" dirty="0">
                <a:sym typeface="Wingdings" panose="05000000000000000000" pitchFamily="2" charset="2"/>
              </a:rPr>
              <a:t> </a:t>
            </a:r>
            <a:r>
              <a:rPr lang="en-GB" dirty="0"/>
              <a:t>shortages of imported fruits, flowers and electronic hardware</a:t>
            </a:r>
            <a:endParaRPr lang="en-US" dirty="0"/>
          </a:p>
          <a:p>
            <a:endParaRPr lang="en-US" dirty="0"/>
          </a:p>
          <a:p>
            <a:endParaRPr lang="en-GB"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6084887"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85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56792"/>
            <a:ext cx="8064896" cy="5153401"/>
          </a:xfrm>
          <a:prstGeom prst="rect">
            <a:avLst/>
          </a:prstGeom>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76" y="-18161"/>
            <a:ext cx="6084887"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77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4320480"/>
          </a:xfrm>
        </p:spPr>
        <p:txBody>
          <a:bodyPr>
            <a:normAutofit fontScale="92500" lnSpcReduction="20000"/>
          </a:bodyPr>
          <a:lstStyle/>
          <a:p>
            <a:r>
              <a:rPr lang="en-GB" dirty="0"/>
              <a:t>Eruption triggered several large glacial floods (jökulhlaups) on 14-15 April 700 evacuated</a:t>
            </a:r>
          </a:p>
          <a:p>
            <a:r>
              <a:rPr lang="en-GB" dirty="0"/>
              <a:t>River levels raised by 3m</a:t>
            </a:r>
          </a:p>
          <a:p>
            <a:r>
              <a:rPr lang="en-GB" dirty="0"/>
              <a:t>Agricultural land, roads, bridges and buildings damaged by flooding</a:t>
            </a:r>
          </a:p>
          <a:p>
            <a:r>
              <a:rPr lang="en-GB" dirty="0"/>
              <a:t>800 people were evacuated via an automated telephone alert</a:t>
            </a:r>
          </a:p>
          <a:p>
            <a:r>
              <a:rPr lang="en-GB" dirty="0"/>
              <a:t>Volcanic sediment transported by the floods  completely filled the lake at the foot of </a:t>
            </a:r>
            <a:r>
              <a:rPr lang="en-GB" dirty="0" err="1"/>
              <a:t>Gígjökull</a:t>
            </a:r>
            <a:r>
              <a:rPr lang="en-GB" dirty="0"/>
              <a:t> glacier with more than 17 million m</a:t>
            </a:r>
            <a:r>
              <a:rPr lang="en-GB" baseline="30000" dirty="0"/>
              <a:t>3</a:t>
            </a:r>
            <a:r>
              <a:rPr lang="en-GB" dirty="0"/>
              <a:t> of sediment.</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6370637"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00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556792"/>
          </a:xfrm>
        </p:spPr>
        <p:txBody>
          <a:bodyPr>
            <a:normAutofit/>
          </a:bodyPr>
          <a:lstStyle/>
          <a:p>
            <a:pPr algn="l"/>
            <a:r>
              <a:rPr lang="is-IS" sz="8000" dirty="0">
                <a:solidFill>
                  <a:schemeClr val="bg1"/>
                </a:solidFill>
                <a:latin typeface="Pompiere " panose="02000000000000000000" pitchFamily="2" charset="0"/>
              </a:rPr>
              <a:t>GÍGJÖKULL LAKE</a:t>
            </a:r>
            <a:endParaRPr lang="en-GB" dirty="0"/>
          </a:p>
        </p:txBody>
      </p:sp>
      <p:pic>
        <p:nvPicPr>
          <p:cNvPr id="1026" name="Picture 2" descr="https://upload.wikimedia.org/wikipedia/commons/0/09/Iceland_%286111907993%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501908"/>
            <a:ext cx="4913958" cy="3063546"/>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c/cc/Gigjokull10.JPG/1280px-Gigjokull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30" y="1556792"/>
            <a:ext cx="4585386" cy="3439040"/>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044705"/>
            <a:ext cx="3865306" cy="830997"/>
          </a:xfrm>
          <a:prstGeom prst="rect">
            <a:avLst/>
          </a:prstGeom>
          <a:noFill/>
        </p:spPr>
        <p:txBody>
          <a:bodyPr wrap="square" rtlCol="0">
            <a:spAutoFit/>
          </a:bodyPr>
          <a:lstStyle/>
          <a:p>
            <a:r>
              <a:rPr lang="en-GB" sz="2400" b="1" dirty="0"/>
              <a:t>Lake at the foot of </a:t>
            </a:r>
            <a:r>
              <a:rPr lang="en-GB" sz="2400" b="1" dirty="0" err="1"/>
              <a:t>Gígjökull</a:t>
            </a:r>
            <a:r>
              <a:rPr lang="en-GB" sz="2400" b="1" dirty="0"/>
              <a:t> glacier in Summer 2008</a:t>
            </a:r>
          </a:p>
        </p:txBody>
      </p:sp>
      <p:sp>
        <p:nvSpPr>
          <p:cNvPr id="8" name="TextBox 7"/>
          <p:cNvSpPr txBox="1"/>
          <p:nvPr/>
        </p:nvSpPr>
        <p:spPr>
          <a:xfrm>
            <a:off x="4932040" y="2180763"/>
            <a:ext cx="3977854" cy="1200329"/>
          </a:xfrm>
          <a:prstGeom prst="rect">
            <a:avLst/>
          </a:prstGeom>
          <a:noFill/>
        </p:spPr>
        <p:txBody>
          <a:bodyPr wrap="square" rtlCol="0">
            <a:spAutoFit/>
          </a:bodyPr>
          <a:lstStyle/>
          <a:p>
            <a:r>
              <a:rPr lang="en-GB" sz="2400" b="1" dirty="0"/>
              <a:t>Lake completely filled in with sediment after eruption in 2010</a:t>
            </a:r>
          </a:p>
        </p:txBody>
      </p:sp>
    </p:spTree>
    <p:extLst>
      <p:ext uri="{BB962C8B-B14F-4D97-AF65-F5344CB8AC3E}">
        <p14:creationId xmlns:p14="http://schemas.microsoft.com/office/powerpoint/2010/main" val="2143903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2382</Words>
  <Application>Microsoft Office PowerPoint</Application>
  <PresentationFormat>On-screen Show (4:3)</PresentationFormat>
  <Paragraphs>140</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Pompiere </vt:lpstr>
      <vt:lpstr>PT Sans Narrow</vt:lpstr>
      <vt:lpstr>PT Sans,Bold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GÍGJÖKULL LAKE</vt:lpstr>
      <vt:lpstr>MOUNT MERAPI,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KILAUEA  HAWAII, 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Jane Venables</cp:lastModifiedBy>
  <cp:revision>2</cp:revision>
  <dcterms:created xsi:type="dcterms:W3CDTF">2018-06-05T08:47:24Z</dcterms:created>
  <dcterms:modified xsi:type="dcterms:W3CDTF">2025-02-19T11:28:01Z</dcterms:modified>
</cp:coreProperties>
</file>