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63" r:id="rId4"/>
    <p:sldId id="265" r:id="rId5"/>
    <p:sldId id="264" r:id="rId6"/>
    <p:sldId id="266" r:id="rId7"/>
    <p:sldId id="267" r:id="rId8"/>
    <p:sldId id="260" r:id="rId9"/>
    <p:sldId id="268" r:id="rId10"/>
    <p:sldId id="261" r:id="rId11"/>
    <p:sldId id="269" r:id="rId12"/>
    <p:sldId id="270" r:id="rId13"/>
    <p:sldId id="271" r:id="rId14"/>
    <p:sldId id="272" r:id="rId15"/>
    <p:sldId id="257" r:id="rId16"/>
    <p:sldId id="273" r:id="rId17"/>
    <p:sldId id="274" r:id="rId18"/>
    <p:sldId id="262" r:id="rId19"/>
    <p:sldId id="285" r:id="rId20"/>
    <p:sldId id="275" r:id="rId21"/>
    <p:sldId id="276" r:id="rId22"/>
    <p:sldId id="278" r:id="rId23"/>
    <p:sldId id="258" r:id="rId24"/>
    <p:sldId id="277" r:id="rId25"/>
    <p:sldId id="279" r:id="rId26"/>
    <p:sldId id="280" r:id="rId27"/>
    <p:sldId id="281" r:id="rId28"/>
    <p:sldId id="282" r:id="rId29"/>
    <p:sldId id="283"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242"/>
    <a:srgbClr val="2BB8C9"/>
    <a:srgbClr val="A6D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9" autoAdjust="0"/>
    <p:restoredTop sz="71182" autoAdjust="0"/>
  </p:normalViewPr>
  <p:slideViewPr>
    <p:cSldViewPr>
      <p:cViewPr varScale="1">
        <p:scale>
          <a:sx n="79" d="100"/>
          <a:sy n="79" d="100"/>
        </p:scale>
        <p:origin x="2358"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92443-0C91-4D31-B59A-BE32D7E6BA50}" type="datetimeFigureOut">
              <a:rPr lang="en-GB" smtClean="0"/>
              <a:t>10/03/2025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331EA-2B80-4A72-8759-8FC23D92E789}" type="slidenum">
              <a:rPr lang="en-GB" smtClean="0"/>
              <a:t>‹#›</a:t>
            </a:fld>
            <a:endParaRPr lang="en-GB"/>
          </a:p>
        </p:txBody>
      </p:sp>
    </p:spTree>
    <p:extLst>
      <p:ext uri="{BB962C8B-B14F-4D97-AF65-F5344CB8AC3E}">
        <p14:creationId xmlns:p14="http://schemas.microsoft.com/office/powerpoint/2010/main" val="319393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Teacher and presenter guidance</a:t>
            </a:r>
          </a:p>
          <a:p>
            <a:pPr marL="0" indent="0">
              <a:buNone/>
            </a:pPr>
            <a:endParaRPr lang="en-GB" sz="1200" b="1" dirty="0"/>
          </a:p>
          <a:p>
            <a:pPr marL="0" indent="0">
              <a:buNone/>
            </a:pPr>
            <a:r>
              <a:rPr lang="en-GB" sz="1200" b="0" dirty="0"/>
              <a:t>This</a:t>
            </a:r>
            <a:r>
              <a:rPr lang="en-GB" sz="1200" b="0" baseline="0" dirty="0"/>
              <a:t> p</a:t>
            </a:r>
            <a:r>
              <a:rPr lang="en-GB" sz="1200" b="0" dirty="0"/>
              <a:t>resentation</a:t>
            </a:r>
            <a:r>
              <a:rPr lang="en-GB" sz="1200" b="0" baseline="0" dirty="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a:p>
          <a:p>
            <a:pPr marL="0" indent="0">
              <a:buNone/>
            </a:pPr>
            <a:r>
              <a:rPr lang="en-GB" sz="1200" b="0" baseline="0" dirty="0"/>
              <a:t>Factsheet and activity sheet on dinosaurs suitable for KS2 pupils available at www.geolsoc.org.uk/factsheets</a:t>
            </a:r>
          </a:p>
          <a:p>
            <a:endParaRPr lang="en-GB" dirty="0"/>
          </a:p>
          <a:p>
            <a:endParaRPr lang="en-GB" dirty="0"/>
          </a:p>
          <a:p>
            <a:r>
              <a:rPr lang="en-GB" b="1" baseline="0" dirty="0"/>
              <a:t>Geological time and history of naming the dinosaurs</a:t>
            </a:r>
          </a:p>
          <a:p>
            <a:r>
              <a:rPr lang="en-GB" b="0" baseline="0" dirty="0"/>
              <a:t>-   How old is the Earth?</a:t>
            </a:r>
          </a:p>
          <a:p>
            <a:pPr marL="171450" indent="-171450">
              <a:buFontTx/>
              <a:buChar char="-"/>
            </a:pPr>
            <a:r>
              <a:rPr lang="en-GB" b="0" baseline="0" dirty="0"/>
              <a:t>When did the dinosaurs live?</a:t>
            </a:r>
          </a:p>
          <a:p>
            <a:pPr marL="171450" indent="-171450">
              <a:buFontTx/>
              <a:buChar char="-"/>
            </a:pPr>
            <a:r>
              <a:rPr lang="en-GB" b="0" baseline="0" dirty="0"/>
              <a:t>Naming the dinosaurs</a:t>
            </a:r>
          </a:p>
          <a:p>
            <a:endParaRPr lang="en-GB" b="1" baseline="0" dirty="0"/>
          </a:p>
          <a:p>
            <a:r>
              <a:rPr lang="en-GB" b="1" baseline="0" dirty="0"/>
              <a:t>What is a dinosaur?</a:t>
            </a:r>
          </a:p>
          <a:p>
            <a:pPr marL="171450" indent="-171450">
              <a:buFontTx/>
              <a:buChar char="-"/>
            </a:pPr>
            <a:r>
              <a:rPr lang="en-GB" baseline="0" dirty="0"/>
              <a:t>Vertebrates, tetrapods and reptiles</a:t>
            </a:r>
          </a:p>
          <a:p>
            <a:pPr marL="171450" indent="-171450">
              <a:buFontTx/>
              <a:buChar char="-"/>
            </a:pPr>
            <a:r>
              <a:rPr lang="en-GB" baseline="0" dirty="0"/>
              <a:t>Dinosaur characteristics</a:t>
            </a:r>
          </a:p>
          <a:p>
            <a:pPr marL="171450" indent="-171450">
              <a:buFontTx/>
              <a:buChar char="-"/>
            </a:pPr>
            <a:endParaRPr lang="en-GB" baseline="0" dirty="0"/>
          </a:p>
          <a:p>
            <a:pPr marL="0" indent="0">
              <a:buFontTx/>
              <a:buNone/>
            </a:pPr>
            <a:r>
              <a:rPr lang="en-GB" b="1" baseline="0" dirty="0"/>
              <a:t>Sauropods</a:t>
            </a:r>
          </a:p>
          <a:p>
            <a:pPr marL="0" indent="0">
              <a:buFontTx/>
              <a:buNone/>
            </a:pPr>
            <a:r>
              <a:rPr lang="en-GB" b="0" baseline="0" dirty="0"/>
              <a:t>-Sauropods </a:t>
            </a:r>
          </a:p>
          <a:p>
            <a:pPr marL="0" indent="0">
              <a:buFontTx/>
              <a:buNone/>
            </a:pPr>
            <a:r>
              <a:rPr lang="en-GB" b="0" baseline="0" dirty="0"/>
              <a:t>-Sauropod teeth</a:t>
            </a:r>
          </a:p>
          <a:p>
            <a:pPr marL="0" indent="0">
              <a:buFontTx/>
              <a:buNone/>
            </a:pPr>
            <a:endParaRPr lang="en-GB" b="0" baseline="0" dirty="0"/>
          </a:p>
          <a:p>
            <a:pPr marL="0" indent="0">
              <a:buFontTx/>
              <a:buNone/>
            </a:pPr>
            <a:r>
              <a:rPr lang="en-GB" b="1" baseline="0" dirty="0"/>
              <a:t>Ornithischians</a:t>
            </a:r>
          </a:p>
          <a:p>
            <a:pPr marL="171450" indent="-171450">
              <a:buFontTx/>
              <a:buChar char="-"/>
            </a:pPr>
            <a:r>
              <a:rPr lang="en-GB" baseline="0" dirty="0"/>
              <a:t>Ornithischians</a:t>
            </a:r>
          </a:p>
          <a:p>
            <a:pPr marL="171450" indent="-171450">
              <a:buFontTx/>
              <a:buChar char="-"/>
            </a:pPr>
            <a:r>
              <a:rPr lang="en-GB" baseline="0" dirty="0"/>
              <a:t>Stegosaurs</a:t>
            </a:r>
          </a:p>
          <a:p>
            <a:pPr marL="171450" indent="-171450">
              <a:buFontTx/>
              <a:buChar char="-"/>
            </a:pPr>
            <a:r>
              <a:rPr lang="en-GB" baseline="0" dirty="0" err="1"/>
              <a:t>Hadrosaurs</a:t>
            </a:r>
            <a:endParaRPr lang="en-GB" baseline="0" dirty="0"/>
          </a:p>
          <a:p>
            <a:pPr marL="171450" indent="-171450">
              <a:buFontTx/>
              <a:buChar char="-"/>
            </a:pPr>
            <a:r>
              <a:rPr lang="en-GB" baseline="0" dirty="0" err="1"/>
              <a:t>Anklysosaurs</a:t>
            </a:r>
            <a:r>
              <a:rPr lang="en-GB" baseline="0" dirty="0"/>
              <a:t> </a:t>
            </a:r>
          </a:p>
          <a:p>
            <a:pPr marL="171450" indent="-171450">
              <a:buFontTx/>
              <a:buChar char="-"/>
            </a:pPr>
            <a:r>
              <a:rPr lang="en-GB" baseline="0" dirty="0"/>
              <a:t>Ceratopsians</a:t>
            </a:r>
          </a:p>
          <a:p>
            <a:pPr marL="0" indent="0">
              <a:buFontTx/>
              <a:buNone/>
            </a:pPr>
            <a:endParaRPr lang="en-GB" baseline="0" dirty="0"/>
          </a:p>
          <a:p>
            <a:pPr marL="0" indent="0">
              <a:buFontTx/>
              <a:buNone/>
            </a:pPr>
            <a:r>
              <a:rPr lang="en-GB" b="1" baseline="0" dirty="0"/>
              <a:t>Theropods</a:t>
            </a:r>
          </a:p>
          <a:p>
            <a:pPr marL="171450" indent="-171450">
              <a:buFontTx/>
              <a:buChar char="-"/>
            </a:pPr>
            <a:r>
              <a:rPr lang="en-GB" baseline="0" dirty="0"/>
              <a:t>Theropods and carnivores</a:t>
            </a:r>
          </a:p>
          <a:p>
            <a:pPr marL="171450" indent="-171450">
              <a:buFontTx/>
              <a:buChar char="-"/>
            </a:pPr>
            <a:r>
              <a:rPr lang="en-GB" baseline="0" dirty="0"/>
              <a:t>Different diets</a:t>
            </a:r>
          </a:p>
          <a:p>
            <a:pPr marL="171450" indent="-171450">
              <a:buFontTx/>
              <a:buChar char="-"/>
            </a:pPr>
            <a:r>
              <a:rPr lang="en-GB" baseline="0" dirty="0"/>
              <a:t>Dinosaur colours</a:t>
            </a:r>
          </a:p>
          <a:p>
            <a:pPr marL="171450" indent="-171450">
              <a:buFontTx/>
              <a:buChar char="-"/>
            </a:pPr>
            <a:r>
              <a:rPr lang="en-GB" baseline="0" dirty="0"/>
              <a:t>Evolution of birds</a:t>
            </a:r>
          </a:p>
          <a:p>
            <a:pPr marL="0" indent="0">
              <a:buFontTx/>
              <a:buNone/>
            </a:pPr>
            <a:endParaRPr lang="en-GB" b="1" baseline="0" dirty="0"/>
          </a:p>
          <a:p>
            <a:pPr marL="0" indent="0">
              <a:buFontTx/>
              <a:buNone/>
            </a:pPr>
            <a:r>
              <a:rPr lang="en-GB" b="1" baseline="0" dirty="0"/>
              <a:t>Quiz</a:t>
            </a:r>
          </a:p>
          <a:p>
            <a:pPr marL="0" indent="0">
              <a:buFontTx/>
              <a:buNone/>
            </a:pPr>
            <a:endParaRPr lang="en-GB" b="1" baseline="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C54331EA-2B80-4A72-8759-8FC23D92E789}" type="slidenum">
              <a:rPr lang="en-GB" smtClean="0"/>
              <a:t>1</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The ornithischians were </a:t>
            </a:r>
            <a:r>
              <a:rPr lang="en-GB" sz="1200" kern="1200" dirty="0">
                <a:solidFill>
                  <a:schemeClr val="tx1"/>
                </a:solidFill>
                <a:effectLst/>
                <a:latin typeface="+mn-lt"/>
                <a:ea typeface="+mn-ea"/>
                <a:cs typeface="+mn-cs"/>
              </a:rPr>
              <a:t>another group of plant eating dinosaurs,</a:t>
            </a:r>
            <a:r>
              <a:rPr lang="en-GB" sz="1200" kern="1200" baseline="0" dirty="0">
                <a:solidFill>
                  <a:schemeClr val="tx1"/>
                </a:solidFill>
                <a:effectLst/>
                <a:latin typeface="+mn-lt"/>
                <a:ea typeface="+mn-ea"/>
                <a:cs typeface="+mn-cs"/>
              </a:rPr>
              <a:t> however unlike the sauropods who were all quite similar in shape (long neck, small head, large stomach), there were lots of different types of ornithischian dinosaurs with very different shapes and behaviours. </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Does anyone know the names of any of these dinosaurs? </a:t>
            </a:r>
            <a:r>
              <a:rPr lang="en-GB" sz="1200" u="sng" kern="1200" baseline="0" dirty="0">
                <a:solidFill>
                  <a:schemeClr val="tx1"/>
                </a:solidFill>
                <a:effectLst/>
                <a:latin typeface="+mn-lt"/>
                <a:ea typeface="+mn-ea"/>
                <a:cs typeface="+mn-cs"/>
              </a:rPr>
              <a:t>Click for names</a:t>
            </a:r>
          </a:p>
          <a:p>
            <a:endParaRPr lang="en-GB" sz="1200" u="sng"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What different features can you see on these dinosaurs?</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Armoured plates, spikes, horns, crests, frills, clubbed tails etc.</a:t>
            </a:r>
          </a:p>
          <a:p>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More information in next slides.</a:t>
            </a:r>
          </a:p>
          <a:p>
            <a:endParaRPr lang="en-GB" sz="1200" b="1" kern="1200" baseline="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10</a:t>
            </a:fld>
            <a:endParaRPr lang="en-GB"/>
          </a:p>
        </p:txBody>
      </p:sp>
    </p:spTree>
    <p:extLst>
      <p:ext uri="{BB962C8B-B14F-4D97-AF65-F5344CB8AC3E}">
        <p14:creationId xmlns:p14="http://schemas.microsoft.com/office/powerpoint/2010/main" val="126896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Stegosaurs</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were dinosaurs with large bony plates along their backs and spikes along their tails.</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spikes would’ve been used to defend themselves against predators, but the plates are thought to have been to make the stegosaurs to appear more impressive and perhaps to attract mates. Because the plates were so big they might have also been used to radiate heat away from the body to cool the dinosaur down when it was too warm.</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If you’ve been to the Natural History Museum you might have seen Sophie the Stegosaurus, she is one of the most complete Stegosaur fossils ever found.</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11</a:t>
            </a:fld>
            <a:endParaRPr lang="en-GB"/>
          </a:p>
        </p:txBody>
      </p:sp>
    </p:spTree>
    <p:extLst>
      <p:ext uri="{BB962C8B-B14F-4D97-AF65-F5344CB8AC3E}">
        <p14:creationId xmlns:p14="http://schemas.microsoft.com/office/powerpoint/2010/main" val="223308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hadrosaurs</a:t>
            </a:r>
            <a:r>
              <a:rPr lang="en-GB"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are often called the duck-billed dinosaurs because they have a sharp edged beak at the front of their jaws used for gathering plant food.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Some of the </a:t>
            </a:r>
            <a:r>
              <a:rPr lang="en-GB" sz="1200" kern="1200" baseline="0" dirty="0" err="1">
                <a:solidFill>
                  <a:schemeClr val="tx1"/>
                </a:solidFill>
                <a:effectLst/>
                <a:latin typeface="+mn-lt"/>
                <a:ea typeface="+mn-ea"/>
                <a:cs typeface="+mn-cs"/>
              </a:rPr>
              <a:t>hadrosaurs</a:t>
            </a:r>
            <a:r>
              <a:rPr lang="en-GB" sz="1200" kern="1200" baseline="0" dirty="0">
                <a:solidFill>
                  <a:schemeClr val="tx1"/>
                </a:solidFill>
                <a:effectLst/>
                <a:latin typeface="+mn-lt"/>
                <a:ea typeface="+mn-ea"/>
                <a:cs typeface="+mn-cs"/>
              </a:rPr>
              <a:t> like </a:t>
            </a:r>
            <a:r>
              <a:rPr lang="en-GB" sz="1200" i="1" kern="1200" baseline="0" dirty="0" err="1">
                <a:solidFill>
                  <a:schemeClr val="tx1"/>
                </a:solidFill>
                <a:effectLst/>
                <a:latin typeface="+mn-lt"/>
                <a:ea typeface="+mn-ea"/>
                <a:cs typeface="+mn-cs"/>
              </a:rPr>
              <a:t>Parasaurolophus</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had</a:t>
            </a:r>
            <a:r>
              <a:rPr lang="en-GB" sz="1200" kern="1200" dirty="0">
                <a:solidFill>
                  <a:schemeClr val="tx1"/>
                </a:solidFill>
                <a:effectLst/>
                <a:latin typeface="+mn-lt"/>
                <a:ea typeface="+mn-ea"/>
                <a:cs typeface="+mn-cs"/>
              </a:rPr>
              <a:t> large bony crests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their heads that contained a network of tubes</a:t>
            </a:r>
            <a:r>
              <a:rPr lang="en-GB" sz="1200" kern="1200" baseline="0" dirty="0">
                <a:solidFill>
                  <a:schemeClr val="tx1"/>
                </a:solidFill>
                <a:effectLst/>
                <a:latin typeface="+mn-lt"/>
                <a:ea typeface="+mn-ea"/>
                <a:cs typeface="+mn-cs"/>
              </a:rPr>
              <a:t> whereas other </a:t>
            </a:r>
            <a:r>
              <a:rPr lang="en-GB" sz="1200" kern="1200" baseline="0" dirty="0" err="1">
                <a:solidFill>
                  <a:schemeClr val="tx1"/>
                </a:solidFill>
                <a:effectLst/>
                <a:latin typeface="+mn-lt"/>
                <a:ea typeface="+mn-ea"/>
                <a:cs typeface="+mn-cs"/>
              </a:rPr>
              <a:t>hadrosaurs</a:t>
            </a:r>
            <a:r>
              <a:rPr lang="en-GB" sz="1200" kern="1200" baseline="0" dirty="0">
                <a:solidFill>
                  <a:schemeClr val="tx1"/>
                </a:solidFill>
                <a:effectLst/>
                <a:latin typeface="+mn-lt"/>
                <a:ea typeface="+mn-ea"/>
                <a:cs typeface="+mn-cs"/>
              </a:rPr>
              <a:t> such as </a:t>
            </a:r>
            <a:r>
              <a:rPr lang="en-GB" sz="1200" i="1" kern="1200" baseline="0" dirty="0" err="1">
                <a:solidFill>
                  <a:schemeClr val="tx1"/>
                </a:solidFill>
                <a:effectLst/>
                <a:latin typeface="+mn-lt"/>
                <a:ea typeface="+mn-ea"/>
                <a:cs typeface="+mn-cs"/>
              </a:rPr>
              <a:t>Edmontonosaurus</a:t>
            </a:r>
            <a:r>
              <a:rPr lang="en-GB" sz="1200" kern="1200" baseline="0" dirty="0">
                <a:solidFill>
                  <a:schemeClr val="tx1"/>
                </a:solidFill>
                <a:effectLst/>
                <a:latin typeface="+mn-lt"/>
                <a:ea typeface="+mn-ea"/>
                <a:cs typeface="+mn-cs"/>
              </a:rPr>
              <a:t> did not have these.</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Originally palaeontologists thought that these bony crests might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have been used as snorkels</a:t>
            </a:r>
            <a:r>
              <a:rPr lang="en-GB" sz="1200" kern="1200" baseline="0" dirty="0">
                <a:solidFill>
                  <a:schemeClr val="tx1"/>
                </a:solidFill>
                <a:effectLst/>
                <a:latin typeface="+mn-lt"/>
                <a:ea typeface="+mn-ea"/>
                <a:cs typeface="+mn-cs"/>
              </a:rPr>
              <a:t> enabling the dinosaurs to breathe underwater whilst they searched for food, however now p</a:t>
            </a:r>
            <a:r>
              <a:rPr lang="en-GB" sz="1200" kern="1200" dirty="0">
                <a:solidFill>
                  <a:schemeClr val="tx1"/>
                </a:solidFill>
                <a:effectLst/>
                <a:latin typeface="+mn-lt"/>
                <a:ea typeface="+mn-ea"/>
                <a:cs typeface="+mn-cs"/>
              </a:rPr>
              <a:t>alaeontologists think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probably used these crests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like trumpets to make loud booming to communicate with others</a:t>
            </a:r>
            <a:r>
              <a:rPr lang="en-GB" sz="1200" kern="1200" baseline="0" dirty="0">
                <a:solidFill>
                  <a:schemeClr val="tx1"/>
                </a:solidFill>
                <a:effectLst/>
                <a:latin typeface="+mn-lt"/>
                <a:ea typeface="+mn-ea"/>
                <a:cs typeface="+mn-cs"/>
              </a:rPr>
              <a:t> in their herd</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12</a:t>
            </a:fld>
            <a:endParaRPr lang="en-GB"/>
          </a:p>
        </p:txBody>
      </p:sp>
    </p:spTree>
    <p:extLst>
      <p:ext uri="{BB962C8B-B14F-4D97-AF65-F5344CB8AC3E}">
        <p14:creationId xmlns:p14="http://schemas.microsoft.com/office/powerpoint/2010/main" val="360754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ankylosaurs are most well known for being covered in armoured plates and having heavy clubbed tails made bone. They also had wide skulls and two horns that pointed backwards. Ankylosaurs were so heavily armoured that even their eyelids were covered in small bony plates!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What do you think the ankylosaurs armoured plates and clubbed tail were for?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These adaptations would have protected the ankylosaurs against predators like </a:t>
            </a:r>
            <a:r>
              <a:rPr lang="en-GB" sz="1200" i="1" u="none" kern="1200" baseline="0" dirty="0">
                <a:solidFill>
                  <a:schemeClr val="tx1"/>
                </a:solidFill>
                <a:effectLst/>
                <a:latin typeface="+mn-lt"/>
                <a:ea typeface="+mn-ea"/>
                <a:cs typeface="+mn-cs"/>
              </a:rPr>
              <a:t>T. rex</a:t>
            </a:r>
            <a:r>
              <a:rPr lang="en-GB" sz="1200" kern="1200" baseline="0" dirty="0">
                <a:solidFill>
                  <a:schemeClr val="tx1"/>
                </a:solidFill>
                <a:effectLst/>
                <a:latin typeface="+mn-lt"/>
                <a:ea typeface="+mn-ea"/>
                <a:cs typeface="+mn-cs"/>
              </a:rPr>
              <a:t> that may have tried to eat them, they would have used their tails like weapons, swinging them at attackers to try and ward them off.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Ankylosaurs probably couldn’t run due to their bulky stature, and their short legs meant that they would’ve foraged for plants to eat close to the ground.</a:t>
            </a:r>
          </a:p>
          <a:p>
            <a:endParaRPr lang="en-GB" sz="1200" b="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13</a:t>
            </a:fld>
            <a:endParaRPr lang="en-GB"/>
          </a:p>
        </p:txBody>
      </p:sp>
    </p:spTree>
    <p:extLst>
      <p:ext uri="{BB962C8B-B14F-4D97-AF65-F5344CB8AC3E}">
        <p14:creationId xmlns:p14="http://schemas.microsoft.com/office/powerpoint/2010/main" val="378522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You’ve probably heard of the dinosaur Triceratops. Triceratops</a:t>
            </a:r>
            <a:r>
              <a:rPr lang="en-GB" baseline="0" dirty="0"/>
              <a:t> </a:t>
            </a:r>
            <a:r>
              <a:rPr lang="en-GB" dirty="0"/>
              <a:t>was a type of </a:t>
            </a:r>
            <a:r>
              <a:rPr lang="en-GB" baseline="0" dirty="0"/>
              <a:t>ornithischian dinosaur called a ceratopsian. The ceratopsians </a:t>
            </a:r>
            <a:r>
              <a:rPr lang="en-GB" i="0" baseline="0" dirty="0"/>
              <a:t>lived in the late Cretaceous period mainly in western North America. They walked on four legs and had large neck frills and horns, compared to modern animals they are probably most like rhinos.</a:t>
            </a:r>
          </a:p>
          <a:p>
            <a:pPr marL="0" marR="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i="0" baseline="0" dirty="0"/>
              <a:t>Different species of ceratopsians had different numbers of horns. Triceratops is famous for having three horns on its face but some ceratopsians only had one horn, and others, such as </a:t>
            </a:r>
            <a:r>
              <a:rPr lang="en-GB" sz="1200" b="0" i="1" kern="1200" dirty="0" err="1">
                <a:solidFill>
                  <a:schemeClr val="tx1"/>
                </a:solidFill>
                <a:effectLst/>
                <a:latin typeface="+mn-lt"/>
                <a:ea typeface="+mn-ea"/>
                <a:cs typeface="+mn-cs"/>
              </a:rPr>
              <a:t>Styracosaurus</a:t>
            </a:r>
            <a:r>
              <a:rPr lang="en-GB" sz="1200" b="0" i="1"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i="0" baseline="0" dirty="0"/>
              <a:t>had lots of horns sticking out from its neck frill as well has having three on its face. </a:t>
            </a:r>
          </a:p>
          <a:p>
            <a:endParaRPr lang="en-GB" i="0" baseline="0" dirty="0"/>
          </a:p>
          <a:p>
            <a:r>
              <a:rPr lang="en-GB" i="0" baseline="0" dirty="0"/>
              <a:t>The ceratopsian neck frills may have been used to protect the neck area against predators, or they may have been used to impress mates or for fighting – a bit like how stags fight each other with their antlers.</a:t>
            </a:r>
          </a:p>
        </p:txBody>
      </p:sp>
      <p:sp>
        <p:nvSpPr>
          <p:cNvPr id="4" name="Slide Number Placeholder 3"/>
          <p:cNvSpPr>
            <a:spLocks noGrp="1"/>
          </p:cNvSpPr>
          <p:nvPr>
            <p:ph type="sldNum" sz="quarter" idx="10"/>
          </p:nvPr>
        </p:nvSpPr>
        <p:spPr/>
        <p:txBody>
          <a:bodyPr/>
          <a:lstStyle/>
          <a:p>
            <a:fld id="{C54331EA-2B80-4A72-8759-8FC23D92E789}" type="slidenum">
              <a:rPr lang="en-GB" smtClean="0"/>
              <a:t>14</a:t>
            </a:fld>
            <a:endParaRPr lang="en-GB"/>
          </a:p>
        </p:txBody>
      </p:sp>
    </p:spTree>
    <p:extLst>
      <p:ext uri="{BB962C8B-B14F-4D97-AF65-F5344CB8AC3E}">
        <p14:creationId xmlns:p14="http://schemas.microsoft.com/office/powerpoint/2010/main" val="186519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We’ve looked at the sauropods and the ornithischians,</a:t>
            </a:r>
            <a:r>
              <a:rPr lang="en-GB" baseline="0" dirty="0"/>
              <a:t> the</a:t>
            </a:r>
            <a:r>
              <a:rPr lang="en-GB" dirty="0"/>
              <a:t> third and final group of dinosaurs are called the theropods.</a:t>
            </a:r>
            <a:r>
              <a:rPr lang="en-GB" sz="1200" kern="1200" dirty="0">
                <a:solidFill>
                  <a:schemeClr val="tx1"/>
                </a:solidFill>
                <a:effectLst/>
                <a:latin typeface="+mn-lt"/>
                <a:ea typeface="+mn-ea"/>
                <a:cs typeface="+mn-cs"/>
              </a:rPr>
              <a:t> These dinosaurs </a:t>
            </a:r>
            <a:r>
              <a:rPr lang="en-GB" sz="1200" kern="1200" baseline="0" dirty="0">
                <a:solidFill>
                  <a:schemeClr val="tx1"/>
                </a:solidFill>
                <a:effectLst/>
                <a:latin typeface="+mn-lt"/>
                <a:ea typeface="+mn-ea"/>
                <a:cs typeface="+mn-cs"/>
              </a:rPr>
              <a:t>walked on two legs rather than four and were mostly </a:t>
            </a:r>
            <a:r>
              <a:rPr lang="en-GB" sz="1200" b="0" kern="1200" dirty="0">
                <a:solidFill>
                  <a:schemeClr val="tx1"/>
                </a:solidFill>
                <a:effectLst/>
                <a:latin typeface="+mn-lt"/>
                <a:ea typeface="+mn-ea"/>
                <a:cs typeface="+mn-cs"/>
              </a:rPr>
              <a:t>meat-eating carnivores</a:t>
            </a:r>
            <a:r>
              <a:rPr lang="en-GB" sz="1200" b="0" kern="1200" baseline="0" dirty="0">
                <a:solidFill>
                  <a:schemeClr val="tx1"/>
                </a:solidFill>
                <a:effectLst/>
                <a:latin typeface="+mn-lt"/>
                <a:ea typeface="+mn-ea"/>
                <a:cs typeface="+mn-cs"/>
              </a:rPr>
              <a:t> who either </a:t>
            </a:r>
            <a:r>
              <a:rPr lang="en-GB" sz="1200" kern="1200" dirty="0">
                <a:solidFill>
                  <a:schemeClr val="tx1"/>
                </a:solidFill>
                <a:effectLst/>
                <a:latin typeface="+mn-lt"/>
                <a:ea typeface="+mn-ea"/>
                <a:cs typeface="+mn-cs"/>
              </a:rPr>
              <a:t>hunted down their prey</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fed on dead animals that they had not killed themselves, or did a bit of both. </a:t>
            </a:r>
          </a:p>
          <a:p>
            <a:pPr marL="0" indent="0">
              <a:buNone/>
            </a:pPr>
            <a:endParaRPr lang="en-GB" b="1" baseline="0" dirty="0"/>
          </a:p>
          <a:p>
            <a:pPr marL="0" indent="0">
              <a:buNone/>
            </a:pPr>
            <a:r>
              <a:rPr lang="en-GB" b="1" baseline="0" dirty="0"/>
              <a:t>Does anyone know what type of theropod dinosaur this is? </a:t>
            </a:r>
            <a:r>
              <a:rPr lang="en-GB" b="0" u="sng" baseline="0" dirty="0">
                <a:effectLst/>
              </a:rPr>
              <a:t>Click for </a:t>
            </a:r>
            <a:r>
              <a:rPr lang="en-GB" b="0" i="1" u="sng" baseline="0" dirty="0">
                <a:effectLst/>
              </a:rPr>
              <a:t>Tyrannosaurus rex</a:t>
            </a:r>
          </a:p>
          <a:p>
            <a:pPr marL="0" indent="0">
              <a:buNone/>
            </a:pPr>
            <a:endParaRPr lang="en-GB" baseline="0" dirty="0"/>
          </a:p>
          <a:p>
            <a:pPr marL="0" indent="0">
              <a:buNone/>
            </a:pPr>
            <a:r>
              <a:rPr lang="en-GB" baseline="0" dirty="0"/>
              <a:t>This is </a:t>
            </a:r>
            <a:r>
              <a:rPr lang="en-GB" i="1" baseline="0" dirty="0"/>
              <a:t>Tyrannosaurus rex </a:t>
            </a:r>
            <a:r>
              <a:rPr lang="en-GB" baseline="0" dirty="0"/>
              <a:t>or </a:t>
            </a:r>
            <a:r>
              <a:rPr lang="en-GB" i="1" baseline="0" dirty="0"/>
              <a:t>T. rex</a:t>
            </a:r>
            <a:r>
              <a:rPr lang="en-GB" baseline="0" dirty="0"/>
              <a:t>, one of the most famous theropod dinosaurs. </a:t>
            </a:r>
            <a:r>
              <a:rPr lang="en-GB" i="1" baseline="0" dirty="0"/>
              <a:t>T. rex </a:t>
            </a:r>
            <a:r>
              <a:rPr lang="en-GB" baseline="0" dirty="0"/>
              <a:t>lived at the end of the Cretaceous period about 68 million years ago in western north America and it was one of the largest land carnivores of all time. It is thought </a:t>
            </a:r>
            <a:r>
              <a:rPr lang="en-GB" i="1" baseline="0" dirty="0"/>
              <a:t>T. rex </a:t>
            </a:r>
            <a:r>
              <a:rPr lang="en-GB" baseline="0" dirty="0"/>
              <a:t>would have eaten other dinosaurs such as </a:t>
            </a:r>
            <a:r>
              <a:rPr lang="en-GB" baseline="0" dirty="0" err="1"/>
              <a:t>hadrosaurs</a:t>
            </a:r>
            <a:r>
              <a:rPr lang="en-GB" baseline="0" dirty="0"/>
              <a:t>, ceratopsians, ankylosaurs and even large sauropods. </a:t>
            </a:r>
            <a:endParaRPr lang="en-GB" sz="1200" kern="1200" dirty="0">
              <a:solidFill>
                <a:schemeClr val="tx1"/>
              </a:solidFill>
              <a:effectLst/>
              <a:latin typeface="+mn-lt"/>
              <a:ea typeface="+mn-ea"/>
              <a:cs typeface="+mn-cs"/>
            </a:endParaRPr>
          </a:p>
          <a:p>
            <a:pPr marL="0" indent="0">
              <a:buNone/>
            </a:pPr>
            <a:endParaRPr lang="en-GB" sz="1200" kern="1200" dirty="0">
              <a:solidFill>
                <a:schemeClr val="tx1"/>
              </a:solidFill>
              <a:effectLst/>
              <a:latin typeface="+mn-lt"/>
              <a:ea typeface="+mn-ea"/>
              <a:cs typeface="+mn-cs"/>
            </a:endParaRPr>
          </a:p>
          <a:p>
            <a:pPr marL="0" indent="0">
              <a:buNone/>
            </a:pPr>
            <a:r>
              <a:rPr lang="en-GB" sz="1200" kern="1200" dirty="0">
                <a:solidFill>
                  <a:schemeClr val="tx1"/>
                </a:solidFill>
                <a:effectLst/>
                <a:latin typeface="+mn-lt"/>
                <a:ea typeface="+mn-ea"/>
                <a:cs typeface="+mn-cs"/>
              </a:rPr>
              <a:t>Palaeontologists know that theropods were mostly meat eaters this because most theropods share these carnivorous adaptations: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Good eyesight and large nostrils to see and smell out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Sharp teeth for slicing through flesh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Strong jaws for crushing bone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Sharp claws for ripping apart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Strong muscular legs for chasing</a:t>
            </a:r>
            <a:r>
              <a:rPr lang="en-GB" sz="1200" kern="1200" baseline="0" dirty="0">
                <a:solidFill>
                  <a:schemeClr val="tx1"/>
                </a:solidFill>
                <a:effectLst/>
                <a:latin typeface="+mn-lt"/>
                <a:ea typeface="+mn-ea"/>
                <a:cs typeface="+mn-cs"/>
              </a:rPr>
              <a:t> down prey</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indent="0">
              <a:buNone/>
            </a:pPr>
            <a:endParaRPr lang="en-GB" sz="1200" kern="1200" dirty="0">
              <a:solidFill>
                <a:schemeClr val="tx1"/>
              </a:solidFill>
              <a:effectLst/>
              <a:latin typeface="+mn-lt"/>
              <a:ea typeface="+mn-ea"/>
              <a:cs typeface="+mn-cs"/>
            </a:endParaRPr>
          </a:p>
          <a:p>
            <a:pPr marL="0" indent="0">
              <a:buNone/>
            </a:pPr>
            <a:endParaRPr lang="en-GB" sz="1200" kern="1200" dirty="0">
              <a:solidFill>
                <a:schemeClr val="tx1"/>
              </a:solidFill>
              <a:effectLst/>
              <a:latin typeface="+mn-lt"/>
              <a:ea typeface="+mn-ea"/>
              <a:cs typeface="+mn-cs"/>
            </a:endParaRPr>
          </a:p>
          <a:p>
            <a:pPr marL="0" indent="0">
              <a:buNone/>
            </a:pP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15</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Although most of the theropods were meat eaters,</a:t>
            </a:r>
            <a:r>
              <a:rPr lang="en-GB" sz="1200" kern="1200" baseline="0" dirty="0">
                <a:solidFill>
                  <a:schemeClr val="tx1"/>
                </a:solidFill>
                <a:effectLst/>
                <a:latin typeface="+mn-lt"/>
                <a:ea typeface="+mn-ea"/>
                <a:cs typeface="+mn-cs"/>
              </a:rPr>
              <a:t> some theropods did evolve different diets. </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err="1">
                <a:solidFill>
                  <a:schemeClr val="tx1"/>
                </a:solidFill>
                <a:effectLst/>
                <a:latin typeface="+mn-lt"/>
                <a:ea typeface="+mn-ea"/>
                <a:cs typeface="+mn-cs"/>
              </a:rPr>
              <a:t>Spinosaurus</a:t>
            </a:r>
            <a:r>
              <a:rPr lang="en-GB" sz="1200" b="0" i="0" kern="1200" baseline="0" dirty="0">
                <a:solidFill>
                  <a:schemeClr val="tx1"/>
                </a:solidFill>
                <a:effectLst/>
                <a:latin typeface="+mn-lt"/>
                <a:ea typeface="+mn-ea"/>
                <a:cs typeface="+mn-cs"/>
              </a:rPr>
              <a:t>  is a huge theropod dinosaur, even bigger than Tyrannosaurus rex, from North Africa. It has</a:t>
            </a:r>
            <a:r>
              <a:rPr lang="en-GB" sz="1200" b="0" kern="1200" dirty="0">
                <a:solidFill>
                  <a:schemeClr val="tx1"/>
                </a:solidFill>
                <a:effectLst/>
                <a:latin typeface="+mn-lt"/>
                <a:ea typeface="+mn-ea"/>
                <a:cs typeface="+mn-cs"/>
              </a:rPr>
              <a:t> long thin jaws and</a:t>
            </a:r>
            <a:r>
              <a:rPr lang="en-GB" sz="1200" b="0" kern="1200" baseline="0" dirty="0">
                <a:solidFill>
                  <a:schemeClr val="tx1"/>
                </a:solidFill>
                <a:effectLst/>
                <a:latin typeface="+mn-lt"/>
                <a:ea typeface="+mn-ea"/>
                <a:cs typeface="+mn-cs"/>
              </a:rPr>
              <a:t> sharp slanted teeth which make it look like a crocodile</a:t>
            </a:r>
            <a:r>
              <a:rPr lang="en-GB" sz="1200" b="0" kern="1200" dirty="0">
                <a:solidFill>
                  <a:schemeClr val="tx1"/>
                </a:solidFill>
                <a:effectLst/>
                <a:latin typeface="+mn-lt"/>
                <a:ea typeface="+mn-ea"/>
                <a:cs typeface="+mn-cs"/>
              </a:rPr>
              <a:t>. Instead of hunting</a:t>
            </a:r>
            <a:r>
              <a:rPr lang="en-GB" sz="1200" b="0" kern="1200" baseline="0" dirty="0">
                <a:solidFill>
                  <a:schemeClr val="tx1"/>
                </a:solidFill>
                <a:effectLst/>
                <a:latin typeface="+mn-lt"/>
                <a:ea typeface="+mn-ea"/>
                <a:cs typeface="+mn-cs"/>
              </a:rPr>
              <a:t> down prey on land it</a:t>
            </a:r>
            <a:r>
              <a:rPr lang="en-GB" sz="1200" b="0" kern="1200" dirty="0">
                <a:solidFill>
                  <a:schemeClr val="tx1"/>
                </a:solidFill>
                <a:effectLst/>
                <a:latin typeface="+mn-lt"/>
                <a:ea typeface="+mn-ea"/>
                <a:cs typeface="+mn-cs"/>
              </a:rPr>
              <a:t> is thought to have hunted in the water for fish to eat.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a:t>
            </a:r>
            <a:r>
              <a:rPr lang="en-GB" sz="1200" b="0" kern="1200" dirty="0" err="1">
                <a:solidFill>
                  <a:schemeClr val="tx1"/>
                </a:solidFill>
                <a:effectLst/>
                <a:latin typeface="+mn-lt"/>
                <a:ea typeface="+mn-ea"/>
                <a:cs typeface="+mn-cs"/>
              </a:rPr>
              <a:t>therizinosaurs</a:t>
            </a:r>
            <a:r>
              <a:rPr lang="en-GB" sz="1200" b="0" kern="1200" baseline="0" dirty="0">
                <a:solidFill>
                  <a:schemeClr val="tx1"/>
                </a:solidFill>
                <a:effectLst/>
                <a:latin typeface="+mn-lt"/>
                <a:ea typeface="+mn-ea"/>
                <a:cs typeface="+mn-cs"/>
              </a:rPr>
              <a:t> are a group of theropods whose fossils were first found in Mongolia. They </a:t>
            </a:r>
            <a:r>
              <a:rPr lang="en-GB" sz="1200" b="0" kern="1200" dirty="0">
                <a:solidFill>
                  <a:schemeClr val="tx1"/>
                </a:solidFill>
                <a:effectLst/>
                <a:latin typeface="+mn-lt"/>
                <a:ea typeface="+mn-ea"/>
                <a:cs typeface="+mn-cs"/>
              </a:rPr>
              <a:t>have large rake like claws,</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huge stomachs, long necks and small skulls. These</a:t>
            </a:r>
            <a:r>
              <a:rPr lang="en-GB" sz="1200" b="0" kern="1200" baseline="0" dirty="0">
                <a:solidFill>
                  <a:schemeClr val="tx1"/>
                </a:solidFill>
                <a:effectLst/>
                <a:latin typeface="+mn-lt"/>
                <a:ea typeface="+mn-ea"/>
                <a:cs typeface="+mn-cs"/>
              </a:rPr>
              <a:t> characteristics are quite similar to the sauropods and show that the </a:t>
            </a:r>
            <a:r>
              <a:rPr lang="en-GB" sz="1200" b="0" kern="1200" baseline="0" dirty="0" err="1">
                <a:solidFill>
                  <a:schemeClr val="tx1"/>
                </a:solidFill>
                <a:effectLst/>
                <a:latin typeface="+mn-lt"/>
                <a:ea typeface="+mn-ea"/>
                <a:cs typeface="+mn-cs"/>
              </a:rPr>
              <a:t>therozinosaurs</a:t>
            </a:r>
            <a:r>
              <a:rPr lang="en-GB" sz="1200" b="0" kern="1200" baseline="0" dirty="0">
                <a:solidFill>
                  <a:schemeClr val="tx1"/>
                </a:solidFill>
                <a:effectLst/>
                <a:latin typeface="+mn-lt"/>
                <a:ea typeface="+mn-ea"/>
                <a:cs typeface="+mn-cs"/>
              </a:rPr>
              <a:t> were probably herbivores, using their large claws like rakes to gather plants.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C54331EA-2B80-4A72-8759-8FC23D92E789}" type="slidenum">
              <a:rPr lang="en-GB" smtClean="0"/>
              <a:t>16</a:t>
            </a:fld>
            <a:endParaRPr lang="en-GB"/>
          </a:p>
        </p:txBody>
      </p:sp>
    </p:spTree>
    <p:extLst>
      <p:ext uri="{BB962C8B-B14F-4D97-AF65-F5344CB8AC3E}">
        <p14:creationId xmlns:p14="http://schemas.microsoft.com/office/powerpoint/2010/main" val="52981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Quite a lot of the theropod dinosaurs are known to have been</a:t>
            </a:r>
            <a:r>
              <a:rPr lang="en-GB" baseline="0" dirty="0"/>
              <a:t> covered in feathers rather than being scaly.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If fossil feathers are extremely well preserved palaeontologists can use powerful microscopes to work out which colour they may have been in life. They do this by studying tiny structures in the feathers called melanosomes which have different shapes depending on their colours.</a:t>
            </a:r>
            <a:r>
              <a:rPr lang="en-GB" sz="1200" b="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Melanosomes can be sausage shaped or round. Sausage shaped melanosomes give black, brown and yellowy colours whereas round melanosomes are a reddish orange colour. </a:t>
            </a:r>
            <a:r>
              <a:rPr lang="en-GB" sz="1200" b="0" kern="1200" dirty="0">
                <a:solidFill>
                  <a:schemeClr val="tx1"/>
                </a:solidFill>
                <a:effectLst/>
                <a:latin typeface="+mn-lt"/>
                <a:ea typeface="+mn-ea"/>
                <a:cs typeface="+mn-cs"/>
              </a:rPr>
              <a:t>Humans </a:t>
            </a:r>
            <a:r>
              <a:rPr lang="en-GB" sz="1200" kern="1200" dirty="0">
                <a:solidFill>
                  <a:schemeClr val="tx1"/>
                </a:solidFill>
                <a:effectLst/>
                <a:latin typeface="+mn-lt"/>
                <a:ea typeface="+mn-ea"/>
                <a:cs typeface="+mn-cs"/>
              </a:rPr>
              <a:t>have melanosomes too and they give us</a:t>
            </a:r>
            <a:r>
              <a:rPr lang="en-GB" sz="1200" kern="1200" baseline="0" dirty="0">
                <a:solidFill>
                  <a:schemeClr val="tx1"/>
                </a:solidFill>
                <a:effectLst/>
                <a:latin typeface="+mn-lt"/>
                <a:ea typeface="+mn-ea"/>
                <a:cs typeface="+mn-cs"/>
              </a:rPr>
              <a:t> our</a:t>
            </a:r>
            <a:r>
              <a:rPr lang="en-GB" sz="1200" kern="1200" dirty="0">
                <a:solidFill>
                  <a:schemeClr val="tx1"/>
                </a:solidFill>
                <a:effectLst/>
                <a:latin typeface="+mn-lt"/>
                <a:ea typeface="+mn-ea"/>
                <a:cs typeface="+mn-cs"/>
              </a:rPr>
              <a:t> different skin and hair colours.</a:t>
            </a:r>
            <a:r>
              <a:rPr lang="en-GB"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Palaeontologists</a:t>
            </a:r>
            <a:r>
              <a:rPr lang="en-GB" sz="1200"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recently been studying the melanosomes in the feathers of theropod dinosaur </a:t>
            </a:r>
            <a:r>
              <a:rPr lang="en-GB" sz="1200" i="1" kern="1200" dirty="0" err="1">
                <a:solidFill>
                  <a:schemeClr val="tx1"/>
                </a:solidFill>
                <a:effectLst/>
                <a:latin typeface="+mn-lt"/>
                <a:ea typeface="+mn-ea"/>
                <a:cs typeface="+mn-cs"/>
              </a:rPr>
              <a:t>Sinosauropteryx</a:t>
            </a:r>
            <a:r>
              <a:rPr lang="en-GB" sz="1200" i="1" kern="1200" baseline="0" dirty="0">
                <a:solidFill>
                  <a:schemeClr val="tx1"/>
                </a:solidFill>
                <a:effectLst/>
                <a:latin typeface="+mn-lt"/>
                <a:ea typeface="+mn-ea"/>
                <a:cs typeface="+mn-cs"/>
              </a:rPr>
              <a:t> </a:t>
            </a:r>
            <a:r>
              <a:rPr lang="en-GB" sz="1200" i="0" kern="1200" baseline="0" dirty="0">
                <a:solidFill>
                  <a:schemeClr val="tx1"/>
                </a:solidFill>
                <a:effectLst/>
                <a:latin typeface="+mn-lt"/>
                <a:ea typeface="+mn-ea"/>
                <a:cs typeface="+mn-cs"/>
              </a:rPr>
              <a:t>(bottom image). </a:t>
            </a:r>
            <a:r>
              <a:rPr lang="en-GB" sz="1200" kern="1200" dirty="0">
                <a:solidFill>
                  <a:schemeClr val="tx1"/>
                </a:solidFill>
                <a:effectLst/>
                <a:latin typeface="+mn-lt"/>
                <a:ea typeface="+mn-ea"/>
                <a:cs typeface="+mn-cs"/>
              </a:rPr>
              <a:t>They think that</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would have been covered in orange feathers with a white and orange striped tail! If</a:t>
            </a:r>
            <a:r>
              <a:rPr lang="en-GB" sz="1200" kern="1200" baseline="0" dirty="0">
                <a:solidFill>
                  <a:schemeClr val="tx1"/>
                </a:solidFill>
                <a:effectLst/>
                <a:latin typeface="+mn-lt"/>
                <a:ea typeface="+mn-ea"/>
                <a:cs typeface="+mn-cs"/>
              </a:rPr>
              <a:t> you look closely at the fossil you can see feathers running all the way down its back and you can even see where the stripes would’ve been on its tail.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a:t>
            </a:r>
            <a:r>
              <a:rPr lang="en-GB" sz="1200" kern="1200" baseline="0" dirty="0">
                <a:solidFill>
                  <a:schemeClr val="tx1"/>
                </a:solidFill>
                <a:effectLst/>
                <a:latin typeface="+mn-lt"/>
                <a:ea typeface="+mn-ea"/>
                <a:cs typeface="+mn-cs"/>
              </a:rPr>
              <a:t> theropod </a:t>
            </a:r>
            <a:r>
              <a:rPr lang="en-GB" sz="1200" kern="1200" dirty="0">
                <a:solidFill>
                  <a:schemeClr val="tx1"/>
                </a:solidFill>
                <a:effectLst/>
                <a:latin typeface="+mn-lt"/>
                <a:ea typeface="+mn-ea"/>
                <a:cs typeface="+mn-cs"/>
              </a:rPr>
              <a:t>dinosaur called </a:t>
            </a:r>
            <a:r>
              <a:rPr lang="en-GB" sz="1200" b="0" i="1" kern="1200" dirty="0" err="1">
                <a:solidFill>
                  <a:schemeClr val="tx1"/>
                </a:solidFill>
                <a:effectLst/>
                <a:latin typeface="+mn-lt"/>
                <a:ea typeface="+mn-ea"/>
                <a:cs typeface="+mn-cs"/>
              </a:rPr>
              <a:t>Microraptor</a:t>
            </a:r>
            <a:r>
              <a:rPr lang="en-GB" sz="1200" b="0" i="1" kern="1200" dirty="0">
                <a:solidFill>
                  <a:schemeClr val="tx1"/>
                </a:solidFill>
                <a:effectLst/>
                <a:latin typeface="+mn-lt"/>
                <a:ea typeface="+mn-ea"/>
                <a:cs typeface="+mn-cs"/>
              </a:rPr>
              <a:t> </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(top image) has also been found as a fossil with extremely well preserved feathers on all four of its limbs. From studying the melanosomes in the </a:t>
            </a:r>
            <a:r>
              <a:rPr lang="en-GB" sz="1200" b="0" i="1" kern="1200" baseline="0" dirty="0" err="1">
                <a:solidFill>
                  <a:schemeClr val="tx1"/>
                </a:solidFill>
                <a:effectLst/>
                <a:latin typeface="+mn-lt"/>
                <a:ea typeface="+mn-ea"/>
                <a:cs typeface="+mn-cs"/>
              </a:rPr>
              <a:t>Microraptor</a:t>
            </a:r>
            <a:r>
              <a:rPr lang="en-GB" sz="1200" b="0" i="0" kern="1200" baseline="0" dirty="0">
                <a:solidFill>
                  <a:schemeClr val="tx1"/>
                </a:solidFill>
                <a:effectLst/>
                <a:latin typeface="+mn-lt"/>
                <a:ea typeface="+mn-ea"/>
                <a:cs typeface="+mn-cs"/>
              </a:rPr>
              <a:t>  feathers, palaeontologists think that this dinosaur it would’ve been </a:t>
            </a:r>
            <a:r>
              <a:rPr lang="en-GB" sz="1200" kern="1200" dirty="0">
                <a:solidFill>
                  <a:schemeClr val="tx1"/>
                </a:solidFill>
                <a:effectLst/>
                <a:latin typeface="+mn-lt"/>
                <a:ea typeface="+mn-ea"/>
                <a:cs typeface="+mn-cs"/>
              </a:rPr>
              <a:t>covered in glossy black iridescent feathers like a starling.</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17</a:t>
            </a:fld>
            <a:endParaRPr lang="en-GB"/>
          </a:p>
        </p:txBody>
      </p:sp>
    </p:spTree>
    <p:extLst>
      <p:ext uri="{BB962C8B-B14F-4D97-AF65-F5344CB8AC3E}">
        <p14:creationId xmlns:p14="http://schemas.microsoft.com/office/powerpoint/2010/main" val="167048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Birds are actually living</a:t>
            </a:r>
            <a:r>
              <a:rPr lang="en-GB" sz="1200" kern="1200" baseline="0" dirty="0">
                <a:solidFill>
                  <a:schemeClr val="tx1"/>
                </a:solidFill>
                <a:effectLst/>
                <a:latin typeface="+mn-lt"/>
                <a:ea typeface="+mn-ea"/>
                <a:cs typeface="+mn-cs"/>
              </a:rPr>
              <a:t> dinosaurs!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Modern</a:t>
            </a:r>
            <a:r>
              <a:rPr lang="en-GB" sz="1200" kern="1200" baseline="0" dirty="0">
                <a:solidFill>
                  <a:schemeClr val="tx1"/>
                </a:solidFill>
                <a:effectLst/>
                <a:latin typeface="+mn-lt"/>
                <a:ea typeface="+mn-ea"/>
                <a:cs typeface="+mn-cs"/>
              </a:rPr>
              <a:t> birds</a:t>
            </a:r>
            <a:r>
              <a:rPr lang="en-GB" sz="1200" kern="1200" dirty="0">
                <a:solidFill>
                  <a:schemeClr val="tx1"/>
                </a:solidFill>
                <a:effectLst/>
                <a:latin typeface="+mn-lt"/>
                <a:ea typeface="+mn-ea"/>
                <a:cs typeface="+mn-cs"/>
              </a:rPr>
              <a:t> evolved from a group of theropods that </a:t>
            </a:r>
            <a:r>
              <a:rPr lang="en-GB" sz="1200" b="0" kern="1200" dirty="0">
                <a:solidFill>
                  <a:schemeClr val="tx1"/>
                </a:solidFill>
                <a:effectLst/>
                <a:latin typeface="+mn-lt"/>
                <a:ea typeface="+mn-ea"/>
                <a:cs typeface="+mn-cs"/>
              </a:rPr>
              <a:t>included </a:t>
            </a:r>
            <a:r>
              <a:rPr lang="en-GB" sz="1200" b="0" i="1" kern="1200" dirty="0">
                <a:solidFill>
                  <a:schemeClr val="tx1"/>
                </a:solidFill>
                <a:effectLst/>
                <a:latin typeface="+mn-lt"/>
                <a:ea typeface="+mn-ea"/>
                <a:cs typeface="+mn-cs"/>
              </a:rPr>
              <a:t>T. rex </a:t>
            </a:r>
            <a:r>
              <a:rPr lang="en-GB" sz="1200" b="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Velociraptor</a:t>
            </a:r>
            <a:r>
              <a:rPr lang="en-GB" sz="1200" b="0" kern="1200" dirty="0">
                <a:solidFill>
                  <a:schemeClr val="tx1"/>
                </a:solidFill>
                <a:effectLst/>
                <a:latin typeface="+mn-lt"/>
                <a:ea typeface="+mn-ea"/>
                <a:cs typeface="+mn-cs"/>
              </a:rPr>
              <a:t>. Over millions of years some of the dinosaurs in this group of theropods gradually started to evolve bird-like characteristics – first they evolved simple feathers, then wishbones and eventually wings and beaks!</a:t>
            </a:r>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Archaeopteryx</a:t>
            </a:r>
            <a:r>
              <a:rPr lang="en-GB" sz="1200" b="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a theropod dinosaur that evolved</a:t>
            </a:r>
            <a:r>
              <a:rPr lang="en-GB" sz="1200" kern="1200" baseline="0" dirty="0">
                <a:solidFill>
                  <a:schemeClr val="tx1"/>
                </a:solidFill>
                <a:effectLst/>
                <a:latin typeface="+mn-lt"/>
                <a:ea typeface="+mn-ea"/>
                <a:cs typeface="+mn-cs"/>
              </a:rPr>
              <a:t> in the Jurassic period, </a:t>
            </a:r>
            <a:r>
              <a:rPr lang="en-GB" sz="1200" kern="1200" dirty="0">
                <a:solidFill>
                  <a:schemeClr val="tx1"/>
                </a:solidFill>
                <a:effectLst/>
                <a:latin typeface="+mn-lt"/>
                <a:ea typeface="+mn-ea"/>
                <a:cs typeface="+mn-cs"/>
              </a:rPr>
              <a:t>is one of the first dinosaurs to really look like a bird</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has teeth, claws and a bony tail like a theropod dinosaur, but it has feathers, wings and a wishbone like a modern bird. Palaeontologists think that </a:t>
            </a:r>
            <a:r>
              <a:rPr lang="en-GB" sz="1200" i="1" kern="1200" dirty="0">
                <a:solidFill>
                  <a:schemeClr val="tx1"/>
                </a:solidFill>
                <a:effectLst/>
                <a:latin typeface="+mn-lt"/>
                <a:ea typeface="+mn-ea"/>
                <a:cs typeface="+mn-cs"/>
              </a:rPr>
              <a:t>Archaeopteryx</a:t>
            </a:r>
            <a:r>
              <a:rPr lang="en-GB" sz="1200" kern="1200" dirty="0">
                <a:solidFill>
                  <a:schemeClr val="tx1"/>
                </a:solidFill>
                <a:effectLst/>
                <a:latin typeface="+mn-lt"/>
                <a:ea typeface="+mn-ea"/>
                <a:cs typeface="+mn-cs"/>
              </a:rPr>
              <a:t>  could either fly or glide between trees.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the end of the Cretaceous period many different types of bird had evolved,</a:t>
            </a:r>
            <a:r>
              <a:rPr lang="en-GB" sz="1200" kern="1200" baseline="0" dirty="0">
                <a:solidFill>
                  <a:schemeClr val="tx1"/>
                </a:solidFill>
                <a:effectLst/>
                <a:latin typeface="+mn-lt"/>
                <a:ea typeface="+mn-ea"/>
                <a:cs typeface="+mn-cs"/>
              </a:rPr>
              <a:t> they </a:t>
            </a:r>
            <a:r>
              <a:rPr lang="en-GB" sz="1200" kern="1200" dirty="0">
                <a:solidFill>
                  <a:schemeClr val="tx1"/>
                </a:solidFill>
                <a:effectLst/>
                <a:latin typeface="+mn-lt"/>
                <a:ea typeface="+mn-ea"/>
                <a:cs typeface="+mn-cs"/>
              </a:rPr>
              <a:t>were the only dinosaurs to survive the mass extinction that occurred 66 million years ago, when</a:t>
            </a:r>
            <a:r>
              <a:rPr lang="en-GB" sz="1200" kern="1200" baseline="0" dirty="0">
                <a:solidFill>
                  <a:schemeClr val="tx1"/>
                </a:solidFill>
                <a:effectLst/>
                <a:latin typeface="+mn-lt"/>
                <a:ea typeface="+mn-ea"/>
                <a:cs typeface="+mn-cs"/>
              </a:rPr>
              <a:t> a huge asteroid struck the Earth. After the extinction event the birds then exploded across the Earth </a:t>
            </a:r>
            <a:r>
              <a:rPr lang="en-GB" sz="1200" kern="1200" dirty="0">
                <a:solidFill>
                  <a:schemeClr val="tx1"/>
                </a:solidFill>
                <a:effectLst/>
                <a:latin typeface="+mn-lt"/>
                <a:ea typeface="+mn-ea"/>
                <a:cs typeface="+mn-cs"/>
              </a:rPr>
              <a:t>and there are over 10,000 species of bird today</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18</a:t>
            </a:fld>
            <a:endParaRPr lang="en-GB"/>
          </a:p>
        </p:txBody>
      </p:sp>
    </p:spTree>
    <p:extLst>
      <p:ext uri="{BB962C8B-B14F-4D97-AF65-F5344CB8AC3E}">
        <p14:creationId xmlns:p14="http://schemas.microsoft.com/office/powerpoint/2010/main" val="4281375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activity – 10 questions long</a:t>
            </a:r>
          </a:p>
          <a:p>
            <a:endParaRPr lang="en-GB" dirty="0"/>
          </a:p>
          <a:p>
            <a:r>
              <a:rPr lang="en-GB" dirty="0"/>
              <a:t>Get</a:t>
            </a:r>
            <a:r>
              <a:rPr lang="en-GB" baseline="0" dirty="0"/>
              <a:t> children into mixed ability teams –each team will need a pencil and paper – answers will be either A, B, C or D</a:t>
            </a:r>
          </a:p>
          <a:p>
            <a:r>
              <a:rPr lang="en-GB" baseline="0" dirty="0"/>
              <a:t>Winning team could be given a small prize (badge, pen etc.)</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19</a:t>
            </a:fld>
            <a:endParaRPr lang="en-GB"/>
          </a:p>
        </p:txBody>
      </p:sp>
    </p:spTree>
    <p:extLst>
      <p:ext uri="{BB962C8B-B14F-4D97-AF65-F5344CB8AC3E}">
        <p14:creationId xmlns:p14="http://schemas.microsoft.com/office/powerpoint/2010/main" val="65766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a:t>
            </a:r>
            <a:r>
              <a:rPr lang="en-GB" b="1" baseline="0" dirty="0"/>
              <a:t> can guess at how old the Earth is? </a:t>
            </a:r>
            <a:r>
              <a:rPr lang="en-GB" b="0" baseline="0" dirty="0"/>
              <a:t>Allow guessing - guide with higher or lower than. </a:t>
            </a:r>
            <a:r>
              <a:rPr lang="en-GB" b="0" u="sng" baseline="0" dirty="0"/>
              <a:t>Click for </a:t>
            </a:r>
            <a:r>
              <a:rPr lang="en-GB" u="sng" baseline="0" dirty="0"/>
              <a:t>4.6 billion years</a:t>
            </a:r>
          </a:p>
          <a:p>
            <a:endParaRPr lang="en-GB" u="sng" baseline="0" dirty="0"/>
          </a:p>
          <a:p>
            <a:r>
              <a:rPr lang="en-GB" baseline="0" dirty="0"/>
              <a:t>The Earth is 4.6 billion years old. This is a huge amount of time, so geologists and palaeontologists, scientists who study rocks and fossils, have split the 4.6 billion years up into different sections which they call geological time periods. </a:t>
            </a:r>
          </a:p>
          <a:p>
            <a:endParaRPr lang="en-GB" baseline="0" dirty="0"/>
          </a:p>
          <a:p>
            <a:r>
              <a:rPr lang="en-GB" b="1" baseline="0" dirty="0"/>
              <a:t>Does anyone know the names of any geological time periods?</a:t>
            </a:r>
            <a:r>
              <a:rPr lang="en-GB" baseline="0" dirty="0"/>
              <a:t> (might know Jurassic, Cretaceous etc. )</a:t>
            </a:r>
          </a:p>
          <a:p>
            <a:endParaRPr lang="en-GB" baseline="0" dirty="0"/>
          </a:p>
          <a:p>
            <a:r>
              <a:rPr lang="en-GB" baseline="0" dirty="0"/>
              <a:t>(next slide for geological time periods)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 Richard Owen</a:t>
            </a:r>
          </a:p>
        </p:txBody>
      </p:sp>
      <p:sp>
        <p:nvSpPr>
          <p:cNvPr id="4" name="Slide Number Placeholder 3"/>
          <p:cNvSpPr>
            <a:spLocks noGrp="1"/>
          </p:cNvSpPr>
          <p:nvPr>
            <p:ph type="sldNum" sz="quarter" idx="10"/>
          </p:nvPr>
        </p:nvSpPr>
        <p:spPr/>
        <p:txBody>
          <a:bodyPr/>
          <a:lstStyle/>
          <a:p>
            <a:fld id="{C54331EA-2B80-4A72-8759-8FC23D92E789}" type="slidenum">
              <a:rPr lang="en-GB" smtClean="0"/>
              <a:t>20</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a:t>
            </a:r>
            <a:r>
              <a:rPr lang="en-GB" baseline="0" dirty="0"/>
              <a:t> - Triassic</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21</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 Diplodocus</a:t>
            </a:r>
          </a:p>
        </p:txBody>
      </p:sp>
      <p:sp>
        <p:nvSpPr>
          <p:cNvPr id="4" name="Slide Number Placeholder 3"/>
          <p:cNvSpPr>
            <a:spLocks noGrp="1"/>
          </p:cNvSpPr>
          <p:nvPr>
            <p:ph type="sldNum" sz="quarter" idx="10"/>
          </p:nvPr>
        </p:nvSpPr>
        <p:spPr/>
        <p:txBody>
          <a:bodyPr/>
          <a:lstStyle/>
          <a:p>
            <a:fld id="{C54331EA-2B80-4A72-8759-8FC23D92E789}" type="slidenum">
              <a:rPr lang="en-GB" smtClean="0"/>
              <a:t>22</a:t>
            </a:fld>
            <a:endParaRPr lang="en-GB"/>
          </a:p>
        </p:txBody>
      </p:sp>
    </p:spTree>
    <p:extLst>
      <p:ext uri="{BB962C8B-B14F-4D97-AF65-F5344CB8AC3E}">
        <p14:creationId xmlns:p14="http://schemas.microsoft.com/office/powerpoint/2010/main" val="231303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 - Theropod</a:t>
            </a:r>
          </a:p>
        </p:txBody>
      </p:sp>
      <p:sp>
        <p:nvSpPr>
          <p:cNvPr id="4" name="Slide Number Placeholder 3"/>
          <p:cNvSpPr>
            <a:spLocks noGrp="1"/>
          </p:cNvSpPr>
          <p:nvPr>
            <p:ph type="sldNum" sz="quarter" idx="10"/>
          </p:nvPr>
        </p:nvSpPr>
        <p:spPr/>
        <p:txBody>
          <a:bodyPr/>
          <a:lstStyle/>
          <a:p>
            <a:fld id="{C54331EA-2B80-4A72-8759-8FC23D92E789}" type="slidenum">
              <a:rPr lang="en-GB" smtClean="0"/>
              <a:t>23</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 200 million years ago</a:t>
            </a:r>
          </a:p>
        </p:txBody>
      </p:sp>
      <p:sp>
        <p:nvSpPr>
          <p:cNvPr id="4" name="Slide Number Placeholder 3"/>
          <p:cNvSpPr>
            <a:spLocks noGrp="1"/>
          </p:cNvSpPr>
          <p:nvPr>
            <p:ph type="sldNum" sz="quarter" idx="10"/>
          </p:nvPr>
        </p:nvSpPr>
        <p:spPr/>
        <p:txBody>
          <a:bodyPr/>
          <a:lstStyle/>
          <a:p>
            <a:fld id="{C54331EA-2B80-4A72-8759-8FC23D92E789}" type="slidenum">
              <a:rPr lang="en-GB" smtClean="0"/>
              <a:t>24</a:t>
            </a:fld>
            <a:endParaRPr lang="en-GB"/>
          </a:p>
        </p:txBody>
      </p:sp>
    </p:spTree>
    <p:extLst>
      <p:ext uri="{BB962C8B-B14F-4D97-AF65-F5344CB8AC3E}">
        <p14:creationId xmlns:p14="http://schemas.microsoft.com/office/powerpoint/2010/main" val="71026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A - </a:t>
            </a:r>
            <a:r>
              <a:rPr lang="en-GB" dirty="0" err="1"/>
              <a:t>Parasaurolophus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25</a:t>
            </a:fld>
            <a:endParaRPr lang="en-GB"/>
          </a:p>
        </p:txBody>
      </p:sp>
    </p:spTree>
    <p:extLst>
      <p:ext uri="{BB962C8B-B14F-4D97-AF65-F5344CB8AC3E}">
        <p14:creationId xmlns:p14="http://schemas.microsoft.com/office/powerpoint/2010/main" val="322609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B -</a:t>
            </a:r>
            <a:r>
              <a:rPr lang="en-GB" baseline="0" dirty="0"/>
              <a:t> T</a:t>
            </a:r>
            <a:r>
              <a:rPr lang="en-GB" dirty="0"/>
              <a:t>heropods</a:t>
            </a:r>
          </a:p>
        </p:txBody>
      </p:sp>
      <p:sp>
        <p:nvSpPr>
          <p:cNvPr id="4" name="Slide Number Placeholder 3"/>
          <p:cNvSpPr>
            <a:spLocks noGrp="1"/>
          </p:cNvSpPr>
          <p:nvPr>
            <p:ph type="sldNum" sz="quarter" idx="10"/>
          </p:nvPr>
        </p:nvSpPr>
        <p:spPr/>
        <p:txBody>
          <a:bodyPr/>
          <a:lstStyle/>
          <a:p>
            <a:fld id="{C54331EA-2B80-4A72-8759-8FC23D92E789}" type="slidenum">
              <a:rPr lang="en-GB" smtClean="0"/>
              <a:t>27</a:t>
            </a:fld>
            <a:endParaRPr lang="en-GB"/>
          </a:p>
        </p:txBody>
      </p:sp>
    </p:spTree>
    <p:extLst>
      <p:ext uri="{BB962C8B-B14F-4D97-AF65-F5344CB8AC3E}">
        <p14:creationId xmlns:p14="http://schemas.microsoft.com/office/powerpoint/2010/main" val="351549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D – stood</a:t>
            </a:r>
            <a:r>
              <a:rPr lang="en-GB" baseline="0" dirty="0"/>
              <a:t> with their legs sprawled to the sides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28</a:t>
            </a:fld>
            <a:endParaRPr lang="en-GB"/>
          </a:p>
        </p:txBody>
      </p:sp>
    </p:spTree>
    <p:extLst>
      <p:ext uri="{BB962C8B-B14F-4D97-AF65-F5344CB8AC3E}">
        <p14:creationId xmlns:p14="http://schemas.microsoft.com/office/powerpoint/2010/main" val="269237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C - Reptiles</a:t>
            </a:r>
          </a:p>
        </p:txBody>
      </p:sp>
      <p:sp>
        <p:nvSpPr>
          <p:cNvPr id="4" name="Slide Number Placeholder 3"/>
          <p:cNvSpPr>
            <a:spLocks noGrp="1"/>
          </p:cNvSpPr>
          <p:nvPr>
            <p:ph type="sldNum" sz="quarter" idx="10"/>
          </p:nvPr>
        </p:nvSpPr>
        <p:spPr/>
        <p:txBody>
          <a:bodyPr/>
          <a:lstStyle/>
          <a:p>
            <a:fld id="{C54331EA-2B80-4A72-8759-8FC23D92E789}" type="slidenum">
              <a:rPr lang="en-GB" smtClean="0"/>
              <a:t>29</a:t>
            </a:fld>
            <a:endParaRPr lang="en-GB"/>
          </a:p>
        </p:txBody>
      </p:sp>
    </p:spTree>
    <p:extLst>
      <p:ext uri="{BB962C8B-B14F-4D97-AF65-F5344CB8AC3E}">
        <p14:creationId xmlns:p14="http://schemas.microsoft.com/office/powerpoint/2010/main" val="2337999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Teacher and presenter guidance</a:t>
            </a:r>
          </a:p>
          <a:p>
            <a:pPr marL="0" indent="0">
              <a:buNone/>
            </a:pPr>
            <a:endParaRPr lang="en-GB" sz="1200" b="1" dirty="0"/>
          </a:p>
          <a:p>
            <a:pPr marL="0" indent="0">
              <a:buNone/>
            </a:pPr>
            <a:r>
              <a:rPr lang="en-GB" sz="1200" b="0" dirty="0"/>
              <a:t>This</a:t>
            </a:r>
            <a:r>
              <a:rPr lang="en-GB" sz="1200" b="0" baseline="0" dirty="0"/>
              <a:t> p</a:t>
            </a:r>
            <a:r>
              <a:rPr lang="en-GB" sz="1200" b="0" dirty="0"/>
              <a:t>resentation</a:t>
            </a:r>
            <a:r>
              <a:rPr lang="en-GB" sz="1200" b="0" baseline="0" dirty="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a:p>
          <a:p>
            <a:pPr marL="0" indent="0">
              <a:buNone/>
            </a:pPr>
            <a:r>
              <a:rPr lang="en-GB" sz="1200" b="0" baseline="0" dirty="0"/>
              <a:t>Factsheet and activity sheet on dinosaurs suitable for KS2 pupils available at www.geolsoc.org.uk/factsheets</a:t>
            </a:r>
          </a:p>
          <a:p>
            <a:endParaRPr lang="en-GB" dirty="0"/>
          </a:p>
          <a:p>
            <a:endParaRPr lang="en-GB" dirty="0"/>
          </a:p>
          <a:p>
            <a:r>
              <a:rPr lang="en-GB" b="1" baseline="0" dirty="0"/>
              <a:t>Geological time and history of naming the dinosaurs</a:t>
            </a:r>
          </a:p>
          <a:p>
            <a:r>
              <a:rPr lang="en-GB" b="0" baseline="0" dirty="0"/>
              <a:t>-   How old is the Earth?</a:t>
            </a:r>
          </a:p>
          <a:p>
            <a:pPr marL="171450" indent="-171450">
              <a:buFontTx/>
              <a:buChar char="-"/>
            </a:pPr>
            <a:r>
              <a:rPr lang="en-GB" b="0" baseline="0" dirty="0"/>
              <a:t>When did the dinosaurs live?</a:t>
            </a:r>
          </a:p>
          <a:p>
            <a:pPr marL="171450" indent="-171450">
              <a:buFontTx/>
              <a:buChar char="-"/>
            </a:pPr>
            <a:r>
              <a:rPr lang="en-GB" b="0" baseline="0" dirty="0"/>
              <a:t>Naming the dinosaurs</a:t>
            </a:r>
          </a:p>
          <a:p>
            <a:endParaRPr lang="en-GB" b="1" baseline="0" dirty="0"/>
          </a:p>
          <a:p>
            <a:r>
              <a:rPr lang="en-GB" b="1" baseline="0" dirty="0"/>
              <a:t>What is a dinosaur?</a:t>
            </a:r>
          </a:p>
          <a:p>
            <a:pPr marL="171450" indent="-171450">
              <a:buFontTx/>
              <a:buChar char="-"/>
            </a:pPr>
            <a:r>
              <a:rPr lang="en-GB" baseline="0" dirty="0"/>
              <a:t>Vertebrates, tetrapods and reptiles</a:t>
            </a:r>
          </a:p>
          <a:p>
            <a:pPr marL="171450" indent="-171450">
              <a:buFontTx/>
              <a:buChar char="-"/>
            </a:pPr>
            <a:r>
              <a:rPr lang="en-GB" baseline="0" dirty="0"/>
              <a:t>Dinosaur characteristics</a:t>
            </a:r>
          </a:p>
          <a:p>
            <a:pPr marL="171450" indent="-171450">
              <a:buFontTx/>
              <a:buChar char="-"/>
            </a:pPr>
            <a:endParaRPr lang="en-GB" baseline="0" dirty="0"/>
          </a:p>
          <a:p>
            <a:pPr marL="0" indent="0">
              <a:buFontTx/>
              <a:buNone/>
            </a:pPr>
            <a:r>
              <a:rPr lang="en-GB" b="1" baseline="0" dirty="0"/>
              <a:t>Sauropods</a:t>
            </a:r>
          </a:p>
          <a:p>
            <a:pPr marL="0" indent="0">
              <a:buFontTx/>
              <a:buNone/>
            </a:pPr>
            <a:r>
              <a:rPr lang="en-GB" b="0" baseline="0" dirty="0"/>
              <a:t>-Sauropods </a:t>
            </a:r>
          </a:p>
          <a:p>
            <a:pPr marL="0" indent="0">
              <a:buFontTx/>
              <a:buNone/>
            </a:pPr>
            <a:r>
              <a:rPr lang="en-GB" b="0" baseline="0" dirty="0"/>
              <a:t>-Sauropod teeth</a:t>
            </a:r>
          </a:p>
          <a:p>
            <a:pPr marL="0" indent="0">
              <a:buFontTx/>
              <a:buNone/>
            </a:pPr>
            <a:endParaRPr lang="en-GB" b="0" baseline="0" dirty="0"/>
          </a:p>
          <a:p>
            <a:pPr marL="0" indent="0">
              <a:buFontTx/>
              <a:buNone/>
            </a:pPr>
            <a:r>
              <a:rPr lang="en-GB" b="1" baseline="0" dirty="0"/>
              <a:t>Ornithischians</a:t>
            </a:r>
          </a:p>
          <a:p>
            <a:pPr marL="171450" indent="-171450">
              <a:buFontTx/>
              <a:buChar char="-"/>
            </a:pPr>
            <a:r>
              <a:rPr lang="en-GB" baseline="0" dirty="0"/>
              <a:t>Ornithischians</a:t>
            </a:r>
          </a:p>
          <a:p>
            <a:pPr marL="171450" indent="-171450">
              <a:buFontTx/>
              <a:buChar char="-"/>
            </a:pPr>
            <a:r>
              <a:rPr lang="en-GB" baseline="0" dirty="0"/>
              <a:t>Stegosaurs</a:t>
            </a:r>
          </a:p>
          <a:p>
            <a:pPr marL="171450" indent="-171450">
              <a:buFontTx/>
              <a:buChar char="-"/>
            </a:pPr>
            <a:r>
              <a:rPr lang="en-GB" baseline="0" dirty="0" err="1"/>
              <a:t>Hadrosaurs</a:t>
            </a:r>
            <a:endParaRPr lang="en-GB" baseline="0" dirty="0"/>
          </a:p>
          <a:p>
            <a:pPr marL="171450" indent="-171450">
              <a:buFontTx/>
              <a:buChar char="-"/>
            </a:pPr>
            <a:r>
              <a:rPr lang="en-GB" baseline="0" dirty="0" err="1"/>
              <a:t>Anklysosaurs</a:t>
            </a:r>
            <a:r>
              <a:rPr lang="en-GB" baseline="0" dirty="0"/>
              <a:t> </a:t>
            </a:r>
          </a:p>
          <a:p>
            <a:pPr marL="171450" indent="-171450">
              <a:buFontTx/>
              <a:buChar char="-"/>
            </a:pPr>
            <a:r>
              <a:rPr lang="en-GB" baseline="0" dirty="0"/>
              <a:t>Ceratopsians</a:t>
            </a:r>
          </a:p>
          <a:p>
            <a:pPr marL="0" indent="0">
              <a:buFontTx/>
              <a:buNone/>
            </a:pPr>
            <a:endParaRPr lang="en-GB" baseline="0" dirty="0"/>
          </a:p>
          <a:p>
            <a:pPr marL="0" indent="0">
              <a:buFontTx/>
              <a:buNone/>
            </a:pPr>
            <a:r>
              <a:rPr lang="en-GB" b="1" baseline="0" dirty="0"/>
              <a:t>Theropods</a:t>
            </a:r>
          </a:p>
          <a:p>
            <a:pPr marL="171450" indent="-171450">
              <a:buFontTx/>
              <a:buChar char="-"/>
            </a:pPr>
            <a:r>
              <a:rPr lang="en-GB" baseline="0" dirty="0"/>
              <a:t>Theropods and carnivores</a:t>
            </a:r>
          </a:p>
          <a:p>
            <a:pPr marL="171450" indent="-171450">
              <a:buFontTx/>
              <a:buChar char="-"/>
            </a:pPr>
            <a:r>
              <a:rPr lang="en-GB" baseline="0" dirty="0"/>
              <a:t>Different diets</a:t>
            </a:r>
          </a:p>
          <a:p>
            <a:pPr marL="171450" indent="-171450">
              <a:buFontTx/>
              <a:buChar char="-"/>
            </a:pPr>
            <a:r>
              <a:rPr lang="en-GB" baseline="0" dirty="0"/>
              <a:t>Dinosaur colours</a:t>
            </a:r>
          </a:p>
          <a:p>
            <a:pPr marL="171450" indent="-171450">
              <a:buFontTx/>
              <a:buChar char="-"/>
            </a:pPr>
            <a:r>
              <a:rPr lang="en-GB" baseline="0" dirty="0"/>
              <a:t>Evolution of birds</a:t>
            </a:r>
          </a:p>
          <a:p>
            <a:pPr marL="0" indent="0">
              <a:buFontTx/>
              <a:buNone/>
            </a:pPr>
            <a:endParaRPr lang="en-GB" b="1" baseline="0" dirty="0"/>
          </a:p>
          <a:p>
            <a:pPr marL="0" indent="0">
              <a:buFontTx/>
              <a:buNone/>
            </a:pPr>
            <a:r>
              <a:rPr lang="en-GB" b="1" baseline="0" dirty="0"/>
              <a:t>Quiz</a:t>
            </a:r>
          </a:p>
          <a:p>
            <a:pPr marL="0" indent="0">
              <a:buFontTx/>
              <a:buNone/>
            </a:pPr>
            <a:endParaRPr lang="en-GB" b="1" baseline="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C54331EA-2B80-4A72-8759-8FC23D92E789}" type="slidenum">
              <a:rPr lang="en-GB" smtClean="0"/>
              <a:t>30</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Here are all of the time periods in a chart called the geological timescale. The oldest time period is at the bottom of the chart, called the Precambrian, and the most recent time period, the one we are currently living in, is the small orange slither at the top and is called the Quaternary period. </a:t>
            </a:r>
          </a:p>
          <a:p>
            <a:endParaRPr lang="en-GB" sz="1200" b="1"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When did the Quaternary period begin? </a:t>
            </a:r>
            <a:r>
              <a:rPr lang="en-GB" sz="1200" b="0" i="0" kern="1200" baseline="0" dirty="0">
                <a:solidFill>
                  <a:schemeClr val="tx1"/>
                </a:solidFill>
                <a:effectLst/>
                <a:latin typeface="+mn-lt"/>
                <a:ea typeface="+mn-ea"/>
                <a:cs typeface="+mn-cs"/>
              </a:rPr>
              <a:t>2.5 million years ago</a:t>
            </a:r>
            <a:endParaRPr lang="en-GB" baseline="0" dirty="0"/>
          </a:p>
          <a:p>
            <a:endParaRPr lang="en-GB" baseline="0" dirty="0"/>
          </a:p>
          <a:p>
            <a:r>
              <a:rPr lang="en-GB" sz="1200" b="0" i="0" kern="1200" dirty="0">
                <a:solidFill>
                  <a:schemeClr val="tx1"/>
                </a:solidFill>
                <a:effectLst/>
                <a:latin typeface="+mn-lt"/>
                <a:ea typeface="+mn-ea"/>
                <a:cs typeface="+mn-cs"/>
              </a:rPr>
              <a:t>The different geological periods relate to events which have happened in the Earth's history. For example, during the</a:t>
            </a:r>
            <a:r>
              <a:rPr lang="en-GB" sz="1200" b="0" i="0" kern="1200" baseline="0" dirty="0">
                <a:solidFill>
                  <a:schemeClr val="tx1"/>
                </a:solidFill>
                <a:effectLst/>
                <a:latin typeface="+mn-lt"/>
                <a:ea typeface="+mn-ea"/>
                <a:cs typeface="+mn-cs"/>
              </a:rPr>
              <a:t> C</a:t>
            </a:r>
            <a:r>
              <a:rPr lang="en-GB" sz="1200" b="0" i="0" kern="1200" dirty="0">
                <a:solidFill>
                  <a:schemeClr val="tx1"/>
                </a:solidFill>
                <a:effectLst/>
                <a:latin typeface="+mn-lt"/>
                <a:ea typeface="+mn-ea"/>
                <a:cs typeface="+mn-cs"/>
              </a:rPr>
              <a:t>arboniferous period (dark blue) there were tropical weather conditions in the UK and lots of coal and limestone were formed.</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Lots of different ancient animals have lived on Earth throughout its 4.6 billion years, the earliest plants and animals evolved were extremely simple and made from only one cell where as humans and other animals today are made up of trillions of cells. Over millions of years these simple organisms have evolved into a huge range of different plants and animals, and some of these were the dinosaurs.</a:t>
            </a:r>
          </a:p>
          <a:p>
            <a:endParaRPr lang="en-GB" b="1" baseline="0" dirty="0"/>
          </a:p>
          <a:p>
            <a:r>
              <a:rPr lang="en-GB" b="1" baseline="0" dirty="0"/>
              <a:t>What geological time periods did the dinosaurs live in? </a:t>
            </a:r>
            <a:r>
              <a:rPr lang="en-GB" baseline="0" dirty="0"/>
              <a:t>(might already know Jurassic, Cretaceous, if not they can make guesses using names on the geological timescale)</a:t>
            </a:r>
          </a:p>
          <a:p>
            <a:endParaRPr lang="en-GB" baseline="0" dirty="0"/>
          </a:p>
          <a:p>
            <a:r>
              <a:rPr lang="en-GB" u="sng" baseline="0" dirty="0"/>
              <a:t>Click for more detailed Triassic- </a:t>
            </a:r>
            <a:r>
              <a:rPr lang="en-GB" u="sng" baseline="0" dirty="0" err="1"/>
              <a:t>Cenozoic</a:t>
            </a:r>
            <a:r>
              <a:rPr lang="en-GB" u="sng" baseline="0" dirty="0"/>
              <a:t> timescale</a:t>
            </a:r>
          </a:p>
          <a:p>
            <a:endParaRPr lang="en-GB" baseline="0" dirty="0"/>
          </a:p>
          <a:p>
            <a:r>
              <a:rPr lang="en-GB" baseline="0" dirty="0"/>
              <a:t>Here is a blown up version of the past 250 million years showing the Triassic, Jurassic, Cretaceous periods and the </a:t>
            </a:r>
            <a:r>
              <a:rPr lang="en-GB" baseline="0" dirty="0" err="1"/>
              <a:t>Cenozoic</a:t>
            </a:r>
            <a:r>
              <a:rPr lang="en-GB" baseline="0" dirty="0"/>
              <a:t> era with silhouettes of dinosaurs that were around during these times. </a:t>
            </a:r>
          </a:p>
          <a:p>
            <a:endParaRPr lang="en-GB" baseline="0" dirty="0"/>
          </a:p>
          <a:p>
            <a:r>
              <a:rPr lang="en-GB" baseline="0" dirty="0"/>
              <a:t>The first dinosaurs evolved around 245 million years ago in the Triassic period. Some of these first dinosaurs are called </a:t>
            </a:r>
            <a:r>
              <a:rPr lang="en-GB" i="1" baseline="0" dirty="0" err="1"/>
              <a:t>Eoraptor</a:t>
            </a:r>
            <a:r>
              <a:rPr lang="en-GB" i="1" baseline="0" dirty="0"/>
              <a:t>, </a:t>
            </a:r>
            <a:r>
              <a:rPr lang="en-GB" i="1" baseline="0" dirty="0" err="1"/>
              <a:t>Herrerasaurus</a:t>
            </a:r>
            <a:r>
              <a:rPr lang="en-GB" baseline="0" dirty="0"/>
              <a:t> and </a:t>
            </a:r>
            <a:r>
              <a:rPr lang="en-GB" i="1" baseline="0" dirty="0" err="1"/>
              <a:t>Coelophysis</a:t>
            </a:r>
            <a:r>
              <a:rPr lang="en-GB" i="0" baseline="0" dirty="0"/>
              <a:t> (point on diagram).</a:t>
            </a:r>
            <a:r>
              <a:rPr lang="en-GB" baseline="0" dirty="0"/>
              <a:t> </a:t>
            </a:r>
          </a:p>
          <a:p>
            <a:endParaRPr lang="en-GB" baseline="0" dirty="0"/>
          </a:p>
          <a:p>
            <a:r>
              <a:rPr lang="en-GB" baseline="0" dirty="0"/>
              <a:t>The dinosaurs lived throughout the Triassic, Jurassic and Cretaceous periods however different species of dinosaur evolved and died out during the these time periods. For example </a:t>
            </a:r>
            <a:r>
              <a:rPr lang="en-GB" i="1" baseline="0" dirty="0"/>
              <a:t>T. rex </a:t>
            </a:r>
            <a:r>
              <a:rPr lang="en-GB" baseline="0" dirty="0"/>
              <a:t>lived right at the end of the Cretaceous period 68 – 66 million years ago, where as </a:t>
            </a:r>
            <a:r>
              <a:rPr lang="en-GB" i="1" baseline="0" dirty="0"/>
              <a:t>Stegosaurus</a:t>
            </a:r>
            <a:r>
              <a:rPr lang="en-GB" baseline="0" dirty="0"/>
              <a:t> lived in the middle of the Jurassic period from </a:t>
            </a:r>
            <a:r>
              <a:rPr lang="en-GB" sz="1200" b="0" i="0" kern="1200" dirty="0">
                <a:solidFill>
                  <a:schemeClr val="tx1"/>
                </a:solidFill>
                <a:effectLst/>
                <a:latin typeface="+mn-lt"/>
                <a:ea typeface="+mn-ea"/>
                <a:cs typeface="+mn-cs"/>
              </a:rPr>
              <a:t>155–150 million years ago</a:t>
            </a:r>
            <a:r>
              <a:rPr lang="en-GB" b="0" baseline="0" dirty="0"/>
              <a:t>. </a:t>
            </a:r>
            <a:r>
              <a:rPr lang="en-GB" baseline="0" dirty="0"/>
              <a:t>These dinosaurs would have never met because </a:t>
            </a:r>
            <a:r>
              <a:rPr lang="en-GB" i="1" baseline="0" dirty="0"/>
              <a:t>Stegosaurus </a:t>
            </a:r>
            <a:r>
              <a:rPr lang="en-GB" baseline="0" dirty="0"/>
              <a:t>went extinct more than 80 million years before </a:t>
            </a:r>
            <a:r>
              <a:rPr lang="en-GB" i="1" baseline="0" dirty="0"/>
              <a:t>T. rex </a:t>
            </a:r>
            <a:r>
              <a:rPr lang="en-GB" baseline="0" dirty="0"/>
              <a:t>evolved - in fact </a:t>
            </a:r>
            <a:r>
              <a:rPr lang="en-GB" i="1" baseline="0" dirty="0"/>
              <a:t>T. rex </a:t>
            </a:r>
            <a:r>
              <a:rPr lang="en-GB" i="0" baseline="0" dirty="0"/>
              <a:t>lived closer in time to humans than it did to </a:t>
            </a:r>
            <a:r>
              <a:rPr lang="en-GB" i="1" baseline="0" dirty="0"/>
              <a:t>Stegosaurus</a:t>
            </a:r>
            <a:r>
              <a:rPr lang="en-GB" baseline="0" dirty="0"/>
              <a:t>! </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Almost all of the dinosaurs went extinct end of the Cretaceous period 66 million years ago. </a:t>
            </a:r>
            <a:r>
              <a:rPr lang="en-GB" b="1" baseline="0" dirty="0"/>
              <a:t>What does it mean when we use the word ‘extinct’?  </a:t>
            </a:r>
            <a:r>
              <a:rPr lang="en-GB" b="0" baseline="0" dirty="0"/>
              <a:t>Becoming extinct means that all individuals in a species have died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 few dinosaurs did manage to survive this extinction event 66 million years ago and they went on to evolve into many different forms which are still around today. </a:t>
            </a:r>
          </a:p>
          <a:p>
            <a:endParaRPr lang="en-GB" baseline="0" dirty="0"/>
          </a:p>
          <a:p>
            <a:r>
              <a:rPr lang="en-GB" b="1" baseline="0" dirty="0"/>
              <a:t>Does anyone know which dinosaurs are still around today?</a:t>
            </a:r>
          </a:p>
          <a:p>
            <a:r>
              <a:rPr lang="en-GB" baseline="0" dirty="0"/>
              <a:t>Birds</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Almost all</a:t>
            </a:r>
            <a:r>
              <a:rPr lang="en-GB" baseline="0" dirty="0"/>
              <a:t> of the dinosaurs went extinct at the end of the Cretaceous period however some ancient birds, which evolved form a group of dinosaurs called the theropods, managed to survive.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These ancient birds went on to evolve into over 10,000 species which live in different environments and habitats across the Earth.</a:t>
            </a:r>
            <a:r>
              <a:rPr lang="en-GB" b="0" baseline="0" dirty="0"/>
              <a:t> So when we say that the dinosaurs went extinct 66 million years ago, we really mean that all of the dinosaurs that were </a:t>
            </a:r>
            <a:r>
              <a:rPr lang="en-GB" b="1" baseline="0" dirty="0"/>
              <a:t>not birds </a:t>
            </a:r>
            <a:r>
              <a:rPr lang="en-GB" b="0" baseline="0" dirty="0"/>
              <a:t>went extinct 66 million years ago. </a:t>
            </a:r>
            <a:endParaRPr lang="en-GB" baseline="0" dirty="0"/>
          </a:p>
        </p:txBody>
      </p:sp>
      <p:sp>
        <p:nvSpPr>
          <p:cNvPr id="4" name="Slide Number Placeholder 3"/>
          <p:cNvSpPr>
            <a:spLocks noGrp="1"/>
          </p:cNvSpPr>
          <p:nvPr>
            <p:ph type="sldNum" sz="quarter" idx="10"/>
          </p:nvPr>
        </p:nvSpPr>
        <p:spPr/>
        <p:txBody>
          <a:bodyPr/>
          <a:lstStyle/>
          <a:p>
            <a:fld id="{C54331EA-2B80-4A72-8759-8FC23D92E789}" type="slidenum">
              <a:rPr lang="en-GB" smtClean="0"/>
              <a:t>3</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Sir Richard Owen a Victorian</a:t>
            </a:r>
            <a:r>
              <a:rPr lang="en-GB" baseline="0" dirty="0"/>
              <a:t> </a:t>
            </a:r>
            <a:r>
              <a:rPr lang="en-GB" dirty="0"/>
              <a:t>palaeontologist</a:t>
            </a:r>
            <a:r>
              <a:rPr lang="en-GB" baseline="0" dirty="0"/>
              <a:t> and anatomist. He is most famous for inventing the</a:t>
            </a:r>
            <a:r>
              <a:rPr lang="en-GB" dirty="0"/>
              <a:t> name Dinosaur </a:t>
            </a:r>
            <a:r>
              <a:rPr lang="en-GB" baseline="0" dirty="0"/>
              <a:t>in </a:t>
            </a:r>
            <a:r>
              <a:rPr lang="en-GB" sz="1200" kern="1200" dirty="0">
                <a:solidFill>
                  <a:schemeClr val="tx1"/>
                </a:solidFill>
                <a:effectLst/>
                <a:latin typeface="+mn-lt"/>
                <a:ea typeface="+mn-ea"/>
                <a:cs typeface="+mn-cs"/>
              </a:rPr>
              <a:t>1842.</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Richard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Owen had</a:t>
            </a:r>
            <a:r>
              <a:rPr lang="en-GB" sz="1200" kern="1200" baseline="0" dirty="0">
                <a:solidFill>
                  <a:schemeClr val="tx1"/>
                </a:solidFill>
                <a:effectLst/>
                <a:latin typeface="+mn-lt"/>
                <a:ea typeface="+mn-ea"/>
                <a:cs typeface="+mn-cs"/>
              </a:rPr>
              <a:t> been studying fossils from animals called </a:t>
            </a:r>
            <a:r>
              <a:rPr lang="en-GB" i="1" dirty="0" err="1"/>
              <a:t>Megalosaurus</a:t>
            </a:r>
            <a:r>
              <a:rPr lang="en-GB" dirty="0"/>
              <a:t>,</a:t>
            </a:r>
            <a:r>
              <a:rPr lang="en-GB" baseline="0" dirty="0"/>
              <a:t> </a:t>
            </a:r>
            <a:r>
              <a:rPr lang="en-GB" i="1" baseline="0" dirty="0" err="1"/>
              <a:t>Hyleaosaurus</a:t>
            </a:r>
            <a:r>
              <a:rPr lang="en-GB" baseline="0" dirty="0"/>
              <a:t> and </a:t>
            </a:r>
            <a:r>
              <a:rPr lang="en-GB" i="1" baseline="0" dirty="0"/>
              <a:t>Iguanodon. </a:t>
            </a:r>
            <a:r>
              <a:rPr lang="en-GB" i="0" baseline="0" dirty="0"/>
              <a:t>H</a:t>
            </a:r>
            <a:r>
              <a:rPr lang="en-GB" baseline="0" dirty="0"/>
              <a:t>e realised that these fossils were from reptiles, but they shared unique characteristics that no other living reptiles had. He worked out that they must have all belonged to an ancient group of reptiles that no longer lived on Earth. He named this group the ‘</a:t>
            </a:r>
            <a:r>
              <a:rPr lang="en-GB" baseline="0" dirty="0" err="1"/>
              <a:t>Dinosauria</a:t>
            </a:r>
            <a:r>
              <a:rPr lang="en-GB" baseline="0" dirty="0"/>
              <a:t>’ or the dinosaurs, which means ‘terrible lizard’ in Greek.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a:t>The picture in the bottom right hand corner shows a drawing of fossil jaw from a scientific paper published in 1824 by a man called William Buckland. This fossil was found in a quarry in Oxfordshire and belongs to a dinosaur called </a:t>
            </a:r>
            <a:r>
              <a:rPr lang="en-GB" b="0" i="1" baseline="0" dirty="0" err="1">
                <a:latin typeface="PT Sans Narrow" panose="020B0506020203020204" pitchFamily="34" charset="0"/>
              </a:rPr>
              <a:t>Megalosaurus</a:t>
            </a:r>
            <a:r>
              <a:rPr lang="en-GB" b="0" i="1" baseline="0" dirty="0">
                <a:latin typeface="PT Sans Narrow" panose="020B0506020203020204" pitchFamily="34" charset="0"/>
              </a:rPr>
              <a:t>,</a:t>
            </a:r>
            <a:r>
              <a:rPr lang="en-GB" b="0" i="0" baseline="0" dirty="0"/>
              <a:t> the first ever dinosaur to be named.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i="0" baseline="0" dirty="0"/>
              <a:t>Do you think </a:t>
            </a:r>
            <a:r>
              <a:rPr lang="en-GB" b="1" i="0" baseline="0" dirty="0" err="1"/>
              <a:t>Megalosaurus</a:t>
            </a:r>
            <a:r>
              <a:rPr lang="en-GB" b="1" i="0" baseline="0" dirty="0"/>
              <a:t> was a meat eater or a plant eater? </a:t>
            </a:r>
            <a:r>
              <a:rPr lang="en-GB" b="0" i="0" baseline="0" dirty="0"/>
              <a:t>The blade like teeth mean that </a:t>
            </a:r>
            <a:r>
              <a:rPr lang="en-GB" b="0" i="1" baseline="0" dirty="0" err="1"/>
              <a:t>Megalosaurus</a:t>
            </a:r>
            <a:r>
              <a:rPr lang="en-GB" b="0" i="0" baseline="0" dirty="0"/>
              <a:t> was a meat 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Since the first three dinosaurs were named in 1842, over 700 species of extinct dinosaurs have been found as fossils.</a:t>
            </a:r>
          </a:p>
        </p:txBody>
      </p:sp>
      <p:sp>
        <p:nvSpPr>
          <p:cNvPr id="4" name="Slide Number Placeholder 3"/>
          <p:cNvSpPr>
            <a:spLocks noGrp="1"/>
          </p:cNvSpPr>
          <p:nvPr>
            <p:ph type="sldNum" sz="quarter" idx="10"/>
          </p:nvPr>
        </p:nvSpPr>
        <p:spPr/>
        <p:txBody>
          <a:bodyPr/>
          <a:lstStyle/>
          <a:p>
            <a:fld id="{C54331EA-2B80-4A72-8759-8FC23D92E789}" type="slidenum">
              <a:rPr lang="en-GB" smtClean="0"/>
              <a:t>4</a:t>
            </a:fld>
            <a:endParaRPr lang="en-GB"/>
          </a:p>
        </p:txBody>
      </p:sp>
    </p:spTree>
    <p:extLst>
      <p:ext uri="{BB962C8B-B14F-4D97-AF65-F5344CB8AC3E}">
        <p14:creationId xmlns:p14="http://schemas.microsoft.com/office/powerpoint/2010/main" val="356606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a:t>
            </a:r>
            <a:r>
              <a:rPr lang="en-GB" sz="1200" kern="1200" baseline="0" dirty="0">
                <a:solidFill>
                  <a:schemeClr val="tx1"/>
                </a:solidFill>
                <a:effectLst/>
                <a:latin typeface="+mn-lt"/>
                <a:ea typeface="+mn-ea"/>
                <a:cs typeface="+mn-cs"/>
              </a:rPr>
              <a:t> what is a dinosaur?</a:t>
            </a:r>
          </a:p>
          <a:p>
            <a:endParaRPr lang="en-GB" sz="120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A vertebrate is an animal with a backbone, an invertebrate is an animal without a backbone (e.g. insects, jellyfish, snails etc.)</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Are dinosaurs vertebrates or invertebrates? </a:t>
            </a:r>
            <a:r>
              <a:rPr lang="en-GB" sz="1200" kern="1200" dirty="0">
                <a:solidFill>
                  <a:schemeClr val="tx1"/>
                </a:solidFill>
                <a:effectLst/>
                <a:latin typeface="+mn-lt"/>
                <a:ea typeface="+mn-ea"/>
                <a:cs typeface="+mn-cs"/>
              </a:rPr>
              <a:t>Dinosaurs have a backbone which</a:t>
            </a:r>
            <a:r>
              <a:rPr lang="en-GB" sz="1200" kern="1200" baseline="0" dirty="0">
                <a:solidFill>
                  <a:schemeClr val="tx1"/>
                </a:solidFill>
                <a:effectLst/>
                <a:latin typeface="+mn-lt"/>
                <a:ea typeface="+mn-ea"/>
                <a:cs typeface="+mn-cs"/>
              </a:rPr>
              <a:t> means they are </a:t>
            </a:r>
            <a:r>
              <a:rPr lang="en-GB" sz="1200" b="0" kern="1200" dirty="0">
                <a:solidFill>
                  <a:schemeClr val="tx1"/>
                </a:solidFill>
                <a:effectLst/>
                <a:latin typeface="+mn-lt"/>
                <a:ea typeface="+mn-ea"/>
                <a:cs typeface="+mn-cs"/>
              </a:rPr>
              <a:t>vertebrates.</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also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have arms, legs, fingers and toes</a:t>
            </a:r>
            <a:r>
              <a:rPr lang="en-GB" sz="1200" kern="1200" baseline="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Animals with these characteristics</a:t>
            </a:r>
            <a:r>
              <a:rPr lang="en-GB" sz="1200" kern="1200" baseline="0" dirty="0">
                <a:solidFill>
                  <a:schemeClr val="tx1"/>
                </a:solidFill>
                <a:effectLst/>
                <a:latin typeface="+mn-lt"/>
                <a:ea typeface="+mn-ea"/>
                <a:cs typeface="+mn-cs"/>
              </a:rPr>
              <a:t> are called </a:t>
            </a:r>
            <a:r>
              <a:rPr lang="en-GB" sz="1200" b="1" kern="1200" dirty="0">
                <a:solidFill>
                  <a:schemeClr val="tx1"/>
                </a:solidFill>
                <a:effectLst/>
                <a:latin typeface="+mn-lt"/>
                <a:ea typeface="+mn-ea"/>
                <a:cs typeface="+mn-cs"/>
              </a:rPr>
              <a:t>tetrapods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 word which means ‘four legs’ in Greek.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 </a:t>
            </a:r>
            <a:r>
              <a:rPr lang="en-GB" sz="1200" kern="1200" baseline="0" dirty="0">
                <a:solidFill>
                  <a:schemeClr val="tx1"/>
                </a:solidFill>
                <a:effectLst/>
                <a:latin typeface="+mn-lt"/>
                <a:ea typeface="+mn-ea"/>
                <a:cs typeface="+mn-cs"/>
              </a:rPr>
              <a:t>mammals, amphibians, reptiles and birds are tetrapods. </a:t>
            </a:r>
            <a:r>
              <a:rPr lang="en-GB" sz="1200" kern="1200" dirty="0">
                <a:solidFill>
                  <a:schemeClr val="tx1"/>
                </a:solidFill>
                <a:effectLst/>
                <a:latin typeface="+mn-lt"/>
                <a:ea typeface="+mn-ea"/>
                <a:cs typeface="+mn-cs"/>
              </a:rPr>
              <a:t>Some tetrapods, like snakes,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have lost their arms and legs, and others, such as bats and birds, have evolved to use their arms as wings</a:t>
            </a:r>
            <a:r>
              <a:rPr lang="en-GB" sz="1200" kern="1200" baseline="0" dirty="0">
                <a:solidFill>
                  <a:schemeClr val="tx1"/>
                </a:solidFill>
                <a:effectLst/>
                <a:latin typeface="+mn-lt"/>
                <a:ea typeface="+mn-ea"/>
                <a:cs typeface="+mn-cs"/>
              </a:rPr>
              <a:t>. Even so, these animals are still classified as tetrapods because they evolved from animals that had arms, legs, fingers and toes.</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Out of the mammals, reptiles and amphibians which group do you think the dinosaurs belonged to?</a:t>
            </a:r>
          </a:p>
          <a:p>
            <a:r>
              <a:rPr lang="en-GB" sz="1200" b="0" u="sng" kern="1200" baseline="0" dirty="0">
                <a:solidFill>
                  <a:schemeClr val="tx1"/>
                </a:solidFill>
                <a:effectLst/>
                <a:latin typeface="+mn-lt"/>
                <a:ea typeface="+mn-ea"/>
                <a:cs typeface="+mn-cs"/>
              </a:rPr>
              <a:t>Click for dinosaur to appear in reptile box</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As well as being vertebrates and tetrapods, dinosaurs belong to the reptile group alongside the turtles, snakes, lizards and crocodiles.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4331EA-2B80-4A72-8759-8FC23D92E789}" type="slidenum">
              <a:rPr lang="en-GB" smtClean="0"/>
              <a:t>5</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the dinosaurs were first</a:t>
            </a:r>
            <a:r>
              <a:rPr lang="en-GB" sz="1200" kern="1200" baseline="0" dirty="0">
                <a:solidFill>
                  <a:schemeClr val="tx1"/>
                </a:solidFill>
                <a:effectLst/>
                <a:latin typeface="+mn-lt"/>
                <a:ea typeface="+mn-ea"/>
                <a:cs typeface="+mn-cs"/>
              </a:rPr>
              <a:t> named palaeontologists though they were closely related to lizards and ‘</a:t>
            </a:r>
            <a:r>
              <a:rPr lang="en-GB" sz="1200" kern="1200" baseline="0" dirty="0" err="1">
                <a:solidFill>
                  <a:schemeClr val="tx1"/>
                </a:solidFill>
                <a:effectLst/>
                <a:latin typeface="+mn-lt"/>
                <a:ea typeface="+mn-ea"/>
                <a:cs typeface="+mn-cs"/>
              </a:rPr>
              <a:t>sauros</a:t>
            </a:r>
            <a:r>
              <a:rPr lang="en-GB" sz="1200" kern="1200" baseline="0" dirty="0">
                <a:solidFill>
                  <a:schemeClr val="tx1"/>
                </a:solidFill>
                <a:effectLst/>
                <a:latin typeface="+mn-lt"/>
                <a:ea typeface="+mn-ea"/>
                <a:cs typeface="+mn-cs"/>
              </a:rPr>
              <a:t>’ in Greek means lizard. However o</a:t>
            </a:r>
            <a:r>
              <a:rPr lang="en-GB" sz="1200" kern="1200" dirty="0">
                <a:solidFill>
                  <a:schemeClr val="tx1"/>
                </a:solidFill>
                <a:effectLst/>
                <a:latin typeface="+mn-lt"/>
                <a:ea typeface="+mn-ea"/>
                <a:cs typeface="+mn-cs"/>
              </a:rPr>
              <a:t>ut</a:t>
            </a:r>
            <a:r>
              <a:rPr lang="en-GB" sz="1200" kern="1200" baseline="0" dirty="0">
                <a:solidFill>
                  <a:schemeClr val="tx1"/>
                </a:solidFill>
                <a:effectLst/>
                <a:latin typeface="+mn-lt"/>
                <a:ea typeface="+mn-ea"/>
                <a:cs typeface="+mn-cs"/>
              </a:rPr>
              <a:t> of the living reptiles, dinosaurs and birds are actually most closely related to crocodiles.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6</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Even though different dinosaurs may look and act very differently from one another, there are certain characteristics that all dinosaurs share.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Dinosaurs walk with their legs directly under their bodies similar</a:t>
            </a:r>
            <a:r>
              <a:rPr lang="en-GB" sz="1200" kern="1200" baseline="0" dirty="0">
                <a:solidFill>
                  <a:schemeClr val="tx1"/>
                </a:solidFill>
                <a:effectLst/>
                <a:latin typeface="+mn-lt"/>
                <a:ea typeface="+mn-ea"/>
                <a:cs typeface="+mn-cs"/>
              </a:rPr>
              <a:t> to most modern mammals, </a:t>
            </a:r>
            <a:r>
              <a:rPr lang="en-GB" sz="1200" kern="1200" dirty="0">
                <a:solidFill>
                  <a:schemeClr val="tx1"/>
                </a:solidFill>
                <a:effectLst/>
                <a:latin typeface="+mn-lt"/>
                <a:ea typeface="+mn-ea"/>
                <a:cs typeface="+mn-cs"/>
              </a:rPr>
              <a:t>other reptiles such as crocodiles and lizards</a:t>
            </a:r>
            <a:r>
              <a:rPr lang="en-GB" sz="1200" kern="1200" baseline="0" dirty="0">
                <a:solidFill>
                  <a:schemeClr val="tx1"/>
                </a:solidFill>
                <a:effectLst/>
                <a:latin typeface="+mn-lt"/>
                <a:ea typeface="+mn-ea"/>
                <a:cs typeface="+mn-cs"/>
              </a:rPr>
              <a:t> don’t walk like this and instead </a:t>
            </a:r>
            <a:r>
              <a:rPr lang="en-GB" sz="1200" kern="1200" dirty="0">
                <a:solidFill>
                  <a:schemeClr val="tx1"/>
                </a:solidFill>
                <a:effectLst/>
                <a:latin typeface="+mn-lt"/>
                <a:ea typeface="+mn-ea"/>
                <a:cs typeface="+mn-cs"/>
              </a:rPr>
              <a:t>walk with their legs sprawled to the sides. Having upright bodies means</a:t>
            </a:r>
            <a:r>
              <a:rPr lang="en-GB" sz="1200" kern="1200" baseline="0" dirty="0">
                <a:solidFill>
                  <a:schemeClr val="tx1"/>
                </a:solidFill>
                <a:effectLst/>
                <a:latin typeface="+mn-lt"/>
                <a:ea typeface="+mn-ea"/>
                <a:cs typeface="+mn-cs"/>
              </a:rPr>
              <a:t> that dinosaurs could run and breathe at the same time – lizards for example cannot do this –they must take breaks to breathe when running.</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Dinosaurs stand on their toes rather than on their whole foot.</a:t>
            </a:r>
            <a:r>
              <a:rPr lang="en-GB" sz="1200" kern="1200" baseline="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Dinosaurs built nests and laid hard shelled eggs. Other reptiles like turtles</a:t>
            </a:r>
            <a:r>
              <a:rPr lang="en-GB" sz="1200" kern="1200" baseline="0" dirty="0">
                <a:solidFill>
                  <a:schemeClr val="tx1"/>
                </a:solidFill>
                <a:effectLst/>
                <a:latin typeface="+mn-lt"/>
                <a:ea typeface="+mn-ea"/>
                <a:cs typeface="+mn-cs"/>
              </a:rPr>
              <a:t> and lizards lay soft shelled eggs.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All of the dinosaurs lived on land so flying pterosaurs and swimming ichthyosaurs were not dinosaurs.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Dinosaurs also have lots of </a:t>
            </a:r>
            <a:r>
              <a:rPr lang="en-GB" sz="1200" kern="1200" baseline="0" dirty="0">
                <a:solidFill>
                  <a:schemeClr val="tx1"/>
                </a:solidFill>
                <a:effectLst/>
                <a:latin typeface="+mn-lt"/>
                <a:ea typeface="+mn-ea"/>
                <a:cs typeface="+mn-cs"/>
              </a:rPr>
              <a:t>distinctive </a:t>
            </a:r>
            <a:r>
              <a:rPr lang="en-GB" sz="1200" kern="1200" dirty="0">
                <a:solidFill>
                  <a:schemeClr val="tx1"/>
                </a:solidFill>
                <a:effectLst/>
                <a:latin typeface="+mn-lt"/>
                <a:ea typeface="+mn-ea"/>
                <a:cs typeface="+mn-cs"/>
              </a:rPr>
              <a:t>features</a:t>
            </a:r>
            <a:r>
              <a:rPr lang="en-GB" sz="1200" kern="1200" baseline="0" dirty="0">
                <a:solidFill>
                  <a:schemeClr val="tx1"/>
                </a:solidFill>
                <a:effectLst/>
                <a:latin typeface="+mn-lt"/>
                <a:ea typeface="+mn-ea"/>
                <a:cs typeface="+mn-cs"/>
              </a:rPr>
              <a:t> in their </a:t>
            </a:r>
            <a:r>
              <a:rPr lang="en-GB" sz="1200" kern="1200" dirty="0">
                <a:solidFill>
                  <a:schemeClr val="tx1"/>
                </a:solidFill>
                <a:effectLst/>
                <a:latin typeface="+mn-lt"/>
                <a:ea typeface="+mn-ea"/>
                <a:cs typeface="+mn-cs"/>
              </a:rPr>
              <a:t>skeletons, particularly in their skulls, ankles and hip bones – these</a:t>
            </a:r>
            <a:r>
              <a:rPr lang="en-GB" sz="1200" kern="1200" baseline="0" dirty="0">
                <a:solidFill>
                  <a:schemeClr val="tx1"/>
                </a:solidFill>
                <a:effectLst/>
                <a:latin typeface="+mn-lt"/>
                <a:ea typeface="+mn-ea"/>
                <a:cs typeface="+mn-cs"/>
              </a:rPr>
              <a:t> features</a:t>
            </a:r>
            <a:r>
              <a:rPr lang="en-GB" sz="1200" kern="1200" dirty="0">
                <a:solidFill>
                  <a:schemeClr val="tx1"/>
                </a:solidFill>
                <a:effectLst/>
                <a:latin typeface="+mn-lt"/>
                <a:ea typeface="+mn-ea"/>
                <a:cs typeface="+mn-cs"/>
              </a:rPr>
              <a:t> help</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palaeontologists to decide whether a fossil they’ve found could be a dinosaur.</a:t>
            </a:r>
          </a:p>
          <a:p>
            <a:pPr lvl="0"/>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7</a:t>
            </a:fld>
            <a:endParaRPr lang="en-GB"/>
          </a:p>
        </p:txBody>
      </p:sp>
    </p:spTree>
    <p:extLst>
      <p:ext uri="{BB962C8B-B14F-4D97-AF65-F5344CB8AC3E}">
        <p14:creationId xmlns:p14="http://schemas.microsoft.com/office/powerpoint/2010/main" val="355243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that dinosaurs are reptiles</a:t>
            </a:r>
            <a:r>
              <a:rPr lang="en-GB" baseline="0" dirty="0"/>
              <a:t> but we also know that not all dinosaurs are the same. </a:t>
            </a:r>
            <a:r>
              <a:rPr lang="en-GB" dirty="0"/>
              <a:t>There are in fact three main different types of dinosaur</a:t>
            </a:r>
            <a:r>
              <a:rPr lang="en-GB" baseline="0" dirty="0"/>
              <a:t> – the sauropods, ornithischians and the theropods.</a:t>
            </a:r>
          </a:p>
          <a:p>
            <a:endParaRPr lang="en-GB" baseline="0" dirty="0"/>
          </a:p>
          <a:p>
            <a:r>
              <a:rPr lang="en-GB" baseline="0" dirty="0"/>
              <a:t>Let’s start with the sauropods.</a:t>
            </a:r>
          </a:p>
          <a:p>
            <a:endParaRPr lang="en-GB" baseline="0" dirty="0"/>
          </a:p>
          <a:p>
            <a:r>
              <a:rPr lang="en-GB" sz="1200" b="0" kern="1200" dirty="0">
                <a:solidFill>
                  <a:schemeClr val="tx1"/>
                </a:solidFill>
                <a:effectLst/>
                <a:latin typeface="+mn-lt"/>
                <a:ea typeface="+mn-ea"/>
                <a:cs typeface="+mn-cs"/>
              </a:rPr>
              <a:t>Sauropods were plant</a:t>
            </a:r>
            <a:r>
              <a:rPr lang="en-GB" sz="1200" b="0" kern="1200" baseline="0" dirty="0">
                <a:solidFill>
                  <a:schemeClr val="tx1"/>
                </a:solidFill>
                <a:effectLst/>
                <a:latin typeface="+mn-lt"/>
                <a:ea typeface="+mn-ea"/>
                <a:cs typeface="+mn-cs"/>
              </a:rPr>
              <a:t> eating dinosaurs so they were herbivores. They</a:t>
            </a:r>
            <a:r>
              <a:rPr lang="en-GB" sz="1200" kern="1200" dirty="0">
                <a:solidFill>
                  <a:schemeClr val="tx1"/>
                </a:solidFill>
                <a:effectLst/>
                <a:latin typeface="+mn-lt"/>
                <a:ea typeface="+mn-ea"/>
                <a:cs typeface="+mn-cs"/>
              </a:rPr>
              <a:t> walked on four legs, had extremely long necks and tails, tiny skulls and huge stomachs.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smallest sauropods were probably about 5-6m long, but giants like</a:t>
            </a:r>
            <a:r>
              <a:rPr lang="en-GB" sz="1200" kern="1200" baseline="0" dirty="0">
                <a:solidFill>
                  <a:schemeClr val="tx1"/>
                </a:solidFill>
                <a:effectLst/>
                <a:latin typeface="+mn-lt"/>
                <a:ea typeface="+mn-ea"/>
                <a:cs typeface="+mn-cs"/>
              </a:rPr>
              <a:t> the </a:t>
            </a:r>
            <a:r>
              <a:rPr lang="en-GB" sz="1200" kern="1200" baseline="0" dirty="0" err="1">
                <a:solidFill>
                  <a:schemeClr val="tx1"/>
                </a:solidFill>
                <a:effectLst/>
                <a:latin typeface="+mn-lt"/>
                <a:ea typeface="+mn-ea"/>
                <a:cs typeface="+mn-cs"/>
              </a:rPr>
              <a:t>titanosaurs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grew to be over 30m from head to tail</a:t>
            </a:r>
            <a:r>
              <a:rPr lang="en-GB" sz="1200" kern="1200" baseline="0" dirty="0">
                <a:solidFill>
                  <a:schemeClr val="tx1"/>
                </a:solidFill>
                <a:effectLst/>
                <a:latin typeface="+mn-lt"/>
                <a:ea typeface="+mn-ea"/>
                <a:cs typeface="+mn-cs"/>
              </a:rPr>
              <a:t>, these would’ve been the largest animals to ever live on land!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picture on the left shows Sir David Attenborough lying next to a thigh bone of a </a:t>
            </a:r>
            <a:r>
              <a:rPr lang="en-GB" sz="1200" kern="1200" baseline="0" dirty="0" err="1">
                <a:solidFill>
                  <a:schemeClr val="tx1"/>
                </a:solidFill>
                <a:effectLst/>
                <a:latin typeface="+mn-lt"/>
                <a:ea typeface="+mn-ea"/>
                <a:cs typeface="+mn-cs"/>
              </a:rPr>
              <a:t>titanosaur</a:t>
            </a:r>
            <a:r>
              <a:rPr lang="en-GB" sz="1200" kern="1200" baseline="0" dirty="0">
                <a:solidFill>
                  <a:schemeClr val="tx1"/>
                </a:solidFill>
                <a:effectLst/>
                <a:latin typeface="+mn-lt"/>
                <a:ea typeface="+mn-ea"/>
                <a:cs typeface="+mn-cs"/>
              </a:rPr>
              <a:t>. This sauropod dinosaur was about 37m long and weighed 70 tonnes, that’s about the same weight as 12 adult elephants!</a:t>
            </a:r>
          </a:p>
          <a:p>
            <a:r>
              <a:rPr lang="en-GB" sz="1200" kern="1200" dirty="0">
                <a:solidFill>
                  <a:schemeClr val="tx1"/>
                </a:solidFill>
                <a:effectLst/>
                <a:latin typeface="+mn-lt"/>
                <a:ea typeface="+mn-ea"/>
                <a:cs typeface="+mn-cs"/>
              </a:rPr>
              <a:t> </a:t>
            </a:r>
            <a:endParaRPr lang="en-GB" dirty="0"/>
          </a:p>
          <a:p>
            <a:r>
              <a:rPr lang="en-GB" sz="1200" b="0" i="0" kern="1200" dirty="0">
                <a:solidFill>
                  <a:schemeClr val="tx1"/>
                </a:solidFill>
                <a:effectLst/>
                <a:latin typeface="+mn-lt"/>
                <a:ea typeface="+mn-ea"/>
                <a:cs typeface="+mn-cs"/>
              </a:rPr>
              <a:t>Initially palaeontologists from the Victorian</a:t>
            </a:r>
            <a:r>
              <a:rPr lang="en-GB" sz="1200" b="0" i="0" kern="1200" baseline="0" dirty="0">
                <a:solidFill>
                  <a:schemeClr val="tx1"/>
                </a:solidFill>
                <a:effectLst/>
                <a:latin typeface="+mn-lt"/>
                <a:ea typeface="+mn-ea"/>
                <a:cs typeface="+mn-cs"/>
              </a:rPr>
              <a:t> era thought</a:t>
            </a:r>
            <a:r>
              <a:rPr lang="en-GB" sz="1200" b="0" i="0" kern="1200" dirty="0">
                <a:solidFill>
                  <a:schemeClr val="tx1"/>
                </a:solidFill>
                <a:effectLst/>
                <a:latin typeface="+mn-lt"/>
                <a:ea typeface="+mn-ea"/>
                <a:cs typeface="+mn-cs"/>
              </a:rPr>
              <a:t> that sauropods would</a:t>
            </a:r>
            <a:r>
              <a:rPr lang="en-GB" sz="1200" b="0" i="0" kern="1200" baseline="0" dirty="0">
                <a:solidFill>
                  <a:schemeClr val="tx1"/>
                </a:solidFill>
                <a:effectLst/>
                <a:latin typeface="+mn-lt"/>
                <a:ea typeface="+mn-ea"/>
                <a:cs typeface="+mn-cs"/>
              </a:rPr>
              <a:t> have </a:t>
            </a:r>
            <a:r>
              <a:rPr lang="en-GB" sz="1200" b="0" i="0" kern="1200" dirty="0">
                <a:solidFill>
                  <a:schemeClr val="tx1"/>
                </a:solidFill>
                <a:effectLst/>
                <a:latin typeface="+mn-lt"/>
                <a:ea typeface="+mn-ea"/>
                <a:cs typeface="+mn-cs"/>
              </a:rPr>
              <a:t>lived</a:t>
            </a:r>
            <a:r>
              <a:rPr lang="en-GB" sz="1200" b="0" i="0" kern="1200" baseline="0" dirty="0">
                <a:solidFill>
                  <a:schemeClr val="tx1"/>
                </a:solidFill>
                <a:effectLst/>
                <a:latin typeface="+mn-lt"/>
                <a:ea typeface="+mn-ea"/>
                <a:cs typeface="+mn-cs"/>
              </a:rPr>
              <a:t> in water </a:t>
            </a:r>
            <a:r>
              <a:rPr lang="en-GB" sz="1200" b="0" i="0" kern="1200" dirty="0">
                <a:solidFill>
                  <a:schemeClr val="tx1"/>
                </a:solidFill>
                <a:effectLst/>
                <a:latin typeface="+mn-lt"/>
                <a:ea typeface="+mn-ea"/>
                <a:cs typeface="+mn-cs"/>
              </a:rPr>
              <a:t>because of their long necks and nostrils at the top of their heads. However palaeontologists</a:t>
            </a:r>
            <a:r>
              <a:rPr lang="en-GB" sz="1200" b="0" i="0" kern="1200" baseline="0" dirty="0">
                <a:solidFill>
                  <a:schemeClr val="tx1"/>
                </a:solidFill>
                <a:effectLst/>
                <a:latin typeface="+mn-lt"/>
                <a:ea typeface="+mn-ea"/>
                <a:cs typeface="+mn-cs"/>
              </a:rPr>
              <a:t> know that</a:t>
            </a:r>
            <a:r>
              <a:rPr lang="en-GB" sz="1200" b="0" i="0" kern="1200" dirty="0">
                <a:solidFill>
                  <a:schemeClr val="tx1"/>
                </a:solidFill>
                <a:effectLst/>
                <a:latin typeface="+mn-lt"/>
                <a:ea typeface="+mn-ea"/>
                <a:cs typeface="+mn-cs"/>
              </a:rPr>
              <a:t> these long necks</a:t>
            </a:r>
            <a:r>
              <a:rPr lang="en-GB" sz="1200" b="0" i="0" kern="1200" baseline="0" dirty="0">
                <a:solidFill>
                  <a:schemeClr val="tx1"/>
                </a:solidFill>
                <a:effectLst/>
                <a:latin typeface="+mn-lt"/>
                <a:ea typeface="+mn-ea"/>
                <a:cs typeface="+mn-cs"/>
              </a:rPr>
              <a:t> actually just</a:t>
            </a:r>
            <a:r>
              <a:rPr lang="en-GB" sz="1200" b="0" i="0" kern="1200" dirty="0">
                <a:solidFill>
                  <a:schemeClr val="tx1"/>
                </a:solidFill>
                <a:effectLst/>
                <a:latin typeface="+mn-lt"/>
                <a:ea typeface="+mn-ea"/>
                <a:cs typeface="+mn-cs"/>
              </a:rPr>
              <a:t> made it easier for them to search for food without having</a:t>
            </a:r>
            <a:r>
              <a:rPr lang="en-GB" sz="1200" b="0" i="0" kern="1200" baseline="0" dirty="0">
                <a:solidFill>
                  <a:schemeClr val="tx1"/>
                </a:solidFill>
                <a:effectLst/>
                <a:latin typeface="+mn-lt"/>
                <a:ea typeface="+mn-ea"/>
                <a:cs typeface="+mn-cs"/>
              </a:rPr>
              <a:t> to </a:t>
            </a:r>
            <a:r>
              <a:rPr lang="en-GB" sz="1200" b="0" i="0" kern="1200" dirty="0">
                <a:solidFill>
                  <a:schemeClr val="tx1"/>
                </a:solidFill>
                <a:effectLst/>
                <a:latin typeface="+mn-lt"/>
                <a:ea typeface="+mn-ea"/>
                <a:cs typeface="+mn-cs"/>
              </a:rPr>
              <a:t>move their bodies</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Fossilized footprint</a:t>
            </a:r>
            <a:r>
              <a:rPr lang="en-GB" sz="1200" b="0" i="0" kern="1200" baseline="0" dirty="0">
                <a:solidFill>
                  <a:schemeClr val="tx1"/>
                </a:solidFill>
                <a:effectLst/>
                <a:latin typeface="+mn-lt"/>
                <a:ea typeface="+mn-ea"/>
                <a:cs typeface="+mn-cs"/>
              </a:rPr>
              <a:t> tracks suggest that sauropods travelled in groups or herds like elephants.</a:t>
            </a:r>
          </a:p>
          <a:p>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Some sauropods, like </a:t>
            </a:r>
            <a:r>
              <a:rPr lang="en-GB" i="1" dirty="0"/>
              <a:t>Brachiosaurus</a:t>
            </a:r>
            <a:r>
              <a:rPr lang="en-GB" dirty="0"/>
              <a:t>, held their necks high like giraffes whereas others, like </a:t>
            </a:r>
            <a:r>
              <a:rPr lang="en-GB" i="1" dirty="0"/>
              <a:t>Diplodocus</a:t>
            </a:r>
            <a:r>
              <a:rPr lang="en-GB" dirty="0"/>
              <a:t>, held their necks horizontally.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These dinosaurs sometimes lived alongside each other</a:t>
            </a:r>
            <a:r>
              <a:rPr lang="en-GB" b="1" baseline="0" dirty="0"/>
              <a:t> so w</a:t>
            </a:r>
            <a:r>
              <a:rPr lang="en-GB" b="1" dirty="0"/>
              <a:t>hy do you think having different neck heights could have</a:t>
            </a:r>
            <a:r>
              <a:rPr lang="en-GB" b="1" baseline="0" dirty="0"/>
              <a:t> been useful?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Different neck heights would’ve allowed the dinosaurs to reach different types of plants so they were not competing for the same type of food. </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8</a:t>
            </a:fld>
            <a:endParaRPr lang="en-GB"/>
          </a:p>
        </p:txBody>
      </p:sp>
    </p:spTree>
    <p:extLst>
      <p:ext uri="{BB962C8B-B14F-4D97-AF65-F5344CB8AC3E}">
        <p14:creationId xmlns:p14="http://schemas.microsoft.com/office/powerpoint/2010/main" val="102190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Sauropods also had differently shaped</a:t>
            </a:r>
            <a:r>
              <a:rPr lang="en-GB" baseline="0" dirty="0"/>
              <a:t> teeth which</a:t>
            </a:r>
            <a:r>
              <a:rPr lang="en-GB" dirty="0"/>
              <a:t> allowed them to eat different types of plants.</a:t>
            </a:r>
          </a:p>
          <a:p>
            <a:endParaRPr lang="en-GB" i="1" dirty="0"/>
          </a:p>
          <a:p>
            <a:r>
              <a:rPr lang="en-GB" i="1" dirty="0"/>
              <a:t>Diplodocus  </a:t>
            </a:r>
            <a:r>
              <a:rPr lang="en-GB" i="0" dirty="0"/>
              <a:t>for example </a:t>
            </a:r>
            <a:r>
              <a:rPr lang="en-GB" dirty="0"/>
              <a:t>had long, thin, peg-shaped teeth so it could eat ferns and strip soft leaves from trees.</a:t>
            </a:r>
            <a:r>
              <a:rPr lang="en-GB" baseline="0" dirty="0"/>
              <a:t> A different sauropod called </a:t>
            </a:r>
            <a:r>
              <a:rPr lang="en-GB" i="1" baseline="0" dirty="0" err="1"/>
              <a:t>Camarasaurus</a:t>
            </a:r>
            <a:r>
              <a:rPr lang="en-GB" baseline="0" dirty="0"/>
              <a:t> had </a:t>
            </a:r>
            <a:r>
              <a:rPr lang="en-GB" dirty="0"/>
              <a:t>leaf or spoon-shaped teeth and these were better at grinding down on tougher vegetation.</a:t>
            </a:r>
          </a:p>
          <a:p>
            <a:endParaRPr lang="en-GB" dirty="0"/>
          </a:p>
          <a:p>
            <a:r>
              <a:rPr lang="en-GB" sz="1200" b="1" kern="1200" dirty="0">
                <a:solidFill>
                  <a:schemeClr val="tx1"/>
                </a:solidFill>
                <a:effectLst/>
                <a:latin typeface="+mn-lt"/>
                <a:ea typeface="+mn-ea"/>
                <a:cs typeface="+mn-cs"/>
              </a:rPr>
              <a:t>Why do you think sauropods had to have such large stomachs?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Eating plants doesn’t give you as much energy as eating meat, so sauropods had to eat a colossal 400kg of greenery every day to survive. To take in all of this food sauropod stomachs had to be enormous.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help with digestion, some sauropods swallowed stones, called </a:t>
            </a:r>
            <a:r>
              <a:rPr lang="en-GB" sz="1200" b="1" kern="1200" dirty="0" err="1">
                <a:solidFill>
                  <a:schemeClr val="tx1"/>
                </a:solidFill>
                <a:effectLst/>
                <a:latin typeface="+mn-lt"/>
                <a:ea typeface="+mn-ea"/>
                <a:cs typeface="+mn-cs"/>
              </a:rPr>
              <a:t>gastroliths</a:t>
            </a:r>
            <a:r>
              <a:rPr lang="en-GB" sz="1200" kern="1200" dirty="0">
                <a:solidFill>
                  <a:schemeClr val="tx1"/>
                </a:solidFill>
                <a:effectLst/>
                <a:latin typeface="+mn-lt"/>
                <a:ea typeface="+mn-ea"/>
                <a:cs typeface="+mn-cs"/>
              </a:rPr>
              <a:t>, to help them grind up plants and twigs in their stomachs. </a:t>
            </a:r>
          </a:p>
          <a:p>
            <a:r>
              <a:rPr lang="en-GB" sz="12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9</a:t>
            </a:fld>
            <a:endParaRPr lang="en-GB"/>
          </a:p>
        </p:txBody>
      </p:sp>
    </p:spTree>
    <p:extLst>
      <p:ext uri="{BB962C8B-B14F-4D97-AF65-F5344CB8AC3E}">
        <p14:creationId xmlns:p14="http://schemas.microsoft.com/office/powerpoint/2010/main" val="137017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214325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06315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9537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28928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3497AE-378F-4A75-8D3A-186ED3F85A61}"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15647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3497AE-378F-4A75-8D3A-186ED3F85A61}"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3761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3497AE-378F-4A75-8D3A-186ED3F85A61}" type="datetimeFigureOut">
              <a:rPr lang="en-GB" smtClean="0"/>
              <a:t>10/03/2025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92184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3497AE-378F-4A75-8D3A-186ED3F85A61}" type="datetimeFigureOut">
              <a:rPr lang="en-GB" smtClean="0"/>
              <a:t>10/03/2025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7407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497AE-378F-4A75-8D3A-186ED3F85A61}" type="datetimeFigureOut">
              <a:rPr lang="en-GB" smtClean="0"/>
              <a:t>10/03/2025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35092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0469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10/03/2025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59468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497AE-378F-4A75-8D3A-186ED3F85A61}" type="datetimeFigureOut">
              <a:rPr lang="en-GB" smtClean="0"/>
              <a:t>10/03/2025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0706D-2AA1-4FA3-97E1-6DBA171EA1D5}" type="slidenum">
              <a:rPr lang="en-GB" smtClean="0"/>
              <a:t>‹#›</a:t>
            </a:fld>
            <a:endParaRPr lang="en-GB"/>
          </a:p>
        </p:txBody>
      </p:sp>
    </p:spTree>
    <p:extLst>
      <p:ext uri="{BB962C8B-B14F-4D97-AF65-F5344CB8AC3E}">
        <p14:creationId xmlns:p14="http://schemas.microsoft.com/office/powerpoint/2010/main" val="279775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7.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png"/><Relationship Id="rId18"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09.png"/><Relationship Id="rId12" Type="http://schemas.microsoft.com/office/2007/relationships/hdphoto" Target="../media/hdphoto38.wdp"/><Relationship Id="rId17" Type="http://schemas.openxmlformats.org/officeDocument/2006/relationships/image" Target="../media/image115.png"/><Relationship Id="rId2" Type="http://schemas.openxmlformats.org/officeDocument/2006/relationships/notesSlide" Target="../notesSlides/notesSlide10.xml"/><Relationship Id="rId16" Type="http://schemas.microsoft.com/office/2007/relationships/hdphoto" Target="../media/hdphoto40.wdp"/><Relationship Id="rId1" Type="http://schemas.openxmlformats.org/officeDocument/2006/relationships/slideLayout" Target="../slideLayouts/slideLayout1.xml"/><Relationship Id="rId6" Type="http://schemas.microsoft.com/office/2007/relationships/hdphoto" Target="../media/hdphoto36.wdp"/><Relationship Id="rId11" Type="http://schemas.openxmlformats.org/officeDocument/2006/relationships/image" Target="../media/image112.png"/><Relationship Id="rId5" Type="http://schemas.openxmlformats.org/officeDocument/2006/relationships/image" Target="../media/image108.png"/><Relationship Id="rId15" Type="http://schemas.openxmlformats.org/officeDocument/2006/relationships/image" Target="../media/image114.png"/><Relationship Id="rId10" Type="http://schemas.microsoft.com/office/2007/relationships/hdphoto" Target="../media/hdphoto37.wdp"/><Relationship Id="rId4" Type="http://schemas.microsoft.com/office/2007/relationships/hdphoto" Target="../media/hdphoto35.wdp"/><Relationship Id="rId9" Type="http://schemas.openxmlformats.org/officeDocument/2006/relationships/image" Target="../media/image111.png"/><Relationship Id="rId14" Type="http://schemas.microsoft.com/office/2007/relationships/hdphoto" Target="../media/hdphoto39.wdp"/></Relationships>
</file>

<file path=ppt/slides/_rels/slide1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jpeg"/><Relationship Id="rId7" Type="http://schemas.microsoft.com/office/2007/relationships/hdphoto" Target="../media/hdphoto4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8.png"/><Relationship Id="rId5" Type="http://schemas.microsoft.com/office/2007/relationships/hdphoto" Target="../media/hdphoto35.wdp"/><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jpeg"/><Relationship Id="rId7" Type="http://schemas.microsoft.com/office/2007/relationships/hdphoto" Target="../media/hdphoto43.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2.png"/><Relationship Id="rId5" Type="http://schemas.microsoft.com/office/2007/relationships/hdphoto" Target="../media/hdphoto42.wdp"/><Relationship Id="rId10" Type="http://schemas.openxmlformats.org/officeDocument/2006/relationships/image" Target="../media/image124.png"/><Relationship Id="rId4" Type="http://schemas.openxmlformats.org/officeDocument/2006/relationships/image" Target="../media/image121.png"/><Relationship Id="rId9" Type="http://schemas.microsoft.com/office/2007/relationships/hdphoto" Target="../media/hdphoto44.wdp"/></Relationships>
</file>

<file path=ppt/slides/_rels/slide1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113.png"/><Relationship Id="rId4" Type="http://schemas.microsoft.com/office/2007/relationships/hdphoto" Target="../media/hdphoto45.wdp"/></Relationships>
</file>

<file path=ppt/slides/_rels/slide1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9.png"/><Relationship Id="rId5" Type="http://schemas.microsoft.com/office/2007/relationships/hdphoto" Target="../media/hdphoto46.wdp"/><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microsoft.com/office/2007/relationships/hdphoto" Target="../media/hdphoto49.wdp"/><Relationship Id="rId3" Type="http://schemas.openxmlformats.org/officeDocument/2006/relationships/image" Target="../media/image132.png"/><Relationship Id="rId7"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8.wdp"/><Relationship Id="rId11" Type="http://schemas.openxmlformats.org/officeDocument/2006/relationships/image" Target="../media/image137.png"/><Relationship Id="rId5" Type="http://schemas.openxmlformats.org/officeDocument/2006/relationships/image" Target="../media/image133.png"/><Relationship Id="rId10" Type="http://schemas.openxmlformats.org/officeDocument/2006/relationships/image" Target="../media/image136.png"/><Relationship Id="rId4" Type="http://schemas.microsoft.com/office/2007/relationships/hdphoto" Target="../media/hdphoto47.wdp"/><Relationship Id="rId9" Type="http://schemas.openxmlformats.org/officeDocument/2006/relationships/image" Target="../media/image135.png"/></Relationships>
</file>

<file path=ppt/slides/_rels/slide17.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138.png"/><Relationship Id="rId7"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51.wdp"/><Relationship Id="rId11" Type="http://schemas.openxmlformats.org/officeDocument/2006/relationships/image" Target="../media/image142.png"/><Relationship Id="rId5" Type="http://schemas.openxmlformats.org/officeDocument/2006/relationships/image" Target="../media/image139.png"/><Relationship Id="rId10" Type="http://schemas.microsoft.com/office/2007/relationships/hdphoto" Target="../media/hdphoto53.wdp"/><Relationship Id="rId4" Type="http://schemas.microsoft.com/office/2007/relationships/hdphoto" Target="../media/hdphoto50.wdp"/><Relationship Id="rId9" Type="http://schemas.openxmlformats.org/officeDocument/2006/relationships/image" Target="../media/image141.png"/></Relationships>
</file>

<file path=ppt/slides/_rels/slide1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2.png"/><Relationship Id="rId3" Type="http://schemas.openxmlformats.org/officeDocument/2006/relationships/image" Target="../media/image143.jpeg"/><Relationship Id="rId7" Type="http://schemas.openxmlformats.org/officeDocument/2006/relationships/image" Target="../media/image147.png"/><Relationship Id="rId12" Type="http://schemas.microsoft.com/office/2007/relationships/hdphoto" Target="../media/hdphoto54.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jpg"/><Relationship Id="rId9" Type="http://schemas.openxmlformats.org/officeDocument/2006/relationships/image" Target="../media/image149.png"/></Relationships>
</file>

<file path=ppt/slides/_rels/slide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22.xml.rels><?xml version="1.0" encoding="UTF-8" standalone="yes"?>
<Relationships xmlns="http://schemas.openxmlformats.org/package/2006/relationships"><Relationship Id="rId8" Type="http://schemas.microsoft.com/office/2007/relationships/hdphoto" Target="../media/hdphoto55.wdp"/><Relationship Id="rId13" Type="http://schemas.openxmlformats.org/officeDocument/2006/relationships/image" Target="../media/image169.png"/><Relationship Id="rId3" Type="http://schemas.openxmlformats.org/officeDocument/2006/relationships/image" Target="../media/image113.png"/><Relationship Id="rId7" Type="http://schemas.openxmlformats.org/officeDocument/2006/relationships/image" Target="../media/image165.png"/><Relationship Id="rId12" Type="http://schemas.openxmlformats.org/officeDocument/2006/relationships/image" Target="../media/image1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5.wdp"/><Relationship Id="rId11" Type="http://schemas.openxmlformats.org/officeDocument/2006/relationships/image" Target="../media/image167.png"/><Relationship Id="rId5" Type="http://schemas.openxmlformats.org/officeDocument/2006/relationships/image" Target="../media/image107.png"/><Relationship Id="rId15" Type="http://schemas.openxmlformats.org/officeDocument/2006/relationships/image" Target="../media/image171.png"/><Relationship Id="rId10" Type="http://schemas.microsoft.com/office/2007/relationships/hdphoto" Target="../media/hdphoto56.wdp"/><Relationship Id="rId4" Type="http://schemas.microsoft.com/office/2007/relationships/hdphoto" Target="../media/hdphoto39.wdp"/><Relationship Id="rId9" Type="http://schemas.openxmlformats.org/officeDocument/2006/relationships/image" Target="../media/image166.png"/><Relationship Id="rId14" Type="http://schemas.openxmlformats.org/officeDocument/2006/relationships/image" Target="../media/image170.png"/></Relationships>
</file>

<file path=ppt/slides/_rels/slide2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microsoft.com/office/2007/relationships/hdphoto" Target="../media/hdphoto57.wdp"/><Relationship Id="rId9" Type="http://schemas.openxmlformats.org/officeDocument/2006/relationships/image" Target="../media/image177.png"/></Relationships>
</file>

<file path=ppt/slides/_rels/slide2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25.xml.rels><?xml version="1.0" encoding="UTF-8" standalone="yes"?>
<Relationships xmlns="http://schemas.openxmlformats.org/package/2006/relationships"><Relationship Id="rId8" Type="http://schemas.microsoft.com/office/2007/relationships/hdphoto" Target="../media/hdphoto59.wdp"/><Relationship Id="rId13" Type="http://schemas.openxmlformats.org/officeDocument/2006/relationships/image" Target="../media/image194.png"/><Relationship Id="rId3" Type="http://schemas.openxmlformats.org/officeDocument/2006/relationships/image" Target="../media/image187.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92.png"/><Relationship Id="rId5" Type="http://schemas.openxmlformats.org/officeDocument/2006/relationships/image" Target="../media/image188.jpeg"/><Relationship Id="rId10" Type="http://schemas.openxmlformats.org/officeDocument/2006/relationships/image" Target="../media/image191.png"/><Relationship Id="rId4" Type="http://schemas.microsoft.com/office/2007/relationships/hdphoto" Target="../media/hdphoto58.wdp"/><Relationship Id="rId9" Type="http://schemas.openxmlformats.org/officeDocument/2006/relationships/image" Target="../media/image190.png"/></Relationships>
</file>

<file path=ppt/slides/_rels/slide26.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27.xml.rels><?xml version="1.0" encoding="UTF-8" standalone="yes"?>
<Relationships xmlns="http://schemas.openxmlformats.org/package/2006/relationships"><Relationship Id="rId8" Type="http://schemas.microsoft.com/office/2007/relationships/hdphoto" Target="../media/hdphoto60.wdp"/><Relationship Id="rId13" Type="http://schemas.openxmlformats.org/officeDocument/2006/relationships/image" Target="../media/image210.png"/><Relationship Id="rId3" Type="http://schemas.openxmlformats.org/officeDocument/2006/relationships/image" Target="../media/image204.jpeg"/><Relationship Id="rId7" Type="http://schemas.openxmlformats.org/officeDocument/2006/relationships/image" Target="../media/image205.png"/><Relationship Id="rId12" Type="http://schemas.openxmlformats.org/officeDocument/2006/relationships/image" Target="../media/image20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58.wdp"/><Relationship Id="rId11" Type="http://schemas.openxmlformats.org/officeDocument/2006/relationships/image" Target="../media/image208.png"/><Relationship Id="rId5" Type="http://schemas.openxmlformats.org/officeDocument/2006/relationships/image" Target="../media/image187.png"/><Relationship Id="rId10" Type="http://schemas.openxmlformats.org/officeDocument/2006/relationships/image" Target="../media/image207.png"/><Relationship Id="rId4" Type="http://schemas.openxmlformats.org/officeDocument/2006/relationships/image" Target="../media/image87.png"/><Relationship Id="rId9" Type="http://schemas.openxmlformats.org/officeDocument/2006/relationships/image" Target="../media/image206.png"/></Relationships>
</file>

<file path=ppt/slides/_rels/slide28.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29.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1.png"/><Relationship Id="rId3" Type="http://schemas.openxmlformats.org/officeDocument/2006/relationships/image" Target="../media/image52.jpeg"/><Relationship Id="rId7" Type="http://schemas.microsoft.com/office/2007/relationships/hdphoto" Target="../media/hdphoto21.wdp"/><Relationship Id="rId12" Type="http://schemas.openxmlformats.org/officeDocument/2006/relationships/image" Target="../media/image2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219.png"/><Relationship Id="rId5" Type="http://schemas.openxmlformats.org/officeDocument/2006/relationships/image" Target="../media/image56.png"/><Relationship Id="rId15" Type="http://schemas.openxmlformats.org/officeDocument/2006/relationships/image" Target="../media/image223.png"/><Relationship Id="rId10" Type="http://schemas.microsoft.com/office/2007/relationships/hdphoto" Target="../media/hdphoto61.wdp"/><Relationship Id="rId4" Type="http://schemas.openxmlformats.org/officeDocument/2006/relationships/image" Target="../media/image216.png"/><Relationship Id="rId9" Type="http://schemas.openxmlformats.org/officeDocument/2006/relationships/image" Target="../media/image218.png"/><Relationship Id="rId14" Type="http://schemas.openxmlformats.org/officeDocument/2006/relationships/image" Target="../media/image222.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1.png"/><Relationship Id="rId21" Type="http://schemas.openxmlformats.org/officeDocument/2006/relationships/image" Target="../media/image29.png"/><Relationship Id="rId34" Type="http://schemas.microsoft.com/office/2007/relationships/hdphoto" Target="../media/hdphoto10.wdp"/><Relationship Id="rId42" Type="http://schemas.microsoft.com/office/2007/relationships/hdphoto" Target="../media/hdphoto14.wdp"/><Relationship Id="rId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24.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32.png"/><Relationship Id="rId32" Type="http://schemas.microsoft.com/office/2007/relationships/hdphoto" Target="../media/hdphoto9.wdp"/><Relationship Id="rId37" Type="http://schemas.openxmlformats.org/officeDocument/2006/relationships/image" Target="../media/image40.png"/><Relationship Id="rId40" Type="http://schemas.microsoft.com/office/2007/relationships/hdphoto" Target="../media/hdphoto13.wdp"/><Relationship Id="rId45" Type="http://schemas.openxmlformats.org/officeDocument/2006/relationships/image" Target="../media/image44.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7.png"/><Relationship Id="rId44" Type="http://schemas.microsoft.com/office/2007/relationships/hdphoto" Target="../media/hdphoto15.wdp"/><Relationship Id="rId4" Type="http://schemas.openxmlformats.org/officeDocument/2006/relationships/image" Target="../media/image14.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microsoft.com/office/2007/relationships/hdphoto" Target="../media/hdphoto8.wdp"/><Relationship Id="rId35" Type="http://schemas.openxmlformats.org/officeDocument/2006/relationships/image" Target="../media/image39.png"/><Relationship Id="rId43" Type="http://schemas.openxmlformats.org/officeDocument/2006/relationships/image" Target="../media/image43.png"/><Relationship Id="rId8" Type="http://schemas.openxmlformats.org/officeDocument/2006/relationships/image" Target="../media/image17.png"/><Relationship Id="rId3"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38.png"/><Relationship Id="rId38" Type="http://schemas.microsoft.com/office/2007/relationships/hdphoto" Target="../media/hdphoto12.wdp"/><Relationship Id="rId46" Type="http://schemas.openxmlformats.org/officeDocument/2006/relationships/image" Target="../media/image45.png"/><Relationship Id="rId20" Type="http://schemas.openxmlformats.org/officeDocument/2006/relationships/image" Target="../media/image28.png"/><Relationship Id="rId41"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microsoft.com/office/2007/relationships/hdphoto" Target="../media/hdphoto2.wdp"/><Relationship Id="rId14" Type="http://schemas.openxmlformats.org/officeDocument/2006/relationships/image" Target="../media/image224.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18.wdp"/><Relationship Id="rId4" Type="http://schemas.openxmlformats.org/officeDocument/2006/relationships/image" Target="../media/image47.jpe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7.jpeg"/><Relationship Id="rId13" Type="http://schemas.microsoft.com/office/2007/relationships/hdphoto" Target="../media/hdphoto19.wdp"/><Relationship Id="rId18" Type="http://schemas.openxmlformats.org/officeDocument/2006/relationships/image" Target="../media/image64.png"/><Relationship Id="rId3" Type="http://schemas.openxmlformats.org/officeDocument/2006/relationships/image" Target="../media/image52.jpeg"/><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png"/><Relationship Id="rId17" Type="http://schemas.microsoft.com/office/2007/relationships/hdphoto" Target="../media/hdphoto21.wdp"/><Relationship Id="rId2" Type="http://schemas.openxmlformats.org/officeDocument/2006/relationships/notesSlide" Target="../notesSlides/notesSlide5.xml"/><Relationship Id="rId16" Type="http://schemas.openxmlformats.org/officeDocument/2006/relationships/image" Target="../media/image63.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microsoft.com/office/2007/relationships/hdphoto" Target="../media/hdphoto20.wdp"/><Relationship Id="rId23" Type="http://schemas.openxmlformats.org/officeDocument/2006/relationships/image" Target="../media/image69.png"/><Relationship Id="rId10" Type="http://schemas.openxmlformats.org/officeDocument/2006/relationships/image" Target="../media/image59.png"/><Relationship Id="rId19"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1.png"/><Relationship Id="rId3" Type="http://schemas.openxmlformats.org/officeDocument/2006/relationships/image" Target="../media/image70.jpeg"/><Relationship Id="rId21" Type="http://schemas.microsoft.com/office/2007/relationships/hdphoto" Target="../media/hdphoto24.wdp"/><Relationship Id="rId7" Type="http://schemas.openxmlformats.org/officeDocument/2006/relationships/image" Target="../media/image72.jpeg"/><Relationship Id="rId12" Type="http://schemas.openxmlformats.org/officeDocument/2006/relationships/image" Target="../media/image77.png"/><Relationship Id="rId17" Type="http://schemas.microsoft.com/office/2007/relationships/hdphoto" Target="../media/hdphoto23.wdp"/><Relationship Id="rId2" Type="http://schemas.openxmlformats.org/officeDocument/2006/relationships/notesSlide" Target="../notesSlides/notesSlide6.xml"/><Relationship Id="rId16" Type="http://schemas.openxmlformats.org/officeDocument/2006/relationships/image" Target="../media/image80.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6.png"/><Relationship Id="rId24" Type="http://schemas.openxmlformats.org/officeDocument/2006/relationships/image" Target="../media/image85.png"/><Relationship Id="rId5" Type="http://schemas.openxmlformats.org/officeDocument/2006/relationships/image" Target="../media/image71.png"/><Relationship Id="rId15" Type="http://schemas.microsoft.com/office/2007/relationships/hdphoto" Target="../media/hdphoto22.wdp"/><Relationship Id="rId23" Type="http://schemas.microsoft.com/office/2007/relationships/hdphoto" Target="../media/hdphoto25.wdp"/><Relationship Id="rId10" Type="http://schemas.openxmlformats.org/officeDocument/2006/relationships/image" Target="../media/image75.png"/><Relationship Id="rId19" Type="http://schemas.openxmlformats.org/officeDocument/2006/relationships/image" Target="../media/image82.png"/><Relationship Id="rId4" Type="http://schemas.openxmlformats.org/officeDocument/2006/relationships/image" Target="../media/image53.png"/><Relationship Id="rId9" Type="http://schemas.openxmlformats.org/officeDocument/2006/relationships/image" Target="../media/image74.jpeg"/><Relationship Id="rId14" Type="http://schemas.openxmlformats.org/officeDocument/2006/relationships/image" Target="../media/image79.png"/><Relationship Id="rId22" Type="http://schemas.openxmlformats.org/officeDocument/2006/relationships/image" Target="../media/image84.png"/></Relationships>
</file>

<file path=ppt/slides/_rels/slide7.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png"/><Relationship Id="rId10" Type="http://schemas.microsoft.com/office/2007/relationships/hdphoto" Target="../media/hdphoto28.wdp"/><Relationship Id="rId4" Type="http://schemas.microsoft.com/office/2007/relationships/hdphoto" Target="../media/hdphoto26.wdp"/><Relationship Id="rId9" Type="http://schemas.openxmlformats.org/officeDocument/2006/relationships/image" Target="../media/image90.png"/></Relationships>
</file>

<file path=ppt/slides/_rels/slide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jpeg"/><Relationship Id="rId7" Type="http://schemas.microsoft.com/office/2007/relationships/hdphoto" Target="../media/hdphoto29.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microsoft.com/office/2007/relationships/hdphoto" Target="../media/hdphoto30.wdp"/></Relationships>
</file>

<file path=ppt/slides/_rels/slide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png"/><Relationship Id="rId3" Type="http://schemas.openxmlformats.org/officeDocument/2006/relationships/image" Target="../media/image100.png"/><Relationship Id="rId7" Type="http://schemas.microsoft.com/office/2007/relationships/hdphoto" Target="../media/hdphoto32.wdp"/><Relationship Id="rId12"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2.png"/><Relationship Id="rId11" Type="http://schemas.microsoft.com/office/2007/relationships/hdphoto" Target="../media/hdphoto34.wdp"/><Relationship Id="rId5" Type="http://schemas.openxmlformats.org/officeDocument/2006/relationships/image" Target="../media/image101.jpeg"/><Relationship Id="rId10" Type="http://schemas.openxmlformats.org/officeDocument/2006/relationships/image" Target="../media/image104.png"/><Relationship Id="rId4" Type="http://schemas.microsoft.com/office/2007/relationships/hdphoto" Target="../media/hdphoto31.wdp"/><Relationship Id="rId9" Type="http://schemas.microsoft.com/office/2007/relationships/hdphoto" Target="../media/hdphoto3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b="2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a:solidFill>
                    <a:schemeClr val="bg1"/>
                  </a:solidFill>
                </a:rPr>
                <a:t>© Trustees of the Natural History Museum</a:t>
              </a:r>
            </a:p>
          </p:txBody>
        </p:sp>
      </p:grpSp>
      <p:pic>
        <p:nvPicPr>
          <p:cNvPr id="18" name="Picture 17" descr="C:\Users\amy.ball\Downloads\11168157_10152710397846853_6221638130940822288_n.jpg"/>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16000" contrast="-5000"/>
                    </a14:imgEffect>
                  </a14:imgLayer>
                </a14:imgProps>
              </a:ext>
              <a:ext uri="{28A0092B-C50C-407E-A947-70E740481C1C}">
                <a14:useLocalDpi xmlns:a14="http://schemas.microsoft.com/office/drawing/2010/main"/>
              </a:ext>
            </a:extLst>
          </a:blip>
          <a:srcRect/>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229" b="98365" l="1197" r="98462"/>
                    </a14:imgEffect>
                  </a14:imgLayer>
                </a14:imgProps>
              </a:ext>
              <a:ext uri="{28A0092B-C50C-407E-A947-70E740481C1C}">
                <a14:useLocalDpi xmlns:a14="http://schemas.microsoft.com/office/drawing/2010/main"/>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169" b="97329" l="9953" r="89573"/>
                    </a14:imgEffect>
                  </a14:imgLayer>
                </a14:imgProps>
              </a:ext>
              <a:ext uri="{28A0092B-C50C-407E-A947-70E740481C1C}">
                <a14:useLocalDpi xmlns:a14="http://schemas.microsoft.com/office/drawing/2010/main"/>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2167" b="100000" l="7000" r="100000"/>
                    </a14:imgEffect>
                  </a14:imgLayer>
                </a14:imgProps>
              </a:ext>
              <a:ext uri="{28A0092B-C50C-407E-A947-70E740481C1C}">
                <a14:useLocalDpi xmlns:a14="http://schemas.microsoft.com/office/drawing/2010/main"/>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40152" y="6587581"/>
            <a:ext cx="1385901" cy="246221"/>
          </a:xfrm>
          <a:prstGeom prst="rect">
            <a:avLst/>
          </a:prstGeom>
          <a:noFill/>
        </p:spPr>
        <p:txBody>
          <a:bodyPr wrap="square" rtlCol="0">
            <a:spAutoFit/>
          </a:bodyPr>
          <a:lstStyle/>
          <a:p>
            <a:r>
              <a:rPr lang="en-GB" sz="1000" dirty="0"/>
              <a:t>Wikimedia/Steveoc86</a:t>
            </a:r>
          </a:p>
        </p:txBody>
      </p:sp>
      <p:pic>
        <p:nvPicPr>
          <p:cNvPr id="1026" name="Picture 2"/>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457728" y="491319"/>
            <a:ext cx="4182511"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19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ile:Chialingosaurus BW.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a:ext>
            </a:extLst>
          </a:blip>
          <a:srcRect/>
          <a:stretch>
            <a:fillRect/>
          </a:stretch>
        </p:blipFill>
        <p:spPr bwMode="auto">
          <a:xfrm>
            <a:off x="-108520" y="1670419"/>
            <a:ext cx="5033784" cy="201351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File:Dollodon bampingi Steveoc86.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875" r="95125"/>
                    </a14:imgEffect>
                  </a14:imgLayer>
                </a14:imgProps>
              </a:ext>
              <a:ext uri="{28A0092B-C50C-407E-A947-70E740481C1C}">
                <a14:useLocalDpi xmlns:a14="http://schemas.microsoft.com/office/drawing/2010/main"/>
              </a:ext>
            </a:extLst>
          </a:blip>
          <a:srcRect/>
          <a:stretch>
            <a:fillRect/>
          </a:stretch>
        </p:blipFill>
        <p:spPr bwMode="auto">
          <a:xfrm>
            <a:off x="4193617" y="1107578"/>
            <a:ext cx="5004701" cy="2502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my.ball\Downloads\leaves-2305515_1280.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4203" b="-903"/>
          <a:stretch/>
        </p:blipFill>
        <p:spPr bwMode="auto">
          <a:xfrm rot="19568791">
            <a:off x="5720593" y="237663"/>
            <a:ext cx="1009609" cy="1416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my.ball\Downloads\leaves-2305515_1280.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rot="3044889">
            <a:off x="6115927" y="176215"/>
            <a:ext cx="925918" cy="15397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3.bp.blogspot.com/-ke-mb0wEZVU/V4vD89FL2cI/AAAAAAAAGHc/P6-e05GBkiA-DwGDOMVGOVtavP9Sf6OrwCLcB/s640/Triceratops4_NT.jp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99679" l="0" r="100000"/>
                    </a14:imgEffect>
                  </a14:imgLayer>
                </a14:imgProps>
              </a:ext>
              <a:ext uri="{28A0092B-C50C-407E-A947-70E740481C1C}">
                <a14:useLocalDpi xmlns:a14="http://schemas.microsoft.com/office/drawing/2010/main"/>
              </a:ext>
            </a:extLst>
          </a:blip>
          <a:srcRect/>
          <a:stretch/>
        </p:blipFill>
        <p:spPr bwMode="auto">
          <a:xfrm flipH="1">
            <a:off x="2918604" y="3199733"/>
            <a:ext cx="3306794" cy="1823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308" y="2874859"/>
            <a:ext cx="2244518" cy="523220"/>
          </a:xfrm>
          <a:prstGeom prst="rect">
            <a:avLst/>
          </a:prstGeom>
          <a:noFill/>
        </p:spPr>
        <p:txBody>
          <a:bodyPr wrap="square" rtlCol="0">
            <a:spAutoFit/>
          </a:bodyPr>
          <a:lstStyle/>
          <a:p>
            <a:r>
              <a:rPr lang="en-GB" sz="2800" b="1" dirty="0"/>
              <a:t>Stegosaur</a:t>
            </a:r>
          </a:p>
        </p:txBody>
      </p:sp>
      <p:sp>
        <p:nvSpPr>
          <p:cNvPr id="14" name="TextBox 13"/>
          <p:cNvSpPr txBox="1"/>
          <p:nvPr/>
        </p:nvSpPr>
        <p:spPr>
          <a:xfrm>
            <a:off x="1908175" y="3607753"/>
            <a:ext cx="1830529" cy="523220"/>
          </a:xfrm>
          <a:prstGeom prst="rect">
            <a:avLst/>
          </a:prstGeom>
          <a:noFill/>
        </p:spPr>
        <p:txBody>
          <a:bodyPr wrap="square" rtlCol="0">
            <a:spAutoFit/>
          </a:bodyPr>
          <a:lstStyle/>
          <a:p>
            <a:r>
              <a:rPr lang="en-GB" sz="2800" b="1" i="1" dirty="0"/>
              <a:t>Triceratops</a:t>
            </a:r>
          </a:p>
        </p:txBody>
      </p:sp>
      <p:sp>
        <p:nvSpPr>
          <p:cNvPr id="15" name="TextBox 14"/>
          <p:cNvSpPr txBox="1"/>
          <p:nvPr/>
        </p:nvSpPr>
        <p:spPr>
          <a:xfrm>
            <a:off x="92308" y="4028043"/>
            <a:ext cx="2499830" cy="523220"/>
          </a:xfrm>
          <a:prstGeom prst="rect">
            <a:avLst/>
          </a:prstGeom>
          <a:noFill/>
        </p:spPr>
        <p:txBody>
          <a:bodyPr wrap="square" rtlCol="0">
            <a:spAutoFit/>
          </a:bodyPr>
          <a:lstStyle/>
          <a:p>
            <a:r>
              <a:rPr lang="en-GB" sz="2800" b="1" dirty="0" err="1"/>
              <a:t>Hadrosaur</a:t>
            </a:r>
            <a:endParaRPr lang="en-GB" b="1" dirty="0"/>
          </a:p>
        </p:txBody>
      </p:sp>
      <p:sp>
        <p:nvSpPr>
          <p:cNvPr id="11" name="TextBox 10"/>
          <p:cNvSpPr txBox="1"/>
          <p:nvPr/>
        </p:nvSpPr>
        <p:spPr>
          <a:xfrm>
            <a:off x="2280821" y="3952170"/>
            <a:ext cx="1188980" cy="276999"/>
          </a:xfrm>
          <a:prstGeom prst="rect">
            <a:avLst/>
          </a:prstGeom>
          <a:noFill/>
        </p:spPr>
        <p:txBody>
          <a:bodyPr wrap="none" rtlCol="0">
            <a:spAutoFit/>
          </a:bodyPr>
          <a:lstStyle/>
          <a:p>
            <a:r>
              <a:rPr lang="en-GB" sz="1200" dirty="0"/>
              <a:t>© </a:t>
            </a:r>
            <a:r>
              <a:rPr lang="en-GB" sz="1200" dirty="0" err="1"/>
              <a:t>Nobu</a:t>
            </a:r>
            <a:r>
              <a:rPr lang="en-GB" sz="1200" dirty="0"/>
              <a:t> Tamura</a:t>
            </a:r>
          </a:p>
        </p:txBody>
      </p:sp>
      <p:pic>
        <p:nvPicPr>
          <p:cNvPr id="3083" name="Picture 11" descr="File:Pachycephalosauria jmallon.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948466">
            <a:off x="5836101" y="4161885"/>
            <a:ext cx="3331793" cy="18408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75229" y="6182013"/>
            <a:ext cx="3024503" cy="523220"/>
          </a:xfrm>
          <a:prstGeom prst="rect">
            <a:avLst/>
          </a:prstGeom>
          <a:noFill/>
        </p:spPr>
        <p:txBody>
          <a:bodyPr wrap="square" rtlCol="0">
            <a:spAutoFit/>
          </a:bodyPr>
          <a:lstStyle/>
          <a:p>
            <a:r>
              <a:rPr lang="en-GB" sz="2800" b="1" dirty="0" err="1"/>
              <a:t>Pachycephalosaur</a:t>
            </a:r>
            <a:endParaRPr lang="en-GB" b="1" dirty="0"/>
          </a:p>
        </p:txBody>
      </p:sp>
      <p:sp>
        <p:nvSpPr>
          <p:cNvPr id="21" name="Rectangle 20"/>
          <p:cNvSpPr/>
          <p:nvPr/>
        </p:nvSpPr>
        <p:spPr>
          <a:xfrm>
            <a:off x="6313422" y="6551075"/>
            <a:ext cx="2541666" cy="276999"/>
          </a:xfrm>
          <a:prstGeom prst="rect">
            <a:avLst/>
          </a:prstGeom>
        </p:spPr>
        <p:txBody>
          <a:bodyPr wrap="square">
            <a:spAutoFit/>
          </a:bodyPr>
          <a:lstStyle/>
          <a:p>
            <a:r>
              <a:rPr lang="en-GB" sz="1200" dirty="0"/>
              <a:t>Wikimedia/ </a:t>
            </a:r>
            <a:r>
              <a:rPr lang="en-GB" sz="1200" dirty="0" err="1"/>
              <a:t>PaleoPortfolio</a:t>
            </a:r>
            <a:endParaRPr lang="en-GB" sz="1200" dirty="0"/>
          </a:p>
        </p:txBody>
      </p:sp>
      <p:pic>
        <p:nvPicPr>
          <p:cNvPr id="3085" name="Picture 13" descr="File:Euoplocephalus BW.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a:ext>
            </a:extLst>
          </a:blip>
          <a:srcRect/>
          <a:stretch>
            <a:fillRect/>
          </a:stretch>
        </p:blipFill>
        <p:spPr bwMode="auto">
          <a:xfrm>
            <a:off x="2665866" y="4907873"/>
            <a:ext cx="4437527" cy="15442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32576" y="6153380"/>
            <a:ext cx="2499830" cy="523220"/>
          </a:xfrm>
          <a:prstGeom prst="rect">
            <a:avLst/>
          </a:prstGeom>
          <a:noFill/>
        </p:spPr>
        <p:txBody>
          <a:bodyPr wrap="square" rtlCol="0">
            <a:spAutoFit/>
          </a:bodyPr>
          <a:lstStyle/>
          <a:p>
            <a:r>
              <a:rPr lang="en-GB" sz="2800" b="1" dirty="0"/>
              <a:t>Ankylosaur</a:t>
            </a:r>
            <a:endParaRPr lang="en-GB" b="1" dirty="0"/>
          </a:p>
        </p:txBody>
      </p:sp>
      <p:sp>
        <p:nvSpPr>
          <p:cNvPr id="18" name="TextBox 17"/>
          <p:cNvSpPr txBox="1"/>
          <p:nvPr/>
        </p:nvSpPr>
        <p:spPr>
          <a:xfrm>
            <a:off x="7345680" y="2453273"/>
            <a:ext cx="1984670" cy="523220"/>
          </a:xfrm>
          <a:prstGeom prst="rect">
            <a:avLst/>
          </a:prstGeom>
          <a:noFill/>
        </p:spPr>
        <p:txBody>
          <a:bodyPr wrap="square" rtlCol="0">
            <a:spAutoFit/>
          </a:bodyPr>
          <a:lstStyle/>
          <a:p>
            <a:r>
              <a:rPr lang="en-GB" sz="2800" b="1" dirty="0"/>
              <a:t>Iguanodon</a:t>
            </a:r>
            <a:endParaRPr lang="en-GB" b="1" dirty="0"/>
          </a:p>
        </p:txBody>
      </p:sp>
      <p:pic>
        <p:nvPicPr>
          <p:cNvPr id="19" name="Picture 15" descr="File:Parasaurolophuspic steveoc.jpg"/>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2167" b="100000" l="7000" r="100000"/>
                    </a14:imgEffect>
                  </a14:imgLayer>
                </a14:imgProps>
              </a:ext>
              <a:ext uri="{28A0092B-C50C-407E-A947-70E740481C1C}">
                <a14:useLocalDpi xmlns:a14="http://schemas.microsoft.com/office/drawing/2010/main"/>
              </a:ext>
            </a:extLst>
          </a:blip>
          <a:srcRect/>
          <a:stretch>
            <a:fillRect/>
          </a:stretch>
        </p:blipFill>
        <p:spPr bwMode="auto">
          <a:xfrm flipH="1">
            <a:off x="26759" y="4655044"/>
            <a:ext cx="2733226" cy="204991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12381" y="4399308"/>
            <a:ext cx="1719378" cy="276999"/>
          </a:xfrm>
          <a:prstGeom prst="rect">
            <a:avLst/>
          </a:prstGeom>
        </p:spPr>
        <p:txBody>
          <a:bodyPr wrap="square">
            <a:spAutoFit/>
          </a:bodyPr>
          <a:lstStyle/>
          <a:p>
            <a:r>
              <a:rPr lang="en-GB" sz="1200" dirty="0"/>
              <a:t>Wikimedia/ Steveoc86</a:t>
            </a:r>
          </a:p>
        </p:txBody>
      </p:sp>
      <p:sp>
        <p:nvSpPr>
          <p:cNvPr id="24" name="Rectangle 23"/>
          <p:cNvSpPr/>
          <p:nvPr/>
        </p:nvSpPr>
        <p:spPr>
          <a:xfrm>
            <a:off x="212381" y="3220620"/>
            <a:ext cx="1719378" cy="461665"/>
          </a:xfrm>
          <a:prstGeom prst="rect">
            <a:avLst/>
          </a:prstGeom>
        </p:spPr>
        <p:txBody>
          <a:bodyPr wrap="square">
            <a:spAutoFit/>
          </a:bodyPr>
          <a:lstStyle/>
          <a:p>
            <a:r>
              <a:rPr lang="en-GB" sz="1200" dirty="0"/>
              <a:t>Wikimedia/</a:t>
            </a:r>
            <a:r>
              <a:rPr lang="en-GB" sz="1200" dirty="0" err="1"/>
              <a:t>Nobu</a:t>
            </a:r>
            <a:r>
              <a:rPr lang="en-GB" sz="1200" dirty="0"/>
              <a:t> Tamura</a:t>
            </a:r>
          </a:p>
        </p:txBody>
      </p:sp>
      <p:sp>
        <p:nvSpPr>
          <p:cNvPr id="25" name="Rectangle 24"/>
          <p:cNvSpPr/>
          <p:nvPr/>
        </p:nvSpPr>
        <p:spPr>
          <a:xfrm>
            <a:off x="7478940" y="2851288"/>
            <a:ext cx="1719378" cy="276999"/>
          </a:xfrm>
          <a:prstGeom prst="rect">
            <a:avLst/>
          </a:prstGeom>
        </p:spPr>
        <p:txBody>
          <a:bodyPr wrap="square">
            <a:spAutoFit/>
          </a:bodyPr>
          <a:lstStyle/>
          <a:p>
            <a:r>
              <a:rPr lang="en-GB" sz="1200" dirty="0"/>
              <a:t>Wikimedia/ Steveoc86</a:t>
            </a:r>
          </a:p>
        </p:txBody>
      </p:sp>
      <p:sp>
        <p:nvSpPr>
          <p:cNvPr id="26" name="Rectangle 25"/>
          <p:cNvSpPr/>
          <p:nvPr/>
        </p:nvSpPr>
        <p:spPr>
          <a:xfrm>
            <a:off x="2688293" y="6529421"/>
            <a:ext cx="1883707" cy="276999"/>
          </a:xfrm>
          <a:prstGeom prst="rect">
            <a:avLst/>
          </a:prstGeom>
        </p:spPr>
        <p:txBody>
          <a:bodyPr wrap="square">
            <a:spAutoFit/>
          </a:bodyPr>
          <a:lstStyle/>
          <a:p>
            <a:r>
              <a:rPr lang="en-GB" sz="1200" dirty="0"/>
              <a:t>Wikimedia/</a:t>
            </a:r>
            <a:r>
              <a:rPr lang="en-GB" sz="1200" dirty="0" err="1"/>
              <a:t>Nobu</a:t>
            </a:r>
            <a:r>
              <a:rPr lang="en-GB" sz="1200" dirty="0"/>
              <a:t> Tamura</a:t>
            </a:r>
          </a:p>
        </p:txBody>
      </p:sp>
      <p:sp>
        <p:nvSpPr>
          <p:cNvPr id="3" name="Freeform 2"/>
          <p:cNvSpPr/>
          <p:nvPr/>
        </p:nvSpPr>
        <p:spPr>
          <a:xfrm>
            <a:off x="1539240" y="2758440"/>
            <a:ext cx="1082040" cy="356266"/>
          </a:xfrm>
          <a:custGeom>
            <a:avLst/>
            <a:gdLst>
              <a:gd name="connsiteX0" fmla="*/ 0 w 1082040"/>
              <a:gd name="connsiteY0" fmla="*/ 335280 h 356266"/>
              <a:gd name="connsiteX1" fmla="*/ 487680 w 1082040"/>
              <a:gd name="connsiteY1" fmla="*/ 320040 h 356266"/>
              <a:gd name="connsiteX2" fmla="*/ 1082040 w 1082040"/>
              <a:gd name="connsiteY2" fmla="*/ 0 h 356266"/>
            </a:gdLst>
            <a:ahLst/>
            <a:cxnLst>
              <a:cxn ang="0">
                <a:pos x="connsiteX0" y="connsiteY0"/>
              </a:cxn>
              <a:cxn ang="0">
                <a:pos x="connsiteX1" y="connsiteY1"/>
              </a:cxn>
              <a:cxn ang="0">
                <a:pos x="connsiteX2" y="connsiteY2"/>
              </a:cxn>
            </a:cxnLst>
            <a:rect l="l" t="t" r="r" b="b"/>
            <a:pathLst>
              <a:path w="1082040" h="356266">
                <a:moveTo>
                  <a:pt x="0" y="335280"/>
                </a:moveTo>
                <a:cubicBezTo>
                  <a:pt x="153670" y="355600"/>
                  <a:pt x="307340" y="375920"/>
                  <a:pt x="487680" y="320040"/>
                </a:cubicBezTo>
                <a:cubicBezTo>
                  <a:pt x="668020" y="264160"/>
                  <a:pt x="875030" y="132080"/>
                  <a:pt x="108204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676400" y="4511040"/>
            <a:ext cx="365760" cy="518160"/>
          </a:xfrm>
          <a:custGeom>
            <a:avLst/>
            <a:gdLst>
              <a:gd name="connsiteX0" fmla="*/ 365760 w 365760"/>
              <a:gd name="connsiteY0" fmla="*/ 0 h 518160"/>
              <a:gd name="connsiteX1" fmla="*/ 0 w 365760"/>
              <a:gd name="connsiteY1" fmla="*/ 518160 h 518160"/>
            </a:gdLst>
            <a:ahLst/>
            <a:cxnLst>
              <a:cxn ang="0">
                <a:pos x="connsiteX0" y="connsiteY0"/>
              </a:cxn>
              <a:cxn ang="0">
                <a:pos x="connsiteX1" y="connsiteY1"/>
              </a:cxn>
            </a:cxnLst>
            <a:rect l="l" t="t" r="r" b="b"/>
            <a:pathLst>
              <a:path w="365760" h="518160">
                <a:moveTo>
                  <a:pt x="365760" y="0"/>
                </a:moveTo>
                <a:lnTo>
                  <a:pt x="0" y="51816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27120" y="3505041"/>
            <a:ext cx="853440" cy="259239"/>
          </a:xfrm>
          <a:custGeom>
            <a:avLst/>
            <a:gdLst>
              <a:gd name="connsiteX0" fmla="*/ 0 w 853440"/>
              <a:gd name="connsiteY0" fmla="*/ 259239 h 259239"/>
              <a:gd name="connsiteX1" fmla="*/ 335280 w 853440"/>
              <a:gd name="connsiteY1" fmla="*/ 159 h 259239"/>
              <a:gd name="connsiteX2" fmla="*/ 853440 w 853440"/>
              <a:gd name="connsiteY2" fmla="*/ 228759 h 259239"/>
            </a:gdLst>
            <a:ahLst/>
            <a:cxnLst>
              <a:cxn ang="0">
                <a:pos x="connsiteX0" y="connsiteY0"/>
              </a:cxn>
              <a:cxn ang="0">
                <a:pos x="connsiteX1" y="connsiteY1"/>
              </a:cxn>
              <a:cxn ang="0">
                <a:pos x="connsiteX2" y="connsiteY2"/>
              </a:cxn>
            </a:cxnLst>
            <a:rect l="l" t="t" r="r" b="b"/>
            <a:pathLst>
              <a:path w="853440" h="259239">
                <a:moveTo>
                  <a:pt x="0" y="259239"/>
                </a:moveTo>
                <a:cubicBezTo>
                  <a:pt x="96520" y="132239"/>
                  <a:pt x="193040" y="5239"/>
                  <a:pt x="335280" y="159"/>
                </a:cubicBezTo>
                <a:cubicBezTo>
                  <a:pt x="477520" y="-4921"/>
                  <a:pt x="665480" y="111919"/>
                  <a:pt x="853440" y="228759"/>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629400" y="2072640"/>
            <a:ext cx="1158240" cy="426720"/>
          </a:xfrm>
          <a:custGeom>
            <a:avLst/>
            <a:gdLst>
              <a:gd name="connsiteX0" fmla="*/ 1158240 w 1158240"/>
              <a:gd name="connsiteY0" fmla="*/ 426720 h 426720"/>
              <a:gd name="connsiteX1" fmla="*/ 0 w 1158240"/>
              <a:gd name="connsiteY1" fmla="*/ 0 h 426720"/>
            </a:gdLst>
            <a:ahLst/>
            <a:cxnLst>
              <a:cxn ang="0">
                <a:pos x="connsiteX0" y="connsiteY0"/>
              </a:cxn>
              <a:cxn ang="0">
                <a:pos x="connsiteX1" y="connsiteY1"/>
              </a:cxn>
            </a:cxnLst>
            <a:rect l="l" t="t" r="r" b="b"/>
            <a:pathLst>
              <a:path w="1158240" h="426720">
                <a:moveTo>
                  <a:pt x="1158240" y="426720"/>
                </a:moveTo>
                <a:lnTo>
                  <a:pt x="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169920" y="5593080"/>
            <a:ext cx="487680" cy="579120"/>
          </a:xfrm>
          <a:custGeom>
            <a:avLst/>
            <a:gdLst>
              <a:gd name="connsiteX0" fmla="*/ 0 w 487680"/>
              <a:gd name="connsiteY0" fmla="*/ 579120 h 579120"/>
              <a:gd name="connsiteX1" fmla="*/ 487680 w 487680"/>
              <a:gd name="connsiteY1" fmla="*/ 0 h 579120"/>
            </a:gdLst>
            <a:ahLst/>
            <a:cxnLst>
              <a:cxn ang="0">
                <a:pos x="connsiteX0" y="connsiteY0"/>
              </a:cxn>
              <a:cxn ang="0">
                <a:pos x="connsiteX1" y="connsiteY1"/>
              </a:cxn>
            </a:cxnLst>
            <a:rect l="l" t="t" r="r" b="b"/>
            <a:pathLst>
              <a:path w="487680" h="579120">
                <a:moveTo>
                  <a:pt x="0" y="579120"/>
                </a:moveTo>
                <a:lnTo>
                  <a:pt x="48768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7345680" y="4785360"/>
            <a:ext cx="198624" cy="1463040"/>
          </a:xfrm>
          <a:custGeom>
            <a:avLst/>
            <a:gdLst>
              <a:gd name="connsiteX0" fmla="*/ 45720 w 198624"/>
              <a:gd name="connsiteY0" fmla="*/ 1463040 h 1463040"/>
              <a:gd name="connsiteX1" fmla="*/ 198120 w 198624"/>
              <a:gd name="connsiteY1" fmla="*/ 929640 h 1463040"/>
              <a:gd name="connsiteX2" fmla="*/ 0 w 198624"/>
              <a:gd name="connsiteY2" fmla="*/ 0 h 1463040"/>
            </a:gdLst>
            <a:ahLst/>
            <a:cxnLst>
              <a:cxn ang="0">
                <a:pos x="connsiteX0" y="connsiteY0"/>
              </a:cxn>
              <a:cxn ang="0">
                <a:pos x="connsiteX1" y="connsiteY1"/>
              </a:cxn>
              <a:cxn ang="0">
                <a:pos x="connsiteX2" y="connsiteY2"/>
              </a:cxn>
            </a:cxnLst>
            <a:rect l="l" t="t" r="r" b="b"/>
            <a:pathLst>
              <a:path w="198624" h="1463040">
                <a:moveTo>
                  <a:pt x="45720" y="1463040"/>
                </a:moveTo>
                <a:cubicBezTo>
                  <a:pt x="125730" y="1318260"/>
                  <a:pt x="205740" y="1173480"/>
                  <a:pt x="198120" y="929640"/>
                </a:cubicBezTo>
                <a:cubicBezTo>
                  <a:pt x="190500" y="685800"/>
                  <a:pt x="95250" y="342900"/>
                  <a:pt x="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163854" y="-17520"/>
            <a:ext cx="5622797" cy="128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0" y="928077"/>
            <a:ext cx="38163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20" grpId="0"/>
      <p:bldP spid="23" grpId="0"/>
      <p:bldP spid="18" grpId="0"/>
      <p:bldP spid="3" grpId="0" animBg="1"/>
      <p:bldP spid="7" grpId="0" animBg="1"/>
      <p:bldP spid="8" grpId="0" animBg="1"/>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ournal.pone.0138352.g001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4" y="2668456"/>
            <a:ext cx="7015687" cy="4220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descr="File:Chialingosaurus BW.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a:ext>
            </a:extLst>
          </a:blip>
          <a:srcRect/>
          <a:stretch>
            <a:fillRect/>
          </a:stretch>
        </p:blipFill>
        <p:spPr bwMode="auto">
          <a:xfrm>
            <a:off x="1331640" y="1351832"/>
            <a:ext cx="7464645" cy="29858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6112" y="4058527"/>
            <a:ext cx="1719378" cy="461665"/>
          </a:xfrm>
          <a:prstGeom prst="rect">
            <a:avLst/>
          </a:prstGeom>
        </p:spPr>
        <p:txBody>
          <a:bodyPr wrap="square">
            <a:spAutoFit/>
          </a:bodyPr>
          <a:lstStyle/>
          <a:p>
            <a:r>
              <a:rPr lang="en-GB" sz="1200" dirty="0"/>
              <a:t>Wikimedia/</a:t>
            </a:r>
            <a:r>
              <a:rPr lang="en-GB" sz="1200" dirty="0" err="1"/>
              <a:t>Nobu</a:t>
            </a:r>
            <a:r>
              <a:rPr lang="en-GB" sz="1200" dirty="0"/>
              <a:t> Tamura</a:t>
            </a:r>
          </a:p>
        </p:txBody>
      </p:sp>
      <p:sp>
        <p:nvSpPr>
          <p:cNvPr id="7" name="Rectangle 6"/>
          <p:cNvSpPr/>
          <p:nvPr/>
        </p:nvSpPr>
        <p:spPr>
          <a:xfrm>
            <a:off x="467584" y="6421873"/>
            <a:ext cx="2232248" cy="276999"/>
          </a:xfrm>
          <a:prstGeom prst="rect">
            <a:avLst/>
          </a:prstGeom>
        </p:spPr>
        <p:txBody>
          <a:bodyPr wrap="square">
            <a:spAutoFit/>
          </a:bodyPr>
          <a:lstStyle/>
          <a:p>
            <a:r>
              <a:rPr lang="en-GB" sz="1200" dirty="0" err="1"/>
              <a:t>Maidment</a:t>
            </a:r>
            <a:r>
              <a:rPr lang="en-GB" sz="1200" dirty="0"/>
              <a:t> et al. 2015 </a:t>
            </a:r>
            <a:r>
              <a:rPr lang="en-GB" sz="1200" dirty="0" err="1"/>
              <a:t>PLoS</a:t>
            </a:r>
            <a:r>
              <a:rPr lang="en-GB" sz="1200" dirty="0"/>
              <a:t> ONE</a:t>
            </a:r>
          </a:p>
        </p:txBody>
      </p:sp>
      <p:pic>
        <p:nvPicPr>
          <p:cNvPr id="5123" name="Picture 3" descr="C:\Users\amy.ball\Downloads\Stegosaurus_dorsal_plate_-_Museum_of_the_Rockies_-_2013-07-08.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foregroundMark x1="5912" y1="58313" x2="37862" y2="86071"/>
                        <a14:foregroundMark x1="18302" y1="73839" x2="25472" y2="79980"/>
                        <a14:foregroundMark x1="27421" y1="79281" x2="31824" y2="83025"/>
                        <a14:foregroundMark x1="52767" y1="94358" x2="76164" y2="95257"/>
                      </a14:backgroundRemoval>
                    </a14:imgEffect>
                  </a14:imgLayer>
                </a14:imgProps>
              </a:ext>
              <a:ext uri="{28A0092B-C50C-407E-A947-70E740481C1C}">
                <a14:useLocalDpi xmlns:a14="http://schemas.microsoft.com/office/drawing/2010/main"/>
              </a:ext>
            </a:extLst>
          </a:blip>
          <a:srcRect/>
          <a:stretch>
            <a:fillRect/>
          </a:stretch>
        </p:blipFill>
        <p:spPr bwMode="auto">
          <a:xfrm>
            <a:off x="6620329" y="3407780"/>
            <a:ext cx="2411760" cy="30382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12711" y="6437788"/>
            <a:ext cx="1719378" cy="276999"/>
          </a:xfrm>
          <a:prstGeom prst="rect">
            <a:avLst/>
          </a:prstGeom>
        </p:spPr>
        <p:txBody>
          <a:bodyPr wrap="square">
            <a:spAutoFit/>
          </a:bodyPr>
          <a:lstStyle/>
          <a:p>
            <a:r>
              <a:rPr lang="en-GB" sz="1200" dirty="0"/>
              <a:t>Wikimedia/Tim </a:t>
            </a:r>
            <a:r>
              <a:rPr lang="en-GB" sz="1200" dirty="0" err="1"/>
              <a:t>Evanson</a:t>
            </a:r>
            <a:endParaRPr lang="en-GB" sz="1200" dirty="0"/>
          </a:p>
        </p:txBody>
      </p:sp>
      <p:sp>
        <p:nvSpPr>
          <p:cNvPr id="6" name="TextBox 5"/>
          <p:cNvSpPr txBox="1"/>
          <p:nvPr/>
        </p:nvSpPr>
        <p:spPr>
          <a:xfrm>
            <a:off x="251520" y="4783591"/>
            <a:ext cx="2945962" cy="1323439"/>
          </a:xfrm>
          <a:prstGeom prst="rect">
            <a:avLst/>
          </a:prstGeom>
          <a:noFill/>
        </p:spPr>
        <p:txBody>
          <a:bodyPr wrap="square" rtlCol="0">
            <a:spAutoFit/>
          </a:bodyPr>
          <a:lstStyle/>
          <a:p>
            <a:r>
              <a:rPr lang="en-GB" sz="4000" b="1" dirty="0"/>
              <a:t>Sophie the </a:t>
            </a:r>
            <a:r>
              <a:rPr lang="en-GB" sz="4000" b="1" i="1" dirty="0"/>
              <a:t>Stegosaurus</a:t>
            </a:r>
          </a:p>
        </p:txBody>
      </p:sp>
      <p:pic>
        <p:nvPicPr>
          <p:cNvPr id="10242"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9182" y="277774"/>
            <a:ext cx="5732060" cy="128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39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my.ball\Downloads\Edmontosaurus_skull_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264163" y="4365415"/>
            <a:ext cx="2781026" cy="21359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File:Parasaurolophuspic steveoc.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2167" b="100000" l="7000" r="100000"/>
                    </a14:imgEffect>
                  </a14:imgLayer>
                </a14:imgProps>
              </a:ext>
              <a:ext uri="{28A0092B-C50C-407E-A947-70E740481C1C}">
                <a14:useLocalDpi xmlns:a14="http://schemas.microsoft.com/office/drawing/2010/main"/>
              </a:ext>
            </a:extLst>
          </a:blip>
          <a:srcRect/>
          <a:stretch>
            <a:fillRect/>
          </a:stretch>
        </p:blipFill>
        <p:spPr bwMode="auto">
          <a:xfrm flipH="1">
            <a:off x="133745" y="1293177"/>
            <a:ext cx="4149658" cy="31122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792" y="4251531"/>
            <a:ext cx="1719378" cy="276999"/>
          </a:xfrm>
          <a:prstGeom prst="rect">
            <a:avLst/>
          </a:prstGeom>
        </p:spPr>
        <p:txBody>
          <a:bodyPr wrap="square">
            <a:spAutoFit/>
          </a:bodyPr>
          <a:lstStyle/>
          <a:p>
            <a:r>
              <a:rPr lang="en-GB" sz="1200" dirty="0">
                <a:latin typeface="PT Sans Narrow" panose="020B0506020203020204" pitchFamily="34" charset="0"/>
              </a:rPr>
              <a:t>Wikimedia/ Steveoc86</a:t>
            </a:r>
          </a:p>
        </p:txBody>
      </p:sp>
      <p:sp>
        <p:nvSpPr>
          <p:cNvPr id="9" name="Rectangle 8"/>
          <p:cNvSpPr/>
          <p:nvPr/>
        </p:nvSpPr>
        <p:spPr>
          <a:xfrm>
            <a:off x="3805661" y="2450873"/>
            <a:ext cx="3058273" cy="584775"/>
          </a:xfrm>
          <a:prstGeom prst="rect">
            <a:avLst/>
          </a:prstGeom>
        </p:spPr>
        <p:txBody>
          <a:bodyPr wrap="none">
            <a:spAutoFit/>
          </a:bodyPr>
          <a:lstStyle/>
          <a:p>
            <a:r>
              <a:rPr lang="en-GB" sz="3200" b="1" i="1" dirty="0" err="1"/>
              <a:t>Parasaurolophus</a:t>
            </a:r>
            <a:endParaRPr lang="en-GB" sz="2800" b="1" i="1" dirty="0"/>
          </a:p>
        </p:txBody>
      </p:sp>
      <p:pic>
        <p:nvPicPr>
          <p:cNvPr id="1032" name="Picture 8" descr="C:\Users\amy.ball\Downloads\Edmontosaurus_BW.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9825" b="93333" l="0" r="100000">
                        <a14:backgroundMark x1="4645" y1="88772" x2="41161" y2="89825"/>
                      </a14:backgroundRemoval>
                    </a14:imgEffect>
                  </a14:imgLayer>
                </a14:imgProps>
              </a:ext>
              <a:ext uri="{28A0092B-C50C-407E-A947-70E740481C1C}">
                <a14:useLocalDpi xmlns:a14="http://schemas.microsoft.com/office/drawing/2010/main"/>
              </a:ext>
            </a:extLst>
          </a:blip>
          <a:srcRect/>
          <a:stretch>
            <a:fillRect/>
          </a:stretch>
        </p:blipFill>
        <p:spPr bwMode="auto">
          <a:xfrm>
            <a:off x="-163619" y="4395752"/>
            <a:ext cx="6427782" cy="2363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32792" y="3887442"/>
            <a:ext cx="3258200" cy="584775"/>
          </a:xfrm>
          <a:prstGeom prst="rect">
            <a:avLst/>
          </a:prstGeom>
        </p:spPr>
        <p:txBody>
          <a:bodyPr wrap="none">
            <a:spAutoFit/>
          </a:bodyPr>
          <a:lstStyle/>
          <a:p>
            <a:r>
              <a:rPr lang="en-GB" sz="3200" b="1" i="1" dirty="0" err="1"/>
              <a:t>Edmontonosaurus</a:t>
            </a:r>
            <a:endParaRPr lang="en-GB" sz="2800" b="1" i="1" dirty="0"/>
          </a:p>
        </p:txBody>
      </p:sp>
      <p:sp>
        <p:nvSpPr>
          <p:cNvPr id="16" name="Rectangle 15"/>
          <p:cNvSpPr/>
          <p:nvPr/>
        </p:nvSpPr>
        <p:spPr>
          <a:xfrm>
            <a:off x="2772877" y="6473754"/>
            <a:ext cx="2070984" cy="276999"/>
          </a:xfrm>
          <a:prstGeom prst="rect">
            <a:avLst/>
          </a:prstGeom>
        </p:spPr>
        <p:txBody>
          <a:bodyPr wrap="square">
            <a:spAutoFit/>
          </a:bodyPr>
          <a:lstStyle/>
          <a:p>
            <a:r>
              <a:rPr lang="en-GB" sz="1200" dirty="0">
                <a:latin typeface="PT Sans Narrow" panose="020B0506020203020204" pitchFamily="34" charset="0"/>
              </a:rPr>
              <a:t>Wikimedia/ </a:t>
            </a:r>
            <a:r>
              <a:rPr lang="en-GB" sz="1200" dirty="0" err="1">
                <a:latin typeface="PT Sans Narrow" panose="020B0506020203020204" pitchFamily="34" charset="0"/>
              </a:rPr>
              <a:t>Nobu</a:t>
            </a:r>
            <a:r>
              <a:rPr lang="en-GB" sz="1200" dirty="0">
                <a:latin typeface="PT Sans Narrow" panose="020B0506020203020204" pitchFamily="34" charset="0"/>
              </a:rPr>
              <a:t> Tamura</a:t>
            </a:r>
          </a:p>
        </p:txBody>
      </p:sp>
      <p:pic>
        <p:nvPicPr>
          <p:cNvPr id="17" name="Picture 7" descr="C:\Users\amy.ball\Downloads\Head_of_Parasaurolophus.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2326" b="94804" l="1249" r="99001">
                        <a14:foregroundMark x1="17462" y1="88808" x2="33625" y2="82086"/>
                        <a14:foregroundMark x1="25831" y1="88481" x2="25056" y2="88626"/>
                        <a14:backgroundMark x1="1649" y1="54288" x2="49888" y2="9666"/>
                        <a14:backgroundMark x1="50012" y1="9847" x2="54934" y2="12573"/>
                        <a14:backgroundMark x1="53510" y1="11265" x2="5046" y2="61628"/>
                        <a14:backgroundMark x1="1649" y1="76017" x2="2748" y2="70276"/>
                        <a14:backgroundMark x1="5396" y1="69477" x2="7694" y2="68496"/>
                        <a14:backgroundMark x1="7045" y1="68677" x2="14164" y2="60683"/>
                        <a14:backgroundMark x1="1874" y1="74092" x2="8693" y2="68350"/>
                        <a14:backgroundMark x1="19785" y1="92151" x2="53185" y2="87536"/>
                        <a14:backgroundMark x1="16588" y1="92006" x2="33400" y2="87536"/>
                        <a14:backgroundMark x1="28254" y1="85938" x2="46265" y2="87355"/>
                        <a14:backgroundMark x1="98501" y1="77725" x2="60605" y2="77071"/>
                      </a14:backgroundRemoval>
                    </a14:imgEffect>
                  </a14:imgLayer>
                </a14:imgProps>
              </a:ext>
              <a:ext uri="{28A0092B-C50C-407E-A947-70E740481C1C}">
                <a14:useLocalDpi xmlns:a14="http://schemas.microsoft.com/office/drawing/2010/main"/>
              </a:ext>
            </a:extLst>
          </a:blip>
          <a:srcRect/>
          <a:stretch>
            <a:fillRect/>
          </a:stretch>
        </p:blipFill>
        <p:spPr bwMode="auto">
          <a:xfrm flipH="1">
            <a:off x="5292080" y="1332805"/>
            <a:ext cx="3753108" cy="258020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222885" y="2167948"/>
            <a:ext cx="1184223" cy="695173"/>
          </a:xfrm>
          <a:custGeom>
            <a:avLst/>
            <a:gdLst>
              <a:gd name="connsiteX0" fmla="*/ 1184223 w 1184223"/>
              <a:gd name="connsiteY0" fmla="*/ 425350 h 695173"/>
              <a:gd name="connsiteX1" fmla="*/ 779489 w 1184223"/>
              <a:gd name="connsiteY1" fmla="*/ 5626 h 695173"/>
              <a:gd name="connsiteX2" fmla="*/ 0 w 1184223"/>
              <a:gd name="connsiteY2" fmla="*/ 695173 h 695173"/>
            </a:gdLst>
            <a:ahLst/>
            <a:cxnLst>
              <a:cxn ang="0">
                <a:pos x="connsiteX0" y="connsiteY0"/>
              </a:cxn>
              <a:cxn ang="0">
                <a:pos x="connsiteX1" y="connsiteY1"/>
              </a:cxn>
              <a:cxn ang="0">
                <a:pos x="connsiteX2" y="connsiteY2"/>
              </a:cxn>
            </a:cxnLst>
            <a:rect l="l" t="t" r="r" b="b"/>
            <a:pathLst>
              <a:path w="1184223" h="695173">
                <a:moveTo>
                  <a:pt x="1184223" y="425350"/>
                </a:moveTo>
                <a:cubicBezTo>
                  <a:pt x="1080541" y="193003"/>
                  <a:pt x="976859" y="-39344"/>
                  <a:pt x="779489" y="5626"/>
                </a:cubicBezTo>
                <a:cubicBezTo>
                  <a:pt x="582119" y="50596"/>
                  <a:pt x="291059" y="372884"/>
                  <a:pt x="0" y="69517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5126636" y="2323438"/>
            <a:ext cx="1903751" cy="254870"/>
          </a:xfrm>
          <a:custGeom>
            <a:avLst/>
            <a:gdLst>
              <a:gd name="connsiteX0" fmla="*/ 0 w 1903751"/>
              <a:gd name="connsiteY0" fmla="*/ 239880 h 254870"/>
              <a:gd name="connsiteX1" fmla="*/ 674557 w 1903751"/>
              <a:gd name="connsiteY1" fmla="*/ 37 h 254870"/>
              <a:gd name="connsiteX2" fmla="*/ 1903751 w 1903751"/>
              <a:gd name="connsiteY2" fmla="*/ 254870 h 254870"/>
            </a:gdLst>
            <a:ahLst/>
            <a:cxnLst>
              <a:cxn ang="0">
                <a:pos x="connsiteX0" y="connsiteY0"/>
              </a:cxn>
              <a:cxn ang="0">
                <a:pos x="connsiteX1" y="connsiteY1"/>
              </a:cxn>
              <a:cxn ang="0">
                <a:pos x="connsiteX2" y="connsiteY2"/>
              </a:cxn>
            </a:cxnLst>
            <a:rect l="l" t="t" r="r" b="b"/>
            <a:pathLst>
              <a:path w="1903751" h="254870">
                <a:moveTo>
                  <a:pt x="0" y="239880"/>
                </a:moveTo>
                <a:cubicBezTo>
                  <a:pt x="178632" y="118709"/>
                  <a:pt x="357265" y="-2461"/>
                  <a:pt x="674557" y="37"/>
                </a:cubicBezTo>
                <a:cubicBezTo>
                  <a:pt x="991849" y="2535"/>
                  <a:pt x="1447800" y="128702"/>
                  <a:pt x="1903751" y="25487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863934" y="3987641"/>
            <a:ext cx="1110834" cy="539389"/>
          </a:xfrm>
          <a:custGeom>
            <a:avLst/>
            <a:gdLst>
              <a:gd name="connsiteX0" fmla="*/ 0 w 1424065"/>
              <a:gd name="connsiteY0" fmla="*/ 104674 h 539389"/>
              <a:gd name="connsiteX1" fmla="*/ 1109272 w 1424065"/>
              <a:gd name="connsiteY1" fmla="*/ 29723 h 539389"/>
              <a:gd name="connsiteX2" fmla="*/ 1424065 w 1424065"/>
              <a:gd name="connsiteY2" fmla="*/ 539389 h 539389"/>
            </a:gdLst>
            <a:ahLst/>
            <a:cxnLst>
              <a:cxn ang="0">
                <a:pos x="connsiteX0" y="connsiteY0"/>
              </a:cxn>
              <a:cxn ang="0">
                <a:pos x="connsiteX1" y="connsiteY1"/>
              </a:cxn>
              <a:cxn ang="0">
                <a:pos x="connsiteX2" y="connsiteY2"/>
              </a:cxn>
            </a:cxnLst>
            <a:rect l="l" t="t" r="r" b="b"/>
            <a:pathLst>
              <a:path w="1424065" h="539389">
                <a:moveTo>
                  <a:pt x="0" y="104674"/>
                </a:moveTo>
                <a:cubicBezTo>
                  <a:pt x="435964" y="30972"/>
                  <a:pt x="871928" y="-42729"/>
                  <a:pt x="1109272" y="29723"/>
                </a:cubicBezTo>
                <a:cubicBezTo>
                  <a:pt x="1346616" y="102175"/>
                  <a:pt x="1385340" y="320782"/>
                  <a:pt x="1424065" y="539389"/>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3402380" y="4122295"/>
            <a:ext cx="420112" cy="1049312"/>
          </a:xfrm>
          <a:custGeom>
            <a:avLst/>
            <a:gdLst>
              <a:gd name="connsiteX0" fmla="*/ 360151 w 420112"/>
              <a:gd name="connsiteY0" fmla="*/ 0 h 1049312"/>
              <a:gd name="connsiteX1" fmla="*/ 387 w 420112"/>
              <a:gd name="connsiteY1" fmla="*/ 254833 h 1049312"/>
              <a:gd name="connsiteX2" fmla="*/ 420112 w 420112"/>
              <a:gd name="connsiteY2" fmla="*/ 1049312 h 1049312"/>
            </a:gdLst>
            <a:ahLst/>
            <a:cxnLst>
              <a:cxn ang="0">
                <a:pos x="connsiteX0" y="connsiteY0"/>
              </a:cxn>
              <a:cxn ang="0">
                <a:pos x="connsiteX1" y="connsiteY1"/>
              </a:cxn>
              <a:cxn ang="0">
                <a:pos x="connsiteX2" y="connsiteY2"/>
              </a:cxn>
            </a:cxnLst>
            <a:rect l="l" t="t" r="r" b="b"/>
            <a:pathLst>
              <a:path w="420112" h="1049312">
                <a:moveTo>
                  <a:pt x="360151" y="0"/>
                </a:moveTo>
                <a:cubicBezTo>
                  <a:pt x="175272" y="39974"/>
                  <a:pt x="-9606" y="79948"/>
                  <a:pt x="387" y="254833"/>
                </a:cubicBezTo>
                <a:cubicBezTo>
                  <a:pt x="10380" y="429718"/>
                  <a:pt x="215246" y="739515"/>
                  <a:pt x="420112" y="1049312"/>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117260" y="6473754"/>
            <a:ext cx="2927929" cy="276999"/>
          </a:xfrm>
          <a:prstGeom prst="rect">
            <a:avLst/>
          </a:prstGeom>
        </p:spPr>
        <p:txBody>
          <a:bodyPr wrap="square">
            <a:spAutoFit/>
          </a:bodyPr>
          <a:lstStyle/>
          <a:p>
            <a:r>
              <a:rPr lang="en-GB" sz="1200" dirty="0">
                <a:latin typeface="PT Sans Narrow" panose="020B0506020203020204" pitchFamily="34" charset="0"/>
              </a:rPr>
              <a:t>Oxford University Museum of Natural History</a:t>
            </a:r>
          </a:p>
        </p:txBody>
      </p:sp>
      <p:pic>
        <p:nvPicPr>
          <p:cNvPr id="11266"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33745" y="286603"/>
            <a:ext cx="5983516" cy="135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4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9336678044_fdffb59ff3_k.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5630" b="92252" l="1270" r="93359">
                        <a14:foregroundMark x1="21094" y1="29487" x2="28369" y2="67559"/>
                        <a14:foregroundMark x1="28369" y1="67559" x2="43896" y2="87012"/>
                        <a14:foregroundMark x1="43896" y1="87012" x2="76807" y2="68841"/>
                        <a14:backgroundMark x1="4248" y1="37570" x2="31982" y2="88294"/>
                        <a14:backgroundMark x1="8643" y1="27536" x2="14746" y2="43032"/>
                        <a14:backgroundMark x1="17822" y1="42196" x2="23389" y2="69287"/>
                        <a14:backgroundMark x1="30078" y1="77592" x2="35449" y2="85452"/>
                        <a14:backgroundMark x1="83105" y1="70178" x2="87549" y2="58584"/>
                        <a14:backgroundMark x1="53076" y1="10033" x2="73535" y2="9420"/>
                      </a14:backgroundRemoval>
                    </a14:imgEffect>
                  </a14:imgLayer>
                </a14:imgProps>
              </a:ext>
              <a:ext uri="{28A0092B-C50C-407E-A947-70E740481C1C}">
                <a14:useLocalDpi xmlns:a14="http://schemas.microsoft.com/office/drawing/2010/main"/>
              </a:ext>
            </a:extLst>
          </a:blip>
          <a:srcRect/>
          <a:stretch>
            <a:fillRect/>
          </a:stretch>
        </p:blipFill>
        <p:spPr bwMode="auto">
          <a:xfrm>
            <a:off x="5486300" y="1458948"/>
            <a:ext cx="3657700" cy="3204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File:Euoplocephalus BW.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a:ext>
            </a:extLst>
          </a:blip>
          <a:srcRect/>
          <a:stretch>
            <a:fillRect/>
          </a:stretch>
        </p:blipFill>
        <p:spPr bwMode="auto">
          <a:xfrm>
            <a:off x="168603" y="3398350"/>
            <a:ext cx="8896715" cy="30960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8294" y="6529421"/>
            <a:ext cx="2315754" cy="307777"/>
          </a:xfrm>
          <a:prstGeom prst="rect">
            <a:avLst/>
          </a:prstGeom>
        </p:spPr>
        <p:txBody>
          <a:bodyPr wrap="square">
            <a:spAutoFit/>
          </a:bodyPr>
          <a:lstStyle/>
          <a:p>
            <a:r>
              <a:rPr lang="en-GB" sz="1400" dirty="0"/>
              <a:t>Wikimedia/</a:t>
            </a:r>
            <a:r>
              <a:rPr lang="en-GB" sz="1400" dirty="0" err="1"/>
              <a:t>Nobu</a:t>
            </a:r>
            <a:r>
              <a:rPr lang="en-GB" sz="1400" dirty="0"/>
              <a:t> Tamura</a:t>
            </a:r>
          </a:p>
        </p:txBody>
      </p:sp>
      <p:sp>
        <p:nvSpPr>
          <p:cNvPr id="5" name="TextBox 4"/>
          <p:cNvSpPr txBox="1"/>
          <p:nvPr/>
        </p:nvSpPr>
        <p:spPr>
          <a:xfrm>
            <a:off x="7161694" y="4509120"/>
            <a:ext cx="1828850" cy="307777"/>
          </a:xfrm>
          <a:prstGeom prst="rect">
            <a:avLst/>
          </a:prstGeom>
          <a:noFill/>
        </p:spPr>
        <p:txBody>
          <a:bodyPr wrap="square" rtlCol="0">
            <a:spAutoFit/>
          </a:bodyPr>
          <a:lstStyle/>
          <a:p>
            <a:r>
              <a:rPr lang="en-GB" sz="1400" dirty="0"/>
              <a:t>Flickr/Tim </a:t>
            </a:r>
            <a:r>
              <a:rPr lang="en-GB" sz="1400" dirty="0" err="1"/>
              <a:t>Evanson</a:t>
            </a:r>
            <a:endParaRPr lang="en-GB" sz="1400" dirty="0"/>
          </a:p>
        </p:txBody>
      </p:sp>
      <p:sp>
        <p:nvSpPr>
          <p:cNvPr id="2" name="TextBox 1"/>
          <p:cNvSpPr txBox="1"/>
          <p:nvPr/>
        </p:nvSpPr>
        <p:spPr>
          <a:xfrm>
            <a:off x="572741" y="3036335"/>
            <a:ext cx="1440160" cy="584775"/>
          </a:xfrm>
          <a:prstGeom prst="rect">
            <a:avLst/>
          </a:prstGeom>
          <a:noFill/>
        </p:spPr>
        <p:txBody>
          <a:bodyPr wrap="square" rtlCol="0">
            <a:spAutoFit/>
          </a:bodyPr>
          <a:lstStyle/>
          <a:p>
            <a:r>
              <a:rPr lang="en-GB" sz="3200" b="1" dirty="0"/>
              <a:t>Horns </a:t>
            </a:r>
          </a:p>
        </p:txBody>
      </p:sp>
      <p:sp>
        <p:nvSpPr>
          <p:cNvPr id="8" name="TextBox 7"/>
          <p:cNvSpPr txBox="1"/>
          <p:nvPr/>
        </p:nvSpPr>
        <p:spPr>
          <a:xfrm>
            <a:off x="2792614" y="1933783"/>
            <a:ext cx="2571474" cy="1077218"/>
          </a:xfrm>
          <a:prstGeom prst="rect">
            <a:avLst/>
          </a:prstGeom>
          <a:noFill/>
        </p:spPr>
        <p:txBody>
          <a:bodyPr wrap="square" rtlCol="0">
            <a:spAutoFit/>
          </a:bodyPr>
          <a:lstStyle/>
          <a:p>
            <a:r>
              <a:rPr lang="en-GB" sz="3200" b="1" dirty="0"/>
              <a:t>Armoured</a:t>
            </a:r>
            <a:r>
              <a:rPr lang="en-GB" sz="3200" b="1" dirty="0">
                <a:latin typeface="PT Sans Narrow" panose="020B0506020203020204" pitchFamily="34" charset="0"/>
              </a:rPr>
              <a:t> </a:t>
            </a:r>
            <a:r>
              <a:rPr lang="en-GB" sz="3200" b="1" dirty="0"/>
              <a:t>plates</a:t>
            </a:r>
          </a:p>
        </p:txBody>
      </p:sp>
      <p:sp>
        <p:nvSpPr>
          <p:cNvPr id="10" name="TextBox 9"/>
          <p:cNvSpPr txBox="1"/>
          <p:nvPr/>
        </p:nvSpPr>
        <p:spPr>
          <a:xfrm>
            <a:off x="6444208" y="5661249"/>
            <a:ext cx="2167910" cy="1077218"/>
          </a:xfrm>
          <a:prstGeom prst="rect">
            <a:avLst/>
          </a:prstGeom>
          <a:noFill/>
        </p:spPr>
        <p:txBody>
          <a:bodyPr wrap="square" rtlCol="0">
            <a:spAutoFit/>
          </a:bodyPr>
          <a:lstStyle/>
          <a:p>
            <a:r>
              <a:rPr lang="en-GB" sz="3200" b="1" dirty="0"/>
              <a:t>Clubbed tail</a:t>
            </a:r>
          </a:p>
        </p:txBody>
      </p:sp>
      <p:cxnSp>
        <p:nvCxnSpPr>
          <p:cNvPr id="4" name="Straight Arrow Connector 3"/>
          <p:cNvCxnSpPr>
            <a:stCxn id="2" idx="2"/>
          </p:cNvCxnSpPr>
          <p:nvPr/>
        </p:nvCxnSpPr>
        <p:spPr>
          <a:xfrm flipH="1">
            <a:off x="1004789" y="3621110"/>
            <a:ext cx="288032" cy="67198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92372" y="3009835"/>
            <a:ext cx="259548" cy="85018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812360" y="5157193"/>
            <a:ext cx="597049" cy="50405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68602" y="163773"/>
            <a:ext cx="6423267" cy="144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9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my.ball\Downloads\LA-Triceratops_mount-2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18" y="2708976"/>
            <a:ext cx="5451866" cy="41367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my.ball\Downloads\Styracosaurus_BW.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93097" l="0" r="100000"/>
                    </a14:imgEffect>
                  </a14:imgLayer>
                </a14:imgProps>
              </a:ext>
              <a:ext uri="{28A0092B-C50C-407E-A947-70E740481C1C}">
                <a14:useLocalDpi xmlns:a14="http://schemas.microsoft.com/office/drawing/2010/main"/>
              </a:ext>
            </a:extLst>
          </a:blip>
          <a:srcRect/>
          <a:stretch>
            <a:fillRect/>
          </a:stretch>
        </p:blipFill>
        <p:spPr bwMode="auto">
          <a:xfrm>
            <a:off x="5361192" y="968595"/>
            <a:ext cx="3782807" cy="3180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1114" y="1886708"/>
            <a:ext cx="1766173" cy="584775"/>
          </a:xfrm>
          <a:prstGeom prst="rect">
            <a:avLst/>
          </a:prstGeom>
          <a:noFill/>
        </p:spPr>
        <p:txBody>
          <a:bodyPr wrap="square" rtlCol="0">
            <a:spAutoFit/>
          </a:bodyPr>
          <a:lstStyle/>
          <a:p>
            <a:r>
              <a:rPr lang="en-GB" sz="3200" b="1" dirty="0"/>
              <a:t>Neck frill</a:t>
            </a:r>
          </a:p>
        </p:txBody>
      </p:sp>
      <p:sp>
        <p:nvSpPr>
          <p:cNvPr id="9" name="TextBox 8"/>
          <p:cNvSpPr txBox="1"/>
          <p:nvPr/>
        </p:nvSpPr>
        <p:spPr>
          <a:xfrm>
            <a:off x="3878992" y="1674439"/>
            <a:ext cx="1238229" cy="584775"/>
          </a:xfrm>
          <a:prstGeom prst="rect">
            <a:avLst/>
          </a:prstGeom>
          <a:noFill/>
        </p:spPr>
        <p:txBody>
          <a:bodyPr wrap="square" rtlCol="0">
            <a:spAutoFit/>
          </a:bodyPr>
          <a:lstStyle/>
          <a:p>
            <a:r>
              <a:rPr lang="en-GB" sz="3200" b="1" dirty="0"/>
              <a:t>Horns</a:t>
            </a:r>
          </a:p>
        </p:txBody>
      </p:sp>
      <p:cxnSp>
        <p:nvCxnSpPr>
          <p:cNvPr id="12" name="Straight Arrow Connector 11"/>
          <p:cNvCxnSpPr/>
          <p:nvPr/>
        </p:nvCxnSpPr>
        <p:spPr>
          <a:xfrm>
            <a:off x="1907704" y="2489682"/>
            <a:ext cx="894847" cy="94663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80903" y="2243450"/>
            <a:ext cx="176593" cy="57970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57885" y="2209998"/>
            <a:ext cx="934195" cy="1226323"/>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28484" y="3892591"/>
            <a:ext cx="3470374" cy="769441"/>
          </a:xfrm>
          <a:prstGeom prst="rect">
            <a:avLst/>
          </a:prstGeom>
        </p:spPr>
        <p:txBody>
          <a:bodyPr wrap="none">
            <a:spAutoFit/>
          </a:bodyPr>
          <a:lstStyle/>
          <a:p>
            <a:pPr>
              <a:defRPr/>
            </a:pPr>
            <a:r>
              <a:rPr lang="en-GB" sz="4400" b="1" i="1" dirty="0" err="1"/>
              <a:t>Styracosaurus</a:t>
            </a:r>
            <a:endParaRPr lang="en-GB" sz="2800" b="1" dirty="0"/>
          </a:p>
        </p:txBody>
      </p:sp>
      <p:sp>
        <p:nvSpPr>
          <p:cNvPr id="22" name="Rectangle 21"/>
          <p:cNvSpPr/>
          <p:nvPr/>
        </p:nvSpPr>
        <p:spPr>
          <a:xfrm>
            <a:off x="3641685" y="5301208"/>
            <a:ext cx="3024995" cy="830997"/>
          </a:xfrm>
          <a:prstGeom prst="rect">
            <a:avLst/>
          </a:prstGeom>
        </p:spPr>
        <p:txBody>
          <a:bodyPr wrap="none">
            <a:spAutoFit/>
          </a:bodyPr>
          <a:lstStyle/>
          <a:p>
            <a:pPr>
              <a:defRPr/>
            </a:pPr>
            <a:r>
              <a:rPr lang="en-GB" sz="4800" b="1" i="1" dirty="0"/>
              <a:t>Triceratops</a:t>
            </a:r>
            <a:endParaRPr lang="en-GB" sz="2800" b="1" dirty="0"/>
          </a:p>
        </p:txBody>
      </p:sp>
      <p:sp>
        <p:nvSpPr>
          <p:cNvPr id="14" name="Rectangle 13"/>
          <p:cNvSpPr/>
          <p:nvPr/>
        </p:nvSpPr>
        <p:spPr>
          <a:xfrm>
            <a:off x="6941527" y="4527972"/>
            <a:ext cx="2070984" cy="276999"/>
          </a:xfrm>
          <a:prstGeom prst="rect">
            <a:avLst/>
          </a:prstGeom>
        </p:spPr>
        <p:txBody>
          <a:bodyPr wrap="square">
            <a:spAutoFit/>
          </a:bodyPr>
          <a:lstStyle/>
          <a:p>
            <a:r>
              <a:rPr lang="en-GB" sz="1200" dirty="0"/>
              <a:t>Wikimedia/ </a:t>
            </a:r>
            <a:r>
              <a:rPr lang="en-GB" sz="1200" dirty="0" err="1"/>
              <a:t>Nobu</a:t>
            </a:r>
            <a:r>
              <a:rPr lang="en-GB" sz="1200" dirty="0"/>
              <a:t> Tamura</a:t>
            </a:r>
          </a:p>
        </p:txBody>
      </p:sp>
      <p:pic>
        <p:nvPicPr>
          <p:cNvPr id="1331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6617" y="163774"/>
            <a:ext cx="6419717"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22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my.ball\Downloads\meat-1698669_1280.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44642" y="0"/>
            <a:ext cx="2051572" cy="20515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 re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170" y="1915260"/>
            <a:ext cx="8136994" cy="4802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7773" y="1876092"/>
            <a:ext cx="5673258" cy="923330"/>
          </a:xfrm>
          <a:prstGeom prst="rect">
            <a:avLst/>
          </a:prstGeom>
          <a:noFill/>
        </p:spPr>
        <p:txBody>
          <a:bodyPr wrap="square" rtlCol="0">
            <a:spAutoFit/>
          </a:bodyPr>
          <a:lstStyle/>
          <a:p>
            <a:r>
              <a:rPr lang="en-GB" sz="5400" b="1" i="1" dirty="0"/>
              <a:t>Tyrannosaurus rex</a:t>
            </a:r>
          </a:p>
        </p:txBody>
      </p:sp>
      <p:sp>
        <p:nvSpPr>
          <p:cNvPr id="6" name="TextBox 5"/>
          <p:cNvSpPr txBox="1"/>
          <p:nvPr/>
        </p:nvSpPr>
        <p:spPr>
          <a:xfrm>
            <a:off x="6305491" y="5202778"/>
            <a:ext cx="1506869" cy="523220"/>
          </a:xfrm>
          <a:prstGeom prst="rect">
            <a:avLst/>
          </a:prstGeom>
          <a:noFill/>
        </p:spPr>
        <p:txBody>
          <a:bodyPr wrap="square" rtlCol="0">
            <a:spAutoFit/>
          </a:bodyPr>
          <a:lstStyle/>
          <a:p>
            <a:r>
              <a:rPr lang="en-GB" sz="2800" b="1" dirty="0"/>
              <a:t>Claws</a:t>
            </a:r>
          </a:p>
        </p:txBody>
      </p:sp>
      <p:sp>
        <p:nvSpPr>
          <p:cNvPr id="16" name="TextBox 15"/>
          <p:cNvSpPr txBox="1"/>
          <p:nvPr/>
        </p:nvSpPr>
        <p:spPr>
          <a:xfrm>
            <a:off x="6588224" y="1392040"/>
            <a:ext cx="2721806" cy="523220"/>
          </a:xfrm>
          <a:prstGeom prst="rect">
            <a:avLst/>
          </a:prstGeom>
          <a:noFill/>
        </p:spPr>
        <p:txBody>
          <a:bodyPr wrap="square" rtlCol="0">
            <a:spAutoFit/>
          </a:bodyPr>
          <a:lstStyle/>
          <a:p>
            <a:r>
              <a:rPr lang="en-GB" sz="2800" b="1" dirty="0"/>
              <a:t>Good eye sight</a:t>
            </a:r>
          </a:p>
        </p:txBody>
      </p:sp>
      <p:sp>
        <p:nvSpPr>
          <p:cNvPr id="17" name="TextBox 16"/>
          <p:cNvSpPr txBox="1"/>
          <p:nvPr/>
        </p:nvSpPr>
        <p:spPr>
          <a:xfrm>
            <a:off x="8078954" y="3355168"/>
            <a:ext cx="1080120" cy="954107"/>
          </a:xfrm>
          <a:prstGeom prst="rect">
            <a:avLst/>
          </a:prstGeom>
          <a:noFill/>
        </p:spPr>
        <p:txBody>
          <a:bodyPr wrap="square" rtlCol="0">
            <a:spAutoFit/>
          </a:bodyPr>
          <a:lstStyle/>
          <a:p>
            <a:r>
              <a:rPr lang="en-GB" sz="2800" b="1" dirty="0"/>
              <a:t>Sharp teeth</a:t>
            </a:r>
          </a:p>
        </p:txBody>
      </p:sp>
      <p:sp>
        <p:nvSpPr>
          <p:cNvPr id="18" name="TextBox 17"/>
          <p:cNvSpPr txBox="1"/>
          <p:nvPr/>
        </p:nvSpPr>
        <p:spPr>
          <a:xfrm>
            <a:off x="4067944" y="5445224"/>
            <a:ext cx="2130092" cy="523220"/>
          </a:xfrm>
          <a:prstGeom prst="rect">
            <a:avLst/>
          </a:prstGeom>
          <a:noFill/>
        </p:spPr>
        <p:txBody>
          <a:bodyPr wrap="square" rtlCol="0">
            <a:spAutoFit/>
          </a:bodyPr>
          <a:lstStyle/>
          <a:p>
            <a:r>
              <a:rPr lang="en-GB" sz="2800" b="1" dirty="0"/>
              <a:t>Strong legs</a:t>
            </a:r>
          </a:p>
        </p:txBody>
      </p:sp>
      <p:cxnSp>
        <p:nvCxnSpPr>
          <p:cNvPr id="19" name="Straight Arrow Connector 18"/>
          <p:cNvCxnSpPr/>
          <p:nvPr/>
        </p:nvCxnSpPr>
        <p:spPr>
          <a:xfrm flipH="1" flipV="1">
            <a:off x="7812360" y="2852936"/>
            <a:ext cx="521804" cy="543671"/>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50493" y="4653136"/>
            <a:ext cx="737526" cy="664697"/>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563888" y="4960332"/>
            <a:ext cx="1121678" cy="484892"/>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788020" y="1844824"/>
            <a:ext cx="341792" cy="36004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920188" y="4462264"/>
            <a:ext cx="1972292" cy="523220"/>
          </a:xfrm>
          <a:prstGeom prst="rect">
            <a:avLst/>
          </a:prstGeom>
          <a:noFill/>
        </p:spPr>
        <p:txBody>
          <a:bodyPr wrap="square" rtlCol="0">
            <a:spAutoFit/>
          </a:bodyPr>
          <a:lstStyle/>
          <a:p>
            <a:r>
              <a:rPr lang="en-GB" sz="2800" b="1" dirty="0"/>
              <a:t>Strong jaw</a:t>
            </a:r>
          </a:p>
        </p:txBody>
      </p:sp>
      <p:cxnSp>
        <p:nvCxnSpPr>
          <p:cNvPr id="33" name="Straight Arrow Connector 32"/>
          <p:cNvCxnSpPr/>
          <p:nvPr/>
        </p:nvCxnSpPr>
        <p:spPr>
          <a:xfrm flipH="1" flipV="1">
            <a:off x="6788019" y="3355168"/>
            <a:ext cx="683586" cy="122594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7170" y="504967"/>
            <a:ext cx="4784263"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2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my.ball\Downloads\Spinosaurus_durbed.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a:fillRect/>
          </a:stretch>
        </p:blipFill>
        <p:spPr bwMode="auto">
          <a:xfrm>
            <a:off x="4683245" y="3624486"/>
            <a:ext cx="4308036" cy="313122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C:\Users\amy.ball\Downloads\Spinosaurus_skull_steveoc.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806" b="100000" l="1250" r="100000"/>
                    </a14:imgEffect>
                  </a14:imgLayer>
                </a14:imgProps>
              </a:ext>
              <a:ext uri="{28A0092B-C50C-407E-A947-70E740481C1C}">
                <a14:useLocalDpi xmlns:a14="http://schemas.microsoft.com/office/drawing/2010/main"/>
              </a:ext>
            </a:extLst>
          </a:blip>
          <a:srcRect/>
          <a:stretch>
            <a:fillRect/>
          </a:stretch>
        </p:blipFill>
        <p:spPr bwMode="auto">
          <a:xfrm>
            <a:off x="5076056" y="1052736"/>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1921" y="2898305"/>
            <a:ext cx="1609361" cy="276999"/>
          </a:xfrm>
          <a:prstGeom prst="rect">
            <a:avLst/>
          </a:prstGeom>
          <a:noFill/>
        </p:spPr>
        <p:txBody>
          <a:bodyPr wrap="square" rtlCol="0">
            <a:spAutoFit/>
          </a:bodyPr>
          <a:lstStyle/>
          <a:p>
            <a:r>
              <a:rPr lang="en-GB" sz="1200" dirty="0"/>
              <a:t>Wikimedia/</a:t>
            </a:r>
            <a:r>
              <a:rPr lang="en-GB" sz="1200" dirty="0" err="1"/>
              <a:t>Steveoc</a:t>
            </a:r>
            <a:r>
              <a:rPr lang="en-GB" sz="1200" dirty="0"/>
              <a:t> 86</a:t>
            </a:r>
          </a:p>
        </p:txBody>
      </p:sp>
      <p:sp>
        <p:nvSpPr>
          <p:cNvPr id="7" name="TextBox 6"/>
          <p:cNvSpPr txBox="1"/>
          <p:nvPr/>
        </p:nvSpPr>
        <p:spPr>
          <a:xfrm>
            <a:off x="7534638" y="6475436"/>
            <a:ext cx="1609362" cy="276999"/>
          </a:xfrm>
          <a:prstGeom prst="rect">
            <a:avLst/>
          </a:prstGeom>
          <a:noFill/>
        </p:spPr>
        <p:txBody>
          <a:bodyPr wrap="square" rtlCol="0">
            <a:spAutoFit/>
          </a:bodyPr>
          <a:lstStyle/>
          <a:p>
            <a:r>
              <a:rPr lang="en-GB" sz="1200" dirty="0">
                <a:solidFill>
                  <a:schemeClr val="bg1"/>
                </a:solidFill>
              </a:rPr>
              <a:t>Wikimedia/</a:t>
            </a:r>
            <a:r>
              <a:rPr lang="en-GB" sz="1200" dirty="0" err="1">
                <a:solidFill>
                  <a:schemeClr val="bg1"/>
                </a:solidFill>
              </a:rPr>
              <a:t>Durbed</a:t>
            </a:r>
            <a:endParaRPr lang="en-GB" sz="1200" dirty="0">
              <a:solidFill>
                <a:schemeClr val="bg1"/>
              </a:solidFill>
            </a:endParaRPr>
          </a:p>
        </p:txBody>
      </p:sp>
      <p:pic>
        <p:nvPicPr>
          <p:cNvPr id="4102" name="Picture 6" descr="Image result for therizinosaurus"/>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foregroundMark x1="42384" y1="47472" x2="68112" y2="61587"/>
                        <a14:foregroundMark x1="55790" y1="59480" x2="54136" y2="74649"/>
                        <a14:foregroundMark x1="6674" y1="10604" x2="14832" y2="7374"/>
                      </a14:backgroundRemoval>
                    </a14:imgEffect>
                  </a14:imgLayer>
                </a14:imgProps>
              </a:ext>
              <a:ext uri="{28A0092B-C50C-407E-A947-70E740481C1C}">
                <a14:useLocalDpi xmlns:a14="http://schemas.microsoft.com/office/drawing/2010/main"/>
              </a:ext>
            </a:extLst>
          </a:blip>
          <a:srcRect/>
          <a:stretch>
            <a:fillRect/>
          </a:stretch>
        </p:blipFill>
        <p:spPr bwMode="auto">
          <a:xfrm>
            <a:off x="53605" y="2471145"/>
            <a:ext cx="5400391" cy="4386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1122" y="6034422"/>
            <a:ext cx="2130092" cy="461665"/>
          </a:xfrm>
          <a:prstGeom prst="rect">
            <a:avLst/>
          </a:prstGeom>
          <a:noFill/>
        </p:spPr>
        <p:txBody>
          <a:bodyPr wrap="square" rtlCol="0">
            <a:spAutoFit/>
          </a:bodyPr>
          <a:lstStyle/>
          <a:p>
            <a:r>
              <a:rPr lang="en-GB" sz="2400" b="1" dirty="0"/>
              <a:t>Large claws</a:t>
            </a:r>
          </a:p>
        </p:txBody>
      </p:sp>
      <p:sp>
        <p:nvSpPr>
          <p:cNvPr id="12" name="TextBox 11"/>
          <p:cNvSpPr txBox="1"/>
          <p:nvPr/>
        </p:nvSpPr>
        <p:spPr>
          <a:xfrm>
            <a:off x="2331214" y="3226476"/>
            <a:ext cx="2130092" cy="461665"/>
          </a:xfrm>
          <a:prstGeom prst="rect">
            <a:avLst/>
          </a:prstGeom>
          <a:noFill/>
        </p:spPr>
        <p:txBody>
          <a:bodyPr wrap="square" rtlCol="0">
            <a:spAutoFit/>
          </a:bodyPr>
          <a:lstStyle/>
          <a:p>
            <a:r>
              <a:rPr lang="en-GB" sz="2400" b="1" dirty="0"/>
              <a:t>Long neck</a:t>
            </a:r>
          </a:p>
        </p:txBody>
      </p:sp>
      <p:sp>
        <p:nvSpPr>
          <p:cNvPr id="13" name="TextBox 12"/>
          <p:cNvSpPr txBox="1"/>
          <p:nvPr/>
        </p:nvSpPr>
        <p:spPr>
          <a:xfrm>
            <a:off x="1972446" y="2614612"/>
            <a:ext cx="2130092" cy="461665"/>
          </a:xfrm>
          <a:prstGeom prst="rect">
            <a:avLst/>
          </a:prstGeom>
          <a:noFill/>
        </p:spPr>
        <p:txBody>
          <a:bodyPr wrap="square" rtlCol="0">
            <a:spAutoFit/>
          </a:bodyPr>
          <a:lstStyle/>
          <a:p>
            <a:r>
              <a:rPr lang="en-GB" sz="2400" b="1" dirty="0"/>
              <a:t>Small head</a:t>
            </a:r>
          </a:p>
        </p:txBody>
      </p:sp>
      <p:sp>
        <p:nvSpPr>
          <p:cNvPr id="14" name="TextBox 13"/>
          <p:cNvSpPr txBox="1"/>
          <p:nvPr/>
        </p:nvSpPr>
        <p:spPr>
          <a:xfrm>
            <a:off x="180433" y="3731481"/>
            <a:ext cx="1056859" cy="830997"/>
          </a:xfrm>
          <a:prstGeom prst="rect">
            <a:avLst/>
          </a:prstGeom>
          <a:noFill/>
        </p:spPr>
        <p:txBody>
          <a:bodyPr wrap="square" rtlCol="0">
            <a:spAutoFit/>
          </a:bodyPr>
          <a:lstStyle/>
          <a:p>
            <a:r>
              <a:rPr lang="en-GB" sz="2400" b="1" dirty="0"/>
              <a:t>Weak jaw</a:t>
            </a:r>
          </a:p>
        </p:txBody>
      </p:sp>
      <p:sp>
        <p:nvSpPr>
          <p:cNvPr id="15" name="TextBox 14"/>
          <p:cNvSpPr txBox="1"/>
          <p:nvPr/>
        </p:nvSpPr>
        <p:spPr>
          <a:xfrm>
            <a:off x="180433" y="4664572"/>
            <a:ext cx="1329525" cy="830997"/>
          </a:xfrm>
          <a:prstGeom prst="rect">
            <a:avLst/>
          </a:prstGeom>
          <a:noFill/>
        </p:spPr>
        <p:txBody>
          <a:bodyPr wrap="square" rtlCol="0">
            <a:spAutoFit/>
          </a:bodyPr>
          <a:lstStyle/>
          <a:p>
            <a:r>
              <a:rPr lang="en-GB" sz="2400" b="1" dirty="0"/>
              <a:t>Large stomach</a:t>
            </a:r>
          </a:p>
        </p:txBody>
      </p:sp>
      <p:cxnSp>
        <p:nvCxnSpPr>
          <p:cNvPr id="16" name="Straight Arrow Connector 15"/>
          <p:cNvCxnSpPr>
            <a:stCxn id="14" idx="0"/>
          </p:cNvCxnSpPr>
          <p:nvPr/>
        </p:nvCxnSpPr>
        <p:spPr>
          <a:xfrm flipH="1" flipV="1">
            <a:off x="604297" y="2879277"/>
            <a:ext cx="104566" cy="852204"/>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p:cNvCxnSpPr>
          <p:nvPr/>
        </p:nvCxnSpPr>
        <p:spPr>
          <a:xfrm flipH="1" flipV="1">
            <a:off x="780412" y="2652985"/>
            <a:ext cx="1192034" cy="19246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44530" y="4864932"/>
            <a:ext cx="1602111" cy="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37293" y="5639696"/>
            <a:ext cx="735153" cy="419989"/>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237293" y="3248260"/>
            <a:ext cx="1065045" cy="20686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73084" y="1802830"/>
            <a:ext cx="3096344" cy="707886"/>
          </a:xfrm>
          <a:prstGeom prst="rect">
            <a:avLst/>
          </a:prstGeom>
          <a:noFill/>
        </p:spPr>
        <p:txBody>
          <a:bodyPr wrap="square" rtlCol="0">
            <a:spAutoFit/>
          </a:bodyPr>
          <a:lstStyle/>
          <a:p>
            <a:r>
              <a:rPr lang="en-GB" sz="4000" b="1" i="1" dirty="0" err="1"/>
              <a:t>Spinosaurus</a:t>
            </a:r>
            <a:endParaRPr lang="en-GB" sz="4000" b="1" i="1" dirty="0"/>
          </a:p>
        </p:txBody>
      </p:sp>
      <p:sp>
        <p:nvSpPr>
          <p:cNvPr id="33" name="TextBox 32"/>
          <p:cNvSpPr txBox="1"/>
          <p:nvPr/>
        </p:nvSpPr>
        <p:spPr>
          <a:xfrm>
            <a:off x="107882" y="1968281"/>
            <a:ext cx="3465202" cy="646331"/>
          </a:xfrm>
          <a:prstGeom prst="rect">
            <a:avLst/>
          </a:prstGeom>
          <a:noFill/>
        </p:spPr>
        <p:txBody>
          <a:bodyPr wrap="square" rtlCol="0">
            <a:spAutoFit/>
          </a:bodyPr>
          <a:lstStyle/>
          <a:p>
            <a:r>
              <a:rPr lang="en-GB" sz="3600" b="1" i="1" dirty="0" err="1"/>
              <a:t>Therizinosaurus</a:t>
            </a:r>
            <a:endParaRPr lang="en-GB" sz="3600" b="1" i="1" dirty="0"/>
          </a:p>
        </p:txBody>
      </p:sp>
      <p:pic>
        <p:nvPicPr>
          <p:cNvPr id="26" name="Picture 25" descr="C:\Users\amy.ball\Downloads\leaves-2305515_1280.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rot="3044889">
            <a:off x="5852235" y="-10651"/>
            <a:ext cx="1200755" cy="19967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my.ball\Downloads\fish-30828_128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722530">
            <a:off x="4912210" y="330956"/>
            <a:ext cx="1973581" cy="131984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4080848" y="2398426"/>
            <a:ext cx="1225670" cy="1771074"/>
          </a:xfrm>
          <a:custGeom>
            <a:avLst/>
            <a:gdLst>
              <a:gd name="connsiteX0" fmla="*/ 221329 w 1225670"/>
              <a:gd name="connsiteY0" fmla="*/ 0 h 1633928"/>
              <a:gd name="connsiteX1" fmla="*/ 71428 w 1225670"/>
              <a:gd name="connsiteY1" fmla="*/ 854440 h 1633928"/>
              <a:gd name="connsiteX2" fmla="*/ 1225670 w 1225670"/>
              <a:gd name="connsiteY2" fmla="*/ 1633928 h 1633928"/>
            </a:gdLst>
            <a:ahLst/>
            <a:cxnLst>
              <a:cxn ang="0">
                <a:pos x="connsiteX0" y="connsiteY0"/>
              </a:cxn>
              <a:cxn ang="0">
                <a:pos x="connsiteX1" y="connsiteY1"/>
              </a:cxn>
              <a:cxn ang="0">
                <a:pos x="connsiteX2" y="connsiteY2"/>
              </a:cxn>
            </a:cxnLst>
            <a:rect l="l" t="t" r="r" b="b"/>
            <a:pathLst>
              <a:path w="1225670" h="1633928">
                <a:moveTo>
                  <a:pt x="221329" y="0"/>
                </a:moveTo>
                <a:cubicBezTo>
                  <a:pt x="62683" y="291059"/>
                  <a:pt x="-95962" y="582119"/>
                  <a:pt x="71428" y="854440"/>
                </a:cubicBezTo>
                <a:cubicBezTo>
                  <a:pt x="238818" y="1126761"/>
                  <a:pt x="732244" y="1380344"/>
                  <a:pt x="1225670" y="163392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Freeform 18"/>
          <p:cNvSpPr/>
          <p:nvPr/>
        </p:nvSpPr>
        <p:spPr>
          <a:xfrm>
            <a:off x="4348909" y="2398426"/>
            <a:ext cx="957609" cy="689548"/>
          </a:xfrm>
          <a:custGeom>
            <a:avLst/>
            <a:gdLst>
              <a:gd name="connsiteX0" fmla="*/ 0 w 1364105"/>
              <a:gd name="connsiteY0" fmla="*/ 0 h 689548"/>
              <a:gd name="connsiteX1" fmla="*/ 269823 w 1364105"/>
              <a:gd name="connsiteY1" fmla="*/ 509666 h 689548"/>
              <a:gd name="connsiteX2" fmla="*/ 1364105 w 1364105"/>
              <a:gd name="connsiteY2" fmla="*/ 689548 h 689548"/>
            </a:gdLst>
            <a:ahLst/>
            <a:cxnLst>
              <a:cxn ang="0">
                <a:pos x="connsiteX0" y="connsiteY0"/>
              </a:cxn>
              <a:cxn ang="0">
                <a:pos x="connsiteX1" y="connsiteY1"/>
              </a:cxn>
              <a:cxn ang="0">
                <a:pos x="connsiteX2" y="connsiteY2"/>
              </a:cxn>
            </a:cxnLst>
            <a:rect l="l" t="t" r="r" b="b"/>
            <a:pathLst>
              <a:path w="1364105" h="689548">
                <a:moveTo>
                  <a:pt x="0" y="0"/>
                </a:moveTo>
                <a:cubicBezTo>
                  <a:pt x="21236" y="197370"/>
                  <a:pt x="42472" y="394741"/>
                  <a:pt x="269823" y="509666"/>
                </a:cubicBezTo>
                <a:cubicBezTo>
                  <a:pt x="497174" y="624591"/>
                  <a:pt x="930639" y="657069"/>
                  <a:pt x="1364105" y="68954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5363"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3693" y="344767"/>
            <a:ext cx="49323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65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I:\Education\Factsheets, careers profiles &amp; web content\Factsheets and website hub pages\10 fossils factsheet\Images\Microraptor.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6506571" y="1617246"/>
            <a:ext cx="2640996" cy="3182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microrapto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bwMode="auto">
          <a:xfrm>
            <a:off x="243480" y="1628800"/>
            <a:ext cx="4976090" cy="230346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9" descr="I:\Education\Factsheets, careers profiles &amp; web content\Factsheets and website hub pages\10 fossils factsheet\Images\1280px-Sinosauropteryxfossil.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a:ext>
            </a:extLst>
          </a:blip>
          <a:srcRect/>
          <a:stretch/>
        </p:blipFill>
        <p:spPr bwMode="auto">
          <a:xfrm>
            <a:off x="257145" y="4293096"/>
            <a:ext cx="4976090" cy="23030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1" descr="Image result for sinosauropteryx"/>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89362">
                        <a14:foregroundMark x1="24468" y1="86531" x2="35106" y2="90000"/>
                        <a14:foregroundMark x1="22872" y1="86122" x2="41489" y2="90000"/>
                        <a14:foregroundMark x1="23404" y1="86939" x2="43085" y2="94082"/>
                        <a14:foregroundMark x1="53723" y1="96122" x2="67021" y2="95918"/>
                        <a14:foregroundMark x1="67553" y1="95918" x2="54255" y2="94898"/>
                        <a14:foregroundMark x1="52660" y1="95510" x2="65957" y2="95102"/>
                        <a14:foregroundMark x1="52660" y1="95102" x2="65426" y2="95306"/>
                      </a14:backgroundRemoval>
                    </a14:imgEffect>
                  </a14:imgLayer>
                </a14:imgProps>
              </a:ext>
              <a:ext uri="{28A0092B-C50C-407E-A947-70E740481C1C}">
                <a14:useLocalDpi xmlns:a14="http://schemas.microsoft.com/office/drawing/2010/main"/>
              </a:ext>
            </a:extLst>
          </a:blip>
          <a:srcRect/>
          <a:stretch/>
        </p:blipFill>
        <p:spPr bwMode="auto">
          <a:xfrm>
            <a:off x="5966387" y="3328384"/>
            <a:ext cx="2795407" cy="3385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18470" y="6567011"/>
            <a:ext cx="2666642" cy="276999"/>
          </a:xfrm>
          <a:prstGeom prst="rect">
            <a:avLst/>
          </a:prstGeom>
          <a:noFill/>
        </p:spPr>
        <p:txBody>
          <a:bodyPr wrap="square" rtlCol="0">
            <a:spAutoFit/>
          </a:bodyPr>
          <a:lstStyle/>
          <a:p>
            <a:r>
              <a:rPr lang="en-GB" sz="1200" dirty="0"/>
              <a:t>©Jim Robins/ University of Bristol</a:t>
            </a:r>
          </a:p>
        </p:txBody>
      </p:sp>
      <p:cxnSp>
        <p:nvCxnSpPr>
          <p:cNvPr id="9" name="Straight Arrow Connector 8"/>
          <p:cNvCxnSpPr/>
          <p:nvPr/>
        </p:nvCxnSpPr>
        <p:spPr>
          <a:xfrm>
            <a:off x="4860033" y="5365416"/>
            <a:ext cx="1008111"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78381" y="2996952"/>
            <a:ext cx="1728190"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457137" y="1628801"/>
            <a:ext cx="1851167" cy="4949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a:latin typeface="+mn-lt"/>
              </a:rPr>
              <a:t>Microraptor</a:t>
            </a:r>
            <a:endParaRPr lang="en-GB" sz="2800" b="1" i="1" dirty="0">
              <a:latin typeface="+mn-lt"/>
            </a:endParaRPr>
          </a:p>
        </p:txBody>
      </p:sp>
      <p:sp>
        <p:nvSpPr>
          <p:cNvPr id="12" name="Title 1"/>
          <p:cNvSpPr txBox="1">
            <a:spLocks/>
          </p:cNvSpPr>
          <p:nvPr/>
        </p:nvSpPr>
        <p:spPr>
          <a:xfrm>
            <a:off x="5455574" y="4538067"/>
            <a:ext cx="2866106"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a:latin typeface="+mn-lt"/>
              </a:rPr>
              <a:t>Sinosauropteryx</a:t>
            </a:r>
            <a:endParaRPr lang="en-GB" sz="2800" b="1" i="1" dirty="0">
              <a:latin typeface="+mn-lt"/>
            </a:endParaRPr>
          </a:p>
        </p:txBody>
      </p:sp>
      <p:sp>
        <p:nvSpPr>
          <p:cNvPr id="13" name="Title 1"/>
          <p:cNvSpPr txBox="1">
            <a:spLocks/>
          </p:cNvSpPr>
          <p:nvPr/>
        </p:nvSpPr>
        <p:spPr>
          <a:xfrm>
            <a:off x="3011359" y="6496176"/>
            <a:ext cx="2638912"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Wikimedia/Sam/</a:t>
            </a:r>
            <a:r>
              <a:rPr lang="en-GB" sz="1200" dirty="0" err="1">
                <a:latin typeface="+mn-lt"/>
              </a:rPr>
              <a:t>Olai</a:t>
            </a:r>
            <a:r>
              <a:rPr lang="en-GB" sz="1200" dirty="0">
                <a:latin typeface="+mn-lt"/>
              </a:rPr>
              <a:t> </a:t>
            </a:r>
            <a:r>
              <a:rPr lang="en-GB" sz="1200" dirty="0" err="1">
                <a:latin typeface="+mn-lt"/>
              </a:rPr>
              <a:t>Ose</a:t>
            </a:r>
            <a:r>
              <a:rPr lang="en-GB" sz="1200" dirty="0">
                <a:latin typeface="+mn-lt"/>
              </a:rPr>
              <a:t> /</a:t>
            </a:r>
            <a:r>
              <a:rPr lang="en-GB" sz="1200" dirty="0" err="1">
                <a:latin typeface="+mn-lt"/>
              </a:rPr>
              <a:t>Skjaervoy</a:t>
            </a:r>
            <a:endParaRPr lang="en-GB" sz="1200" dirty="0">
              <a:latin typeface="+mn-lt"/>
            </a:endParaRPr>
          </a:p>
        </p:txBody>
      </p:sp>
      <p:sp>
        <p:nvSpPr>
          <p:cNvPr id="14" name="Title 1"/>
          <p:cNvSpPr txBox="1">
            <a:spLocks/>
          </p:cNvSpPr>
          <p:nvPr/>
        </p:nvSpPr>
        <p:spPr>
          <a:xfrm>
            <a:off x="1691680" y="3875517"/>
            <a:ext cx="3679477"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Hone DWE, </a:t>
            </a:r>
            <a:r>
              <a:rPr lang="en-GB" sz="1200" dirty="0" err="1">
                <a:latin typeface="+mn-lt"/>
              </a:rPr>
              <a:t>Tischlinger</a:t>
            </a:r>
            <a:r>
              <a:rPr lang="en-GB" sz="1200" dirty="0">
                <a:latin typeface="+mn-lt"/>
              </a:rPr>
              <a:t> H, Xu X, Zhang F (2010) </a:t>
            </a:r>
            <a:r>
              <a:rPr lang="en-GB" sz="1200" dirty="0" err="1">
                <a:latin typeface="+mn-lt"/>
              </a:rPr>
              <a:t>PloS</a:t>
            </a:r>
            <a:r>
              <a:rPr lang="en-GB" sz="1200" dirty="0">
                <a:latin typeface="+mn-lt"/>
              </a:rPr>
              <a:t> One</a:t>
            </a:r>
          </a:p>
        </p:txBody>
      </p:sp>
      <p:pic>
        <p:nvPicPr>
          <p:cNvPr id="16386"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43480" y="-19167"/>
            <a:ext cx="5406792" cy="164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34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my.ball\Downloads\arara-on-white-background-1200084_1920 (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54003" y="4611308"/>
            <a:ext cx="2310415" cy="2278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786" y="2348880"/>
            <a:ext cx="3626313" cy="4237378"/>
          </a:xfrm>
          <a:prstGeom prst="rect">
            <a:avLst/>
          </a:prstGeom>
          <a:ln w="38100">
            <a:solidFill>
              <a:schemeClr val="bg1"/>
            </a:solidFill>
          </a:ln>
          <a:effectLst>
            <a:outerShdw blurRad="50800" dist="38100" dir="2700000" algn="tl" rotWithShape="0">
              <a:prstClr val="black">
                <a:alpha val="40000"/>
              </a:prstClr>
            </a:outerShdw>
          </a:effectLst>
        </p:spPr>
      </p:pic>
      <p:sp>
        <p:nvSpPr>
          <p:cNvPr id="16" name="TextBox 15"/>
          <p:cNvSpPr txBox="1"/>
          <p:nvPr/>
        </p:nvSpPr>
        <p:spPr>
          <a:xfrm>
            <a:off x="274786" y="1772410"/>
            <a:ext cx="3883908" cy="769441"/>
          </a:xfrm>
          <a:prstGeom prst="rect">
            <a:avLst/>
          </a:prstGeom>
          <a:noFill/>
        </p:spPr>
        <p:txBody>
          <a:bodyPr wrap="square" rtlCol="0">
            <a:spAutoFit/>
          </a:bodyPr>
          <a:lstStyle/>
          <a:p>
            <a:r>
              <a:rPr lang="en-GB" sz="4400" b="1" i="1" dirty="0"/>
              <a:t>Archaeopteryx</a:t>
            </a:r>
          </a:p>
        </p:txBody>
      </p:sp>
      <p:pic>
        <p:nvPicPr>
          <p:cNvPr id="1026" name="Picture 2" descr="C:\Users\amy.ball\Downloads\penguin-1085417_1920 (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01100" y="2688661"/>
            <a:ext cx="1935768" cy="24597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ball\Downloads\gull-2496721_192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01100" y="4745517"/>
            <a:ext cx="2816176" cy="21135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duck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45546" y="1525728"/>
            <a:ext cx="1505430" cy="134421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mage result for flamingo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12651" y="961575"/>
            <a:ext cx="2908952" cy="329257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bird 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21603" y="4470535"/>
            <a:ext cx="1259833" cy="112265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kiwi bird 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51364" y="2828960"/>
            <a:ext cx="1718890" cy="14251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my.ball\Downloads\robin-539793_1920.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2726" b="99611" l="10000" r="90000">
                        <a14:backgroundMark x1="44896" y1="92445" x2="54115" y2="85826"/>
                        <a14:backgroundMark x1="39531" y1="93458" x2="41146" y2="91978"/>
                        <a14:backgroundMark x1="59688" y1="92679" x2="93125" y2="83645"/>
                      </a14:backgroundRemoval>
                    </a14:imgEffect>
                  </a14:imgLayer>
                </a14:imgProps>
              </a:ext>
              <a:ext uri="{28A0092B-C50C-407E-A947-70E740481C1C}">
                <a14:useLocalDpi xmlns:a14="http://schemas.microsoft.com/office/drawing/2010/main"/>
              </a:ext>
            </a:extLst>
          </a:blip>
          <a:srcRect/>
          <a:stretch>
            <a:fillRect/>
          </a:stretch>
        </p:blipFill>
        <p:spPr bwMode="auto">
          <a:xfrm>
            <a:off x="5836868" y="3786845"/>
            <a:ext cx="1861705" cy="124501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77422" y="491319"/>
            <a:ext cx="6089706" cy="9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pic>
        <p:nvPicPr>
          <p:cNvPr id="7" name="Picture 10" descr="Image result for t re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937995" y="3573016"/>
            <a:ext cx="5206005" cy="3072397"/>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0460" y="1844824"/>
            <a:ext cx="8543499" cy="152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8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3" descr="C:\Users\amy.ball\Downloads\world-1303628_1920.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03648" y="785219"/>
            <a:ext cx="6492512" cy="607278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763688" y="2667447"/>
            <a:ext cx="5556950" cy="2308324"/>
          </a:xfrm>
          <a:prstGeom prst="rect">
            <a:avLst/>
          </a:prstGeom>
          <a:noFill/>
        </p:spPr>
        <p:txBody>
          <a:bodyPr wrap="square" rtlCol="0">
            <a:spAutoFit/>
          </a:bodyPr>
          <a:lstStyle/>
          <a:p>
            <a:pPr algn="ctr"/>
            <a:r>
              <a:rPr lang="en-GB" sz="7200" b="1" dirty="0">
                <a:solidFill>
                  <a:schemeClr val="bg1"/>
                </a:solidFill>
              </a:rPr>
              <a:t>4,600,000,000 years old!</a:t>
            </a:r>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1069" y="218364"/>
            <a:ext cx="6318913" cy="84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6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80892" y="5278561"/>
            <a:ext cx="2503508" cy="50892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444207" y="5847225"/>
            <a:ext cx="2691011" cy="50778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2429693" y="5847226"/>
            <a:ext cx="3046489" cy="5553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2" name="Rounded Rectangle 11"/>
          <p:cNvSpPr/>
          <p:nvPr/>
        </p:nvSpPr>
        <p:spPr>
          <a:xfrm>
            <a:off x="469971" y="5278561"/>
            <a:ext cx="2494863" cy="535214"/>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mage result for richard owen dinosau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1602" y="2732615"/>
            <a:ext cx="1926986" cy="2388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1837848"/>
            <a:ext cx="8501465" cy="707886"/>
          </a:xfrm>
          <a:prstGeom prst="rect">
            <a:avLst/>
          </a:prstGeom>
          <a:noFill/>
        </p:spPr>
        <p:txBody>
          <a:bodyPr wrap="square" rtlCol="0">
            <a:spAutoFit/>
          </a:bodyPr>
          <a:lstStyle/>
          <a:p>
            <a:r>
              <a:rPr lang="en-GB" sz="4000" dirty="0">
                <a:solidFill>
                  <a:srgbClr val="D45242"/>
                </a:solidFill>
              </a:rPr>
              <a:t>Who came up with the </a:t>
            </a:r>
            <a:r>
              <a:rPr lang="en-GB" sz="4000" b="1" dirty="0">
                <a:solidFill>
                  <a:srgbClr val="D45242"/>
                </a:solidFill>
              </a:rPr>
              <a:t>name Dinosaur</a:t>
            </a:r>
            <a:r>
              <a:rPr lang="en-GB" sz="4000" dirty="0">
                <a:solidFill>
                  <a:srgbClr val="D45242"/>
                </a:solidFill>
              </a:rPr>
              <a:t>?</a:t>
            </a:r>
          </a:p>
        </p:txBody>
      </p:sp>
      <p:sp>
        <p:nvSpPr>
          <p:cNvPr id="5" name="TextBox 4"/>
          <p:cNvSpPr txBox="1"/>
          <p:nvPr/>
        </p:nvSpPr>
        <p:spPr>
          <a:xfrm>
            <a:off x="30439" y="5262450"/>
            <a:ext cx="2772297" cy="584775"/>
          </a:xfrm>
          <a:prstGeom prst="rect">
            <a:avLst/>
          </a:prstGeom>
          <a:noFill/>
        </p:spPr>
        <p:txBody>
          <a:bodyPr wrap="none" rtlCol="0">
            <a:spAutoFit/>
          </a:bodyPr>
          <a:lstStyle/>
          <a:p>
            <a:r>
              <a:rPr lang="en-GB" sz="3200" dirty="0"/>
              <a:t>A: Mary </a:t>
            </a:r>
            <a:r>
              <a:rPr lang="en-GB" sz="3200" dirty="0" err="1"/>
              <a:t>Anning</a:t>
            </a:r>
            <a:endParaRPr lang="en-GB" sz="3200" dirty="0"/>
          </a:p>
        </p:txBody>
      </p:sp>
      <p:sp>
        <p:nvSpPr>
          <p:cNvPr id="7" name="TextBox 6"/>
          <p:cNvSpPr txBox="1"/>
          <p:nvPr/>
        </p:nvSpPr>
        <p:spPr>
          <a:xfrm>
            <a:off x="1979712" y="5817800"/>
            <a:ext cx="3496470" cy="584775"/>
          </a:xfrm>
          <a:prstGeom prst="rect">
            <a:avLst/>
          </a:prstGeom>
          <a:noFill/>
        </p:spPr>
        <p:txBody>
          <a:bodyPr wrap="none" rtlCol="0">
            <a:spAutoFit/>
          </a:bodyPr>
          <a:lstStyle/>
          <a:p>
            <a:r>
              <a:rPr lang="en-GB" sz="3200" dirty="0"/>
              <a:t>B: William Buckland</a:t>
            </a:r>
          </a:p>
        </p:txBody>
      </p:sp>
      <p:sp>
        <p:nvSpPr>
          <p:cNvPr id="8" name="TextBox 7"/>
          <p:cNvSpPr txBox="1"/>
          <p:nvPr/>
        </p:nvSpPr>
        <p:spPr>
          <a:xfrm>
            <a:off x="4243787" y="5216224"/>
            <a:ext cx="2940613" cy="584775"/>
          </a:xfrm>
          <a:prstGeom prst="rect">
            <a:avLst/>
          </a:prstGeom>
          <a:noFill/>
        </p:spPr>
        <p:txBody>
          <a:bodyPr wrap="none" rtlCol="0">
            <a:spAutoFit/>
          </a:bodyPr>
          <a:lstStyle/>
          <a:p>
            <a:r>
              <a:rPr lang="en-GB" sz="3200" dirty="0"/>
              <a:t>C: Richard Owen</a:t>
            </a:r>
          </a:p>
        </p:txBody>
      </p:sp>
      <p:sp>
        <p:nvSpPr>
          <p:cNvPr id="9" name="TextBox 8"/>
          <p:cNvSpPr txBox="1"/>
          <p:nvPr/>
        </p:nvSpPr>
        <p:spPr>
          <a:xfrm>
            <a:off x="5975569" y="5770230"/>
            <a:ext cx="3168431" cy="584775"/>
          </a:xfrm>
          <a:prstGeom prst="rect">
            <a:avLst/>
          </a:prstGeom>
          <a:noFill/>
        </p:spPr>
        <p:txBody>
          <a:bodyPr wrap="none" rtlCol="0">
            <a:spAutoFit/>
          </a:bodyPr>
          <a:lstStyle/>
          <a:p>
            <a:r>
              <a:rPr lang="en-GB" sz="3200" dirty="0"/>
              <a:t>D: Charles Darwin</a:t>
            </a:r>
          </a:p>
        </p:txBody>
      </p:sp>
      <p:pic>
        <p:nvPicPr>
          <p:cNvPr id="3076" name="Picture 4" descr="Three quarter length studio photo showing Darwin's characteristic large forehead and bushy eyebrows with deep set eyes, pug nose and mouth set in a determined look. He is bald on top, with dark hair and long side whiskers but no beard or moustache. His jacket is dark, with very wide lapels, and his trousers are a light check pattern. His shirt has an upright wing collar, and his cravat is tucked into his waistcoat which is a light fine checked patte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2299" y="2692006"/>
            <a:ext cx="1894702" cy="2497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rtrait of a woman in bonnet and long dress holding rock hammer, pointing at fossil next to spaniel dog lying on 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9971" y="2689976"/>
            <a:ext cx="1797470" cy="24737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illiam Buckland c184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01935" y="2810422"/>
            <a:ext cx="1848547" cy="231068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32012" y="12037"/>
            <a:ext cx="4884370" cy="150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98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187624" y="4769215"/>
            <a:ext cx="2934395" cy="931179"/>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20" name="Rounded Rectangle 19"/>
          <p:cNvSpPr/>
          <p:nvPr/>
        </p:nvSpPr>
        <p:spPr>
          <a:xfrm>
            <a:off x="5220071" y="2989103"/>
            <a:ext cx="3350073" cy="93117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5364088" y="4750191"/>
            <a:ext cx="3180814" cy="931179"/>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187624" y="2996952"/>
            <a:ext cx="2934395" cy="931179"/>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1278" y="1936105"/>
            <a:ext cx="9396536" cy="769441"/>
          </a:xfrm>
          <a:prstGeom prst="rect">
            <a:avLst/>
          </a:prstGeom>
          <a:noFill/>
        </p:spPr>
        <p:txBody>
          <a:bodyPr wrap="square" rtlCol="0">
            <a:spAutoFit/>
          </a:bodyPr>
          <a:lstStyle/>
          <a:p>
            <a:r>
              <a:rPr lang="en-GB" sz="4400" dirty="0">
                <a:solidFill>
                  <a:srgbClr val="D45242"/>
                </a:solidFill>
              </a:rPr>
              <a:t>When did the </a:t>
            </a:r>
            <a:r>
              <a:rPr lang="en-GB" sz="4400" b="1" dirty="0">
                <a:solidFill>
                  <a:srgbClr val="D45242"/>
                </a:solidFill>
              </a:rPr>
              <a:t>first dinosaurs </a:t>
            </a:r>
            <a:r>
              <a:rPr lang="en-GB" sz="4400" dirty="0">
                <a:solidFill>
                  <a:srgbClr val="D45242"/>
                </a:solidFill>
              </a:rPr>
              <a:t>evolve?</a:t>
            </a:r>
          </a:p>
        </p:txBody>
      </p:sp>
      <p:pic>
        <p:nvPicPr>
          <p:cNvPr id="2048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2852936"/>
            <a:ext cx="36576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0357" y="2852936"/>
            <a:ext cx="43597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3207" y="4707519"/>
            <a:ext cx="3548812" cy="9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99546" y="4705791"/>
            <a:ext cx="3645356" cy="99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520"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5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553640" y="4625583"/>
            <a:ext cx="3340438"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493670" y="3562529"/>
            <a:ext cx="3400408"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895682"/>
            <a:ext cx="9144000" cy="1200329"/>
          </a:xfrm>
          <a:prstGeom prst="rect">
            <a:avLst/>
          </a:prstGeom>
          <a:noFill/>
        </p:spPr>
        <p:txBody>
          <a:bodyPr wrap="square" rtlCol="0">
            <a:spAutoFit/>
          </a:bodyPr>
          <a:lstStyle/>
          <a:p>
            <a:pPr algn="ctr"/>
            <a:r>
              <a:rPr lang="en-GB" sz="3200" dirty="0">
                <a:solidFill>
                  <a:srgbClr val="D45242"/>
                </a:solidFill>
              </a:rPr>
              <a:t>Which of these dinosaurs was </a:t>
            </a:r>
            <a:r>
              <a:rPr lang="en-GB" sz="3200" u="sng" dirty="0">
                <a:solidFill>
                  <a:srgbClr val="D45242"/>
                </a:solidFill>
              </a:rPr>
              <a:t>not</a:t>
            </a:r>
            <a:r>
              <a:rPr lang="en-GB" sz="3200" dirty="0">
                <a:solidFill>
                  <a:srgbClr val="D45242"/>
                </a:solidFill>
              </a:rPr>
              <a:t> an </a:t>
            </a:r>
            <a:r>
              <a:rPr lang="en-GB" sz="4000" b="1" dirty="0">
                <a:solidFill>
                  <a:srgbClr val="D45242"/>
                </a:solidFill>
              </a:rPr>
              <a:t>ornithischian</a:t>
            </a:r>
            <a:r>
              <a:rPr lang="en-GB" sz="3200" dirty="0">
                <a:solidFill>
                  <a:srgbClr val="D45242"/>
                </a:solidFill>
              </a:rPr>
              <a:t> dinosaur?</a:t>
            </a:r>
            <a:endParaRPr lang="en-GB" sz="3600" dirty="0">
              <a:solidFill>
                <a:srgbClr val="D45242"/>
              </a:solidFill>
            </a:endParaRPr>
          </a:p>
        </p:txBody>
      </p:sp>
      <p:sp>
        <p:nvSpPr>
          <p:cNvPr id="5" name="Rounded Rectangle 4"/>
          <p:cNvSpPr/>
          <p:nvPr/>
        </p:nvSpPr>
        <p:spPr>
          <a:xfrm>
            <a:off x="1094322" y="4616910"/>
            <a:ext cx="3249524"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39138" y="3552059"/>
            <a:ext cx="3304708"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3" descr="File:Euoplocephalus BW.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a:ext>
            </a:extLst>
          </a:blip>
          <a:srcRect/>
          <a:stretch>
            <a:fillRect/>
          </a:stretch>
        </p:blipFill>
        <p:spPr bwMode="auto">
          <a:xfrm>
            <a:off x="5573522" y="5573033"/>
            <a:ext cx="3320556" cy="1155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File:Chialingosaurus BW.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a:ext>
            </a:extLst>
          </a:blip>
          <a:srcRect/>
          <a:stretch>
            <a:fillRect/>
          </a:stretch>
        </p:blipFill>
        <p:spPr bwMode="auto">
          <a:xfrm>
            <a:off x="500099" y="2505434"/>
            <a:ext cx="3417777" cy="1367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7" descr="https://upload.wikimedia.org/wikipedia/commons/thumb/0/08/Diplodocus_carnegii.jpg/1280px-Diplodocus_carnegii.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919" b="89919" l="0" r="100000"/>
                    </a14:imgEffect>
                  </a14:imgLayer>
                </a14:imgProps>
              </a:ext>
              <a:ext uri="{28A0092B-C50C-407E-A947-70E740481C1C}">
                <a14:useLocalDpi xmlns:a14="http://schemas.microsoft.com/office/drawing/2010/main"/>
              </a:ext>
            </a:extLst>
          </a:blip>
          <a:srcRect t="23636" b="17950"/>
          <a:stretch/>
        </p:blipFill>
        <p:spPr bwMode="auto">
          <a:xfrm>
            <a:off x="500099" y="5573033"/>
            <a:ext cx="3843747" cy="1078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Triceratops BW.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a:ext>
            </a:extLst>
          </a:blip>
          <a:srcRect/>
          <a:stretch>
            <a:fillRect/>
          </a:stretch>
        </p:blipFill>
        <p:spPr bwMode="auto">
          <a:xfrm>
            <a:off x="5115380" y="2505434"/>
            <a:ext cx="2995251" cy="14077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3800" y="6388709"/>
            <a:ext cx="1786899" cy="276999"/>
          </a:xfrm>
          <a:prstGeom prst="rect">
            <a:avLst/>
          </a:prstGeom>
          <a:noFill/>
        </p:spPr>
        <p:txBody>
          <a:bodyPr wrap="none" rtlCol="0">
            <a:spAutoFit/>
          </a:bodyPr>
          <a:lstStyle/>
          <a:p>
            <a:r>
              <a:rPr lang="en-GB" sz="1200" dirty="0"/>
              <a:t>Wikimedia/ </a:t>
            </a:r>
            <a:r>
              <a:rPr lang="en-GB" sz="1200" dirty="0" err="1"/>
              <a:t>Nobu</a:t>
            </a:r>
            <a:r>
              <a:rPr lang="en-GB" sz="1200" dirty="0"/>
              <a:t> Tamura</a:t>
            </a:r>
          </a:p>
        </p:txBody>
      </p:sp>
      <p:sp>
        <p:nvSpPr>
          <p:cNvPr id="19" name="TextBox 18"/>
          <p:cNvSpPr txBox="1"/>
          <p:nvPr/>
        </p:nvSpPr>
        <p:spPr>
          <a:xfrm>
            <a:off x="121164" y="2634991"/>
            <a:ext cx="973157" cy="646331"/>
          </a:xfrm>
          <a:prstGeom prst="rect">
            <a:avLst/>
          </a:prstGeom>
          <a:noFill/>
        </p:spPr>
        <p:txBody>
          <a:bodyPr wrap="square" rtlCol="0">
            <a:spAutoFit/>
          </a:bodyPr>
          <a:lstStyle/>
          <a:p>
            <a:r>
              <a:rPr lang="en-GB" sz="1200" dirty="0"/>
              <a:t>Wikimedia/ </a:t>
            </a:r>
            <a:r>
              <a:rPr lang="en-GB" sz="1200" dirty="0" err="1"/>
              <a:t>Nobu</a:t>
            </a:r>
            <a:r>
              <a:rPr lang="en-GB" sz="1200" dirty="0"/>
              <a:t> Tamura</a:t>
            </a:r>
          </a:p>
        </p:txBody>
      </p:sp>
      <p:sp>
        <p:nvSpPr>
          <p:cNvPr id="20" name="TextBox 19"/>
          <p:cNvSpPr txBox="1"/>
          <p:nvPr/>
        </p:nvSpPr>
        <p:spPr>
          <a:xfrm>
            <a:off x="8110631" y="2958156"/>
            <a:ext cx="892428" cy="646331"/>
          </a:xfrm>
          <a:prstGeom prst="rect">
            <a:avLst/>
          </a:prstGeom>
          <a:noFill/>
        </p:spPr>
        <p:txBody>
          <a:bodyPr wrap="square" rtlCol="0">
            <a:spAutoFit/>
          </a:bodyPr>
          <a:lstStyle/>
          <a:p>
            <a:r>
              <a:rPr lang="en-GB" sz="1200" dirty="0"/>
              <a:t>Wikimedia/ </a:t>
            </a:r>
            <a:r>
              <a:rPr lang="en-GB" sz="1200" dirty="0" err="1"/>
              <a:t>Nobu</a:t>
            </a:r>
            <a:r>
              <a:rPr lang="en-GB" sz="1200" dirty="0"/>
              <a:t> Tamura</a:t>
            </a:r>
          </a:p>
        </p:txBody>
      </p:sp>
      <p:sp>
        <p:nvSpPr>
          <p:cNvPr id="22" name="TextBox 21"/>
          <p:cNvSpPr txBox="1"/>
          <p:nvPr/>
        </p:nvSpPr>
        <p:spPr>
          <a:xfrm>
            <a:off x="139224" y="6419835"/>
            <a:ext cx="1729512" cy="276999"/>
          </a:xfrm>
          <a:prstGeom prst="rect">
            <a:avLst/>
          </a:prstGeom>
          <a:noFill/>
        </p:spPr>
        <p:txBody>
          <a:bodyPr wrap="none" rtlCol="0">
            <a:spAutoFit/>
          </a:bodyPr>
          <a:lstStyle/>
          <a:p>
            <a:r>
              <a:rPr lang="en-GB" sz="1200" dirty="0"/>
              <a:t>Wikimedia/Fred </a:t>
            </a:r>
            <a:r>
              <a:rPr lang="en-GB" sz="1200" dirty="0" err="1"/>
              <a:t>Wierum</a:t>
            </a:r>
            <a:endParaRPr lang="en-GB" sz="1200" dirty="0"/>
          </a:p>
        </p:txBody>
      </p:sp>
      <p:pic>
        <p:nvPicPr>
          <p:cNvPr id="21506"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63271" y="3562528"/>
            <a:ext cx="4178566" cy="96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63271" y="4471166"/>
            <a:ext cx="4040434" cy="113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r="-71"/>
          <a:stretch/>
        </p:blipFill>
        <p:spPr bwMode="auto">
          <a:xfrm>
            <a:off x="4844611" y="3469817"/>
            <a:ext cx="4049467" cy="10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844611" y="4625583"/>
            <a:ext cx="4049467" cy="9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8945"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92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55576" y="2911586"/>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2984335"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2926423"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descr="C:\Users\amy.ball\Downloads\Tyrannoskull.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29" b="98365" l="1197" r="98462"/>
                    </a14:imgEffect>
                  </a14:imgLayer>
                </a14:imgProps>
              </a:ext>
              <a:ext uri="{28A0092B-C50C-407E-A947-70E740481C1C}">
                <a14:useLocalDpi xmlns:a14="http://schemas.microsoft.com/office/drawing/2010/main"/>
              </a:ext>
            </a:extLst>
          </a:blip>
          <a:srcRect/>
          <a:stretch>
            <a:fillRect/>
          </a:stretch>
        </p:blipFill>
        <p:spPr bwMode="auto">
          <a:xfrm>
            <a:off x="3749630" y="2256622"/>
            <a:ext cx="5165833" cy="3857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729" y="1871902"/>
            <a:ext cx="7551631" cy="769441"/>
          </a:xfrm>
          <a:prstGeom prst="rect">
            <a:avLst/>
          </a:prstGeom>
          <a:noFill/>
        </p:spPr>
        <p:txBody>
          <a:bodyPr wrap="square" rtlCol="0">
            <a:spAutoFit/>
          </a:bodyPr>
          <a:lstStyle/>
          <a:p>
            <a:r>
              <a:rPr lang="en-GB" sz="4400" dirty="0">
                <a:solidFill>
                  <a:srgbClr val="D45242"/>
                </a:solidFill>
              </a:rPr>
              <a:t>What type of dinosaur is this?</a:t>
            </a:r>
          </a:p>
        </p:txBody>
      </p:sp>
      <p:pic>
        <p:nvPicPr>
          <p:cNvPr id="2253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30" y="2789237"/>
            <a:ext cx="39814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93" y="3681027"/>
            <a:ext cx="38036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4602868"/>
            <a:ext cx="35417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5472020"/>
            <a:ext cx="35544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330" y="49571"/>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151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543872" y="4714003"/>
            <a:ext cx="2692990" cy="144763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5537804" y="2979129"/>
            <a:ext cx="2699058" cy="149113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583431" y="4678359"/>
            <a:ext cx="2592289" cy="1483281"/>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583432" y="2960764"/>
            <a:ext cx="2592289" cy="14832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707886"/>
          </a:xfrm>
          <a:prstGeom prst="rect">
            <a:avLst/>
          </a:prstGeom>
          <a:noFill/>
        </p:spPr>
        <p:txBody>
          <a:bodyPr wrap="square" rtlCol="0">
            <a:spAutoFit/>
          </a:bodyPr>
          <a:lstStyle/>
          <a:p>
            <a:pPr algn="ctr"/>
            <a:r>
              <a:rPr lang="en-GB" sz="3600" dirty="0">
                <a:solidFill>
                  <a:srgbClr val="D45242"/>
                </a:solidFill>
              </a:rPr>
              <a:t>How many years ago was the </a:t>
            </a:r>
            <a:r>
              <a:rPr lang="en-GB" sz="4000" b="1" dirty="0">
                <a:solidFill>
                  <a:srgbClr val="D45242"/>
                </a:solidFill>
              </a:rPr>
              <a:t>Jurassic</a:t>
            </a:r>
            <a:r>
              <a:rPr lang="en-GB" sz="3600" dirty="0">
                <a:solidFill>
                  <a:srgbClr val="D45242"/>
                </a:solidFill>
              </a:rPr>
              <a:t> period?</a:t>
            </a:r>
          </a:p>
        </p:txBody>
      </p:sp>
      <p:pic>
        <p:nvPicPr>
          <p:cNvPr id="2355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6728" y="341194"/>
            <a:ext cx="4462818"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17557" y="2882265"/>
            <a:ext cx="27987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1329" y="2866153"/>
            <a:ext cx="23780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39750" y="4633673"/>
            <a:ext cx="22796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24674" y="4672152"/>
            <a:ext cx="28051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873457" y="2979129"/>
            <a:ext cx="709975" cy="104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899546" y="2979129"/>
            <a:ext cx="644326" cy="92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36979" y="4678359"/>
            <a:ext cx="846452" cy="91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804012" y="4831306"/>
            <a:ext cx="739860" cy="76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116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5" descr="https://upload.wikimedia.org/wikipedia/commons/8/89/Brachiosaurus_BW.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5339" b="93840" l="375" r="96875"/>
                    </a14:imgEffect>
                  </a14:imgLayer>
                </a14:imgProps>
              </a:ext>
              <a:ext uri="{28A0092B-C50C-407E-A947-70E740481C1C}">
                <a14:useLocalDpi xmlns:a14="http://schemas.microsoft.com/office/drawing/2010/main"/>
              </a:ext>
            </a:extLst>
          </a:blip>
          <a:srcRect/>
          <a:stretch>
            <a:fillRect/>
          </a:stretch>
        </p:blipFill>
        <p:spPr bwMode="auto">
          <a:xfrm flipH="1">
            <a:off x="109872" y="4567805"/>
            <a:ext cx="3237991" cy="197112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2267745" y="4366804"/>
            <a:ext cx="2743458"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6091488" y="3118559"/>
            <a:ext cx="1576855" cy="97205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upload.wikimedia.org/wikipedia/commons/2/25/Spinosaurus_skull_steveoc.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8414" y="5290112"/>
            <a:ext cx="2230405" cy="125460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5702562" y="4366804"/>
            <a:ext cx="2552881" cy="97205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2604526" y="3121540"/>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646331"/>
          </a:xfrm>
          <a:prstGeom prst="rect">
            <a:avLst/>
          </a:prstGeom>
          <a:noFill/>
        </p:spPr>
        <p:txBody>
          <a:bodyPr wrap="square" rtlCol="0">
            <a:spAutoFit/>
          </a:bodyPr>
          <a:lstStyle/>
          <a:p>
            <a:pPr algn="ctr"/>
            <a:r>
              <a:rPr lang="en-GB" sz="3200" dirty="0">
                <a:solidFill>
                  <a:srgbClr val="D45242"/>
                </a:solidFill>
              </a:rPr>
              <a:t>Which of these dinosaurs had a </a:t>
            </a:r>
            <a:r>
              <a:rPr lang="en-GB" sz="3600" b="1" dirty="0">
                <a:solidFill>
                  <a:srgbClr val="D45242"/>
                </a:solidFill>
              </a:rPr>
              <a:t>duck like beak</a:t>
            </a:r>
            <a:r>
              <a:rPr lang="en-GB" sz="3200" dirty="0">
                <a:solidFill>
                  <a:srgbClr val="D45242"/>
                </a:solidFill>
              </a:rPr>
              <a:t>?</a:t>
            </a:r>
          </a:p>
        </p:txBody>
      </p:sp>
      <p:pic>
        <p:nvPicPr>
          <p:cNvPr id="20" name="Picture 10" descr="Image result for t rex"/>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6793852" y="2441580"/>
            <a:ext cx="2304308" cy="13599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File:Parasaurolophuspic steveoc.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2167" b="100000" l="7000" r="100000"/>
                    </a14:imgEffect>
                  </a14:imgLayer>
                </a14:imgProps>
              </a:ext>
              <a:ext uri="{28A0092B-C50C-407E-A947-70E740481C1C}">
                <a14:useLocalDpi xmlns:a14="http://schemas.microsoft.com/office/drawing/2010/main"/>
              </a:ext>
            </a:extLst>
          </a:blip>
          <a:srcRect/>
          <a:stretch>
            <a:fillRect/>
          </a:stretch>
        </p:blipFill>
        <p:spPr bwMode="auto">
          <a:xfrm flipH="1">
            <a:off x="118447" y="2656089"/>
            <a:ext cx="1853471" cy="13901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3212" y="4046192"/>
            <a:ext cx="1719378" cy="276999"/>
          </a:xfrm>
          <a:prstGeom prst="rect">
            <a:avLst/>
          </a:prstGeom>
        </p:spPr>
        <p:txBody>
          <a:bodyPr wrap="square">
            <a:spAutoFit/>
          </a:bodyPr>
          <a:lstStyle/>
          <a:p>
            <a:r>
              <a:rPr lang="en-GB" sz="1200" dirty="0"/>
              <a:t>Wikimedia/ </a:t>
            </a:r>
            <a:r>
              <a:rPr lang="en-GB" sz="1100" dirty="0"/>
              <a:t>Steveoc86</a:t>
            </a:r>
            <a:endParaRPr lang="en-GB" sz="1200" dirty="0"/>
          </a:p>
        </p:txBody>
      </p:sp>
      <p:sp>
        <p:nvSpPr>
          <p:cNvPr id="24" name="Rectangle 23"/>
          <p:cNvSpPr/>
          <p:nvPr/>
        </p:nvSpPr>
        <p:spPr>
          <a:xfrm>
            <a:off x="759983" y="6381328"/>
            <a:ext cx="1719378" cy="276999"/>
          </a:xfrm>
          <a:prstGeom prst="rect">
            <a:avLst/>
          </a:prstGeom>
        </p:spPr>
        <p:txBody>
          <a:bodyPr wrap="square">
            <a:spAutoFit/>
          </a:bodyPr>
          <a:lstStyle/>
          <a:p>
            <a:r>
              <a:rPr lang="en-GB" sz="1200" dirty="0"/>
              <a:t>Wikimedia/ </a:t>
            </a:r>
            <a:r>
              <a:rPr lang="en-GB" sz="1100" dirty="0" err="1"/>
              <a:t>Nobu</a:t>
            </a:r>
            <a:r>
              <a:rPr lang="en-GB" sz="1100" dirty="0"/>
              <a:t> Tamura</a:t>
            </a:r>
            <a:endParaRPr lang="en-GB" sz="1200" dirty="0"/>
          </a:p>
        </p:txBody>
      </p:sp>
      <p:sp>
        <p:nvSpPr>
          <p:cNvPr id="27" name="Rectangle 26"/>
          <p:cNvSpPr/>
          <p:nvPr/>
        </p:nvSpPr>
        <p:spPr>
          <a:xfrm>
            <a:off x="7512746" y="6507960"/>
            <a:ext cx="1485395" cy="446276"/>
          </a:xfrm>
          <a:prstGeom prst="rect">
            <a:avLst/>
          </a:prstGeom>
        </p:spPr>
        <p:txBody>
          <a:bodyPr wrap="square">
            <a:spAutoFit/>
          </a:bodyPr>
          <a:lstStyle/>
          <a:p>
            <a:r>
              <a:rPr lang="en-GB" sz="1200" dirty="0"/>
              <a:t>Wikimedia/ </a:t>
            </a:r>
            <a:r>
              <a:rPr lang="en-GB" sz="1100" dirty="0"/>
              <a:t>Steveoc86</a:t>
            </a:r>
            <a:endParaRPr lang="en-GB" sz="1200" dirty="0"/>
          </a:p>
        </p:txBody>
      </p:sp>
      <p:pic>
        <p:nvPicPr>
          <p:cNvPr id="24578"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54842" y="218364"/>
            <a:ext cx="4476465" cy="11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822590" y="3121540"/>
            <a:ext cx="3793607" cy="106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595582" y="3121539"/>
            <a:ext cx="1917164" cy="92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716016" y="4366805"/>
            <a:ext cx="3539427" cy="92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183306" y="4366803"/>
            <a:ext cx="3648001" cy="92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296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Image result for feather 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13006" y="1762132"/>
            <a:ext cx="2225824" cy="2225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476" y="1873588"/>
            <a:ext cx="7461912" cy="1261884"/>
          </a:xfrm>
          <a:prstGeom prst="rect">
            <a:avLst/>
          </a:prstGeom>
          <a:noFill/>
        </p:spPr>
        <p:txBody>
          <a:bodyPr wrap="square" rtlCol="0">
            <a:spAutoFit/>
          </a:bodyPr>
          <a:lstStyle/>
          <a:p>
            <a:pPr algn="ctr"/>
            <a:r>
              <a:rPr lang="en-GB" sz="3600" dirty="0">
                <a:solidFill>
                  <a:srgbClr val="D45242"/>
                </a:solidFill>
              </a:rPr>
              <a:t>Which of these dinosaurs had </a:t>
            </a:r>
            <a:r>
              <a:rPr lang="en-GB" sz="4000" b="1" dirty="0">
                <a:solidFill>
                  <a:srgbClr val="D45242"/>
                </a:solidFill>
              </a:rPr>
              <a:t>feathers</a:t>
            </a:r>
            <a:r>
              <a:rPr lang="en-GB" sz="3600" dirty="0">
                <a:solidFill>
                  <a:srgbClr val="D45242"/>
                </a:solidFill>
              </a:rPr>
              <a:t>?</a:t>
            </a:r>
          </a:p>
        </p:txBody>
      </p:sp>
      <p:sp>
        <p:nvSpPr>
          <p:cNvPr id="5" name="Rounded Rectangle 4"/>
          <p:cNvSpPr/>
          <p:nvPr/>
        </p:nvSpPr>
        <p:spPr>
          <a:xfrm>
            <a:off x="5553640" y="4625583"/>
            <a:ext cx="2730736"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5493670" y="3562529"/>
            <a:ext cx="2476966"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 name="Rounded Rectangle 6"/>
          <p:cNvSpPr/>
          <p:nvPr/>
        </p:nvSpPr>
        <p:spPr>
          <a:xfrm>
            <a:off x="1094322" y="4616910"/>
            <a:ext cx="3189646"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39138" y="3552059"/>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3077" name="Picture 5" descr="Image result for feather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153" y="5134572"/>
            <a:ext cx="2314469" cy="156731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 result for feather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62131"/>
            <a:ext cx="1562546" cy="163868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feather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5801739">
            <a:off x="1224649" y="4671680"/>
            <a:ext cx="1269982" cy="2788811"/>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11698" y="395785"/>
            <a:ext cx="4396779" cy="136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01182" y="3562530"/>
            <a:ext cx="3403627" cy="9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036025" y="3562529"/>
            <a:ext cx="2934611" cy="10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1182" y="4625583"/>
            <a:ext cx="3882786" cy="96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036025" y="4616911"/>
            <a:ext cx="3248352" cy="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12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amy.ball\Downloads\SordesDB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7817" y="4427351"/>
            <a:ext cx="2398400" cy="1578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916832"/>
            <a:ext cx="8856983" cy="646331"/>
          </a:xfrm>
          <a:prstGeom prst="rect">
            <a:avLst/>
          </a:prstGeom>
          <a:noFill/>
        </p:spPr>
        <p:txBody>
          <a:bodyPr wrap="square" rtlCol="0">
            <a:spAutoFit/>
          </a:bodyPr>
          <a:lstStyle/>
          <a:p>
            <a:pPr algn="ctr"/>
            <a:r>
              <a:rPr lang="en-GB" sz="3600" dirty="0">
                <a:solidFill>
                  <a:srgbClr val="D45242"/>
                </a:solidFill>
              </a:rPr>
              <a:t>Which group of dinosaurs evolved into </a:t>
            </a:r>
            <a:r>
              <a:rPr lang="en-GB" sz="3600" b="1" dirty="0">
                <a:solidFill>
                  <a:srgbClr val="D45242"/>
                </a:solidFill>
              </a:rPr>
              <a:t>birds</a:t>
            </a:r>
            <a:r>
              <a:rPr lang="en-GB" sz="3600" dirty="0">
                <a:solidFill>
                  <a:srgbClr val="D45242"/>
                </a:solidFill>
              </a:rPr>
              <a:t>?</a:t>
            </a:r>
          </a:p>
        </p:txBody>
      </p:sp>
      <p:sp>
        <p:nvSpPr>
          <p:cNvPr id="6" name="Rounded Rectangle 5"/>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descr="Image result for t re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6372200" y="3511073"/>
            <a:ext cx="2592287" cy="152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descr="https://upload.wikimedia.org/wikipedia/commons/8/89/Brachiosaurus_BW.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5339" b="93840" l="375" r="96875"/>
                    </a14:imgEffect>
                  </a14:imgLayer>
                </a14:imgProps>
              </a:ext>
              <a:ext uri="{28A0092B-C50C-407E-A947-70E740481C1C}">
                <a14:useLocalDpi xmlns:a14="http://schemas.microsoft.com/office/drawing/2010/main"/>
              </a:ext>
            </a:extLst>
          </a:blip>
          <a:srcRect/>
          <a:stretch>
            <a:fillRect/>
          </a:stretch>
        </p:blipFill>
        <p:spPr bwMode="auto">
          <a:xfrm flipH="1">
            <a:off x="5874961" y="4807983"/>
            <a:ext cx="3237991" cy="1971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Triceratops BW.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a:ext>
            </a:extLst>
          </a:blip>
          <a:srcRect/>
          <a:stretch>
            <a:fillRect/>
          </a:stretch>
        </p:blipFill>
        <p:spPr bwMode="auto">
          <a:xfrm>
            <a:off x="3995936" y="2762458"/>
            <a:ext cx="2664295" cy="1252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668343" y="6581001"/>
            <a:ext cx="1719378" cy="276999"/>
          </a:xfrm>
          <a:prstGeom prst="rect">
            <a:avLst/>
          </a:prstGeom>
        </p:spPr>
        <p:txBody>
          <a:bodyPr wrap="square">
            <a:spAutoFit/>
          </a:bodyPr>
          <a:lstStyle/>
          <a:p>
            <a:r>
              <a:rPr lang="en-GB" sz="1200" dirty="0"/>
              <a:t>Wikimedia/ </a:t>
            </a:r>
            <a:r>
              <a:rPr lang="en-GB" sz="1100" dirty="0" err="1"/>
              <a:t>Nobu</a:t>
            </a:r>
            <a:r>
              <a:rPr lang="en-GB" sz="1100" dirty="0"/>
              <a:t> Tamura</a:t>
            </a:r>
            <a:endParaRPr lang="en-GB" sz="1200" dirty="0"/>
          </a:p>
        </p:txBody>
      </p:sp>
      <p:sp>
        <p:nvSpPr>
          <p:cNvPr id="19" name="Rectangle 18"/>
          <p:cNvSpPr/>
          <p:nvPr/>
        </p:nvSpPr>
        <p:spPr>
          <a:xfrm>
            <a:off x="4148599" y="3941148"/>
            <a:ext cx="1719378" cy="276999"/>
          </a:xfrm>
          <a:prstGeom prst="rect">
            <a:avLst/>
          </a:prstGeom>
        </p:spPr>
        <p:txBody>
          <a:bodyPr wrap="square">
            <a:spAutoFit/>
          </a:bodyPr>
          <a:lstStyle/>
          <a:p>
            <a:r>
              <a:rPr lang="en-GB" sz="1200" dirty="0"/>
              <a:t>Wikimedia/ </a:t>
            </a:r>
            <a:r>
              <a:rPr lang="en-GB" sz="1100" dirty="0" err="1"/>
              <a:t>Nobu</a:t>
            </a:r>
            <a:r>
              <a:rPr lang="en-GB" sz="1100" dirty="0"/>
              <a:t> Tamura</a:t>
            </a:r>
            <a:endParaRPr lang="en-GB" sz="1200" dirty="0"/>
          </a:p>
        </p:txBody>
      </p:sp>
      <p:sp>
        <p:nvSpPr>
          <p:cNvPr id="20" name="Rectangle 19"/>
          <p:cNvSpPr/>
          <p:nvPr/>
        </p:nvSpPr>
        <p:spPr>
          <a:xfrm>
            <a:off x="4155583" y="6231801"/>
            <a:ext cx="1719378" cy="461665"/>
          </a:xfrm>
          <a:prstGeom prst="rect">
            <a:avLst/>
          </a:prstGeom>
        </p:spPr>
        <p:txBody>
          <a:bodyPr wrap="square">
            <a:spAutoFit/>
          </a:bodyPr>
          <a:lstStyle/>
          <a:p>
            <a:r>
              <a:rPr lang="en-GB" sz="1200" dirty="0"/>
              <a:t>Wikimedia/ </a:t>
            </a:r>
            <a:r>
              <a:rPr lang="en-GB" sz="1100" dirty="0"/>
              <a:t>Dmitry </a:t>
            </a:r>
            <a:r>
              <a:rPr lang="en-GB" sz="1200" dirty="0" err="1"/>
              <a:t>Bogdanov</a:t>
            </a:r>
            <a:endParaRPr lang="en-GB" sz="1200" dirty="0"/>
          </a:p>
        </p:txBody>
      </p:sp>
      <p:pic>
        <p:nvPicPr>
          <p:cNvPr id="2662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41194" y="272954"/>
            <a:ext cx="4986889" cy="122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32012" y="2911586"/>
            <a:ext cx="35470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32011" y="3833427"/>
            <a:ext cx="3138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41194" y="4807983"/>
            <a:ext cx="3152634" cy="68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41193" y="5694115"/>
            <a:ext cx="3029803" cy="8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2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544" y="2052123"/>
            <a:ext cx="9468544" cy="584775"/>
          </a:xfrm>
          <a:prstGeom prst="rect">
            <a:avLst/>
          </a:prstGeom>
          <a:noFill/>
        </p:spPr>
        <p:txBody>
          <a:bodyPr wrap="square" rtlCol="0">
            <a:spAutoFit/>
          </a:bodyPr>
          <a:lstStyle/>
          <a:p>
            <a:pPr algn="ctr"/>
            <a:r>
              <a:rPr lang="en-GB" sz="2800" dirty="0">
                <a:solidFill>
                  <a:srgbClr val="D45242"/>
                </a:solidFill>
              </a:rPr>
              <a:t>Which one of these is </a:t>
            </a:r>
            <a:r>
              <a:rPr lang="en-GB" sz="2800" u="sng" dirty="0">
                <a:solidFill>
                  <a:srgbClr val="D45242"/>
                </a:solidFill>
              </a:rPr>
              <a:t>not</a:t>
            </a:r>
            <a:r>
              <a:rPr lang="en-GB" sz="2800" dirty="0">
                <a:solidFill>
                  <a:srgbClr val="D45242"/>
                </a:solidFill>
              </a:rPr>
              <a:t> a </a:t>
            </a:r>
            <a:r>
              <a:rPr lang="en-GB" sz="3200" b="1" dirty="0">
                <a:solidFill>
                  <a:srgbClr val="D45242"/>
                </a:solidFill>
              </a:rPr>
              <a:t>characteristic </a:t>
            </a:r>
            <a:r>
              <a:rPr lang="en-GB" sz="2800" dirty="0">
                <a:solidFill>
                  <a:srgbClr val="D45242"/>
                </a:solidFill>
              </a:rPr>
              <a:t>of dinosaurs?</a:t>
            </a:r>
          </a:p>
        </p:txBody>
      </p:sp>
      <p:sp>
        <p:nvSpPr>
          <p:cNvPr id="5" name="Rounded Rectangle 4"/>
          <p:cNvSpPr/>
          <p:nvPr/>
        </p:nvSpPr>
        <p:spPr>
          <a:xfrm>
            <a:off x="755576" y="2911586"/>
            <a:ext cx="781521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781521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7805499"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7747586"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6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3081" y="368489"/>
            <a:ext cx="4572000" cy="120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2955" y="2771722"/>
            <a:ext cx="8326485" cy="90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72955" y="3681027"/>
            <a:ext cx="8278788" cy="92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72955" y="4602869"/>
            <a:ext cx="8297838" cy="9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2955" y="5516257"/>
            <a:ext cx="8297839" cy="90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210" y="2052123"/>
            <a:ext cx="9144000" cy="584775"/>
          </a:xfrm>
          <a:prstGeom prst="rect">
            <a:avLst/>
          </a:prstGeom>
          <a:noFill/>
        </p:spPr>
        <p:txBody>
          <a:bodyPr wrap="square" rtlCol="0">
            <a:spAutoFit/>
          </a:bodyPr>
          <a:lstStyle/>
          <a:p>
            <a:pPr algn="ctr"/>
            <a:r>
              <a:rPr lang="en-GB" sz="3200" dirty="0">
                <a:solidFill>
                  <a:srgbClr val="D45242"/>
                </a:solidFill>
              </a:rPr>
              <a:t>Which </a:t>
            </a:r>
            <a:r>
              <a:rPr lang="en-GB" sz="3200" b="1" dirty="0">
                <a:solidFill>
                  <a:srgbClr val="D45242"/>
                </a:solidFill>
              </a:rPr>
              <a:t>animal group </a:t>
            </a:r>
            <a:r>
              <a:rPr lang="en-GB" sz="3200" dirty="0">
                <a:solidFill>
                  <a:srgbClr val="D45242"/>
                </a:solidFill>
              </a:rPr>
              <a:t>did the dinosaurs belong to?</a:t>
            </a:r>
          </a:p>
        </p:txBody>
      </p:sp>
      <p:sp>
        <p:nvSpPr>
          <p:cNvPr id="5" name="Rounded Rectangle 4"/>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0" descr="Image result for mous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46089" y="4342003"/>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y.ball\Downloads\frog-1445824_1920.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31539" y="5694114"/>
            <a:ext cx="1441447" cy="10149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amy.ball\Downloads\elephant-2362696_192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74636" y="4973457"/>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my.ball\Downloads\chameleon-1678857_1920.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a:ext>
            </a:extLst>
          </a:blip>
          <a:srcRect/>
          <a:stretch>
            <a:fillRect/>
          </a:stretch>
        </p:blipFill>
        <p:spPr bwMode="auto">
          <a:xfrm rot="936816">
            <a:off x="7005014" y="2042314"/>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C:\Users\amy.ball\Downloads\aquariums-2377242_192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00192" y="3943754"/>
            <a:ext cx="2701172" cy="13182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my.ball\Downloads\turtle-863336_1280.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2625" l="4766" r="90000">
                        <a14:foregroundMark x1="64453" y1="86250" x2="68203" y2="69000"/>
                      </a14:backgroundRemoval>
                    </a14:imgEffect>
                  </a14:imgLayer>
                </a14:imgProps>
              </a:ext>
              <a:ext uri="{28A0092B-C50C-407E-A947-70E740481C1C}">
                <a14:useLocalDpi xmlns:a14="http://schemas.microsoft.com/office/drawing/2010/main"/>
              </a:ext>
            </a:extLst>
          </a:blip>
          <a:srcRect/>
          <a:stretch>
            <a:fillRect/>
          </a:stretch>
        </p:blipFill>
        <p:spPr bwMode="auto">
          <a:xfrm>
            <a:off x="4157167" y="2235331"/>
            <a:ext cx="3493611" cy="218350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59308" y="2911586"/>
            <a:ext cx="29888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59309" y="3833427"/>
            <a:ext cx="33573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59308" y="4797151"/>
            <a:ext cx="3357350" cy="80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259308" y="5694115"/>
            <a:ext cx="3357350" cy="7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368490" y="327546"/>
            <a:ext cx="4885898"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reeform 2052"/>
          <p:cNvSpPr/>
          <p:nvPr/>
        </p:nvSpPr>
        <p:spPr>
          <a:xfrm>
            <a:off x="3416996" y="1877794"/>
            <a:ext cx="1994453" cy="1169233"/>
          </a:xfrm>
          <a:custGeom>
            <a:avLst/>
            <a:gdLst>
              <a:gd name="connsiteX0" fmla="*/ 29980 w 1963711"/>
              <a:gd name="connsiteY0" fmla="*/ 314794 h 1169233"/>
              <a:gd name="connsiteX1" fmla="*/ 1963711 w 1963711"/>
              <a:gd name="connsiteY1" fmla="*/ 0 h 1169233"/>
              <a:gd name="connsiteX2" fmla="*/ 1948721 w 1963711"/>
              <a:gd name="connsiteY2" fmla="*/ 1169233 h 1169233"/>
              <a:gd name="connsiteX3" fmla="*/ 0 w 1963711"/>
              <a:gd name="connsiteY3" fmla="*/ 779489 h 1169233"/>
              <a:gd name="connsiteX4" fmla="*/ 29980 w 1963711"/>
              <a:gd name="connsiteY4" fmla="*/ 314794 h 1169233"/>
              <a:gd name="connsiteX0" fmla="*/ 1845 w 1963711"/>
              <a:gd name="connsiteY0" fmla="*/ 281456 h 1169233"/>
              <a:gd name="connsiteX1" fmla="*/ 1963711 w 1963711"/>
              <a:gd name="connsiteY1" fmla="*/ 0 h 1169233"/>
              <a:gd name="connsiteX2" fmla="*/ 1948721 w 1963711"/>
              <a:gd name="connsiteY2" fmla="*/ 1169233 h 1169233"/>
              <a:gd name="connsiteX3" fmla="*/ 0 w 1963711"/>
              <a:gd name="connsiteY3" fmla="*/ 779489 h 1169233"/>
              <a:gd name="connsiteX4" fmla="*/ 1845 w 1963711"/>
              <a:gd name="connsiteY4" fmla="*/ 281456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711" h="1169233">
                <a:moveTo>
                  <a:pt x="1845" y="281456"/>
                </a:moveTo>
                <a:lnTo>
                  <a:pt x="1963711" y="0"/>
                </a:lnTo>
                <a:lnTo>
                  <a:pt x="1948721" y="1169233"/>
                </a:lnTo>
                <a:lnTo>
                  <a:pt x="0" y="779489"/>
                </a:lnTo>
                <a:lnTo>
                  <a:pt x="1845" y="281456"/>
                </a:lnTo>
                <a:close/>
              </a:path>
            </a:pathLst>
          </a:cu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5" name="Freeform 2054"/>
          <p:cNvSpPr/>
          <p:nvPr/>
        </p:nvSpPr>
        <p:spPr>
          <a:xfrm>
            <a:off x="3398005" y="2662081"/>
            <a:ext cx="1998454" cy="1760017"/>
          </a:xfrm>
          <a:custGeom>
            <a:avLst/>
            <a:gdLst>
              <a:gd name="connsiteX0" fmla="*/ 0 w 1993692"/>
              <a:gd name="connsiteY0" fmla="*/ 0 h 1783829"/>
              <a:gd name="connsiteX1" fmla="*/ 0 w 1993692"/>
              <a:gd name="connsiteY1" fmla="*/ 359764 h 1783829"/>
              <a:gd name="connsiteX2" fmla="*/ 1978702 w 1993692"/>
              <a:gd name="connsiteY2" fmla="*/ 1783829 h 1783829"/>
              <a:gd name="connsiteX3" fmla="*/ 1993692 w 1993692"/>
              <a:gd name="connsiteY3" fmla="*/ 404734 h 1783829"/>
              <a:gd name="connsiteX4" fmla="*/ 0 w 1993692"/>
              <a:gd name="connsiteY4" fmla="*/ 0 h 1783829"/>
              <a:gd name="connsiteX0" fmla="*/ 0 w 1998454"/>
              <a:gd name="connsiteY0" fmla="*/ 0 h 1760017"/>
              <a:gd name="connsiteX1" fmla="*/ 4762 w 1998454"/>
              <a:gd name="connsiteY1" fmla="*/ 335952 h 1760017"/>
              <a:gd name="connsiteX2" fmla="*/ 1983464 w 1998454"/>
              <a:gd name="connsiteY2" fmla="*/ 1760017 h 1760017"/>
              <a:gd name="connsiteX3" fmla="*/ 1998454 w 1998454"/>
              <a:gd name="connsiteY3" fmla="*/ 380922 h 1760017"/>
              <a:gd name="connsiteX4" fmla="*/ 0 w 1998454"/>
              <a:gd name="connsiteY4" fmla="*/ 0 h 176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454" h="1760017">
                <a:moveTo>
                  <a:pt x="0" y="0"/>
                </a:moveTo>
                <a:cubicBezTo>
                  <a:pt x="1587" y="111984"/>
                  <a:pt x="3175" y="223968"/>
                  <a:pt x="4762" y="335952"/>
                </a:cubicBezTo>
                <a:lnTo>
                  <a:pt x="1983464" y="1760017"/>
                </a:lnTo>
                <a:lnTo>
                  <a:pt x="1998454" y="380922"/>
                </a:lnTo>
                <a:lnTo>
                  <a:pt x="0" y="0"/>
                </a:lnTo>
                <a:close/>
              </a:path>
            </a:pathLst>
          </a:custGeom>
          <a:solidFill>
            <a:srgbClr val="A6D67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6" name="Freeform 2055"/>
          <p:cNvSpPr/>
          <p:nvPr/>
        </p:nvSpPr>
        <p:spPr>
          <a:xfrm>
            <a:off x="3402766" y="3005275"/>
            <a:ext cx="2003919" cy="2808754"/>
          </a:xfrm>
          <a:custGeom>
            <a:avLst/>
            <a:gdLst>
              <a:gd name="connsiteX0" fmla="*/ 0 w 2008682"/>
              <a:gd name="connsiteY0" fmla="*/ 0 h 2773180"/>
              <a:gd name="connsiteX1" fmla="*/ 29981 w 2008682"/>
              <a:gd name="connsiteY1" fmla="*/ 344774 h 2773180"/>
              <a:gd name="connsiteX2" fmla="*/ 1993692 w 2008682"/>
              <a:gd name="connsiteY2" fmla="*/ 2773180 h 2773180"/>
              <a:gd name="connsiteX3" fmla="*/ 2008682 w 2008682"/>
              <a:gd name="connsiteY3" fmla="*/ 1379095 h 2773180"/>
              <a:gd name="connsiteX4" fmla="*/ 0 w 2008682"/>
              <a:gd name="connsiteY4" fmla="*/ 0 h 2773180"/>
              <a:gd name="connsiteX0" fmla="*/ 0 w 2003919"/>
              <a:gd name="connsiteY0" fmla="*/ 0 h 2773180"/>
              <a:gd name="connsiteX1" fmla="*/ 29981 w 2003919"/>
              <a:gd name="connsiteY1" fmla="*/ 344774 h 2773180"/>
              <a:gd name="connsiteX2" fmla="*/ 1993692 w 2003919"/>
              <a:gd name="connsiteY2" fmla="*/ 2773180 h 2773180"/>
              <a:gd name="connsiteX3" fmla="*/ 2003919 w 2003919"/>
              <a:gd name="connsiteY3" fmla="*/ 1421415 h 2773180"/>
              <a:gd name="connsiteX4" fmla="*/ 0 w 2003919"/>
              <a:gd name="connsiteY4" fmla="*/ 0 h 277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919" h="2773180">
                <a:moveTo>
                  <a:pt x="0" y="0"/>
                </a:moveTo>
                <a:lnTo>
                  <a:pt x="29981" y="344774"/>
                </a:lnTo>
                <a:lnTo>
                  <a:pt x="1993692" y="2773180"/>
                </a:lnTo>
                <a:lnTo>
                  <a:pt x="2003919" y="1421415"/>
                </a:lnTo>
                <a:lnTo>
                  <a:pt x="0" y="0"/>
                </a:lnTo>
                <a:close/>
              </a:path>
            </a:pathLst>
          </a:custGeom>
          <a:solidFill>
            <a:srgbClr val="2BB8C9">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7" name="Freeform 2056"/>
          <p:cNvSpPr/>
          <p:nvPr/>
        </p:nvSpPr>
        <p:spPr>
          <a:xfrm>
            <a:off x="3415650" y="3344211"/>
            <a:ext cx="1971987" cy="3341401"/>
          </a:xfrm>
          <a:custGeom>
            <a:avLst/>
            <a:gdLst>
              <a:gd name="connsiteX0" fmla="*/ 0 w 2038662"/>
              <a:gd name="connsiteY0" fmla="*/ 0 h 3312826"/>
              <a:gd name="connsiteX1" fmla="*/ 0 w 2038662"/>
              <a:gd name="connsiteY1" fmla="*/ 344774 h 3312826"/>
              <a:gd name="connsiteX2" fmla="*/ 2008682 w 2038662"/>
              <a:gd name="connsiteY2" fmla="*/ 3312826 h 3312826"/>
              <a:gd name="connsiteX3" fmla="*/ 2038662 w 2038662"/>
              <a:gd name="connsiteY3" fmla="*/ 2383436 h 3312826"/>
              <a:gd name="connsiteX4" fmla="*/ 0 w 2038662"/>
              <a:gd name="connsiteY4" fmla="*/ 0 h 3312826"/>
              <a:gd name="connsiteX0" fmla="*/ 52388 w 2038662"/>
              <a:gd name="connsiteY0" fmla="*/ 0 h 3341401"/>
              <a:gd name="connsiteX1" fmla="*/ 0 w 2038662"/>
              <a:gd name="connsiteY1" fmla="*/ 373349 h 3341401"/>
              <a:gd name="connsiteX2" fmla="*/ 2008682 w 2038662"/>
              <a:gd name="connsiteY2" fmla="*/ 3341401 h 3341401"/>
              <a:gd name="connsiteX3" fmla="*/ 2038662 w 2038662"/>
              <a:gd name="connsiteY3" fmla="*/ 2412011 h 3341401"/>
              <a:gd name="connsiteX4" fmla="*/ 52388 w 2038662"/>
              <a:gd name="connsiteY4" fmla="*/ 0 h 3341401"/>
              <a:gd name="connsiteX0" fmla="*/ 9525 w 1995799"/>
              <a:gd name="connsiteY0" fmla="*/ 0 h 3341401"/>
              <a:gd name="connsiteX1" fmla="*/ 0 w 1995799"/>
              <a:gd name="connsiteY1" fmla="*/ 382874 h 3341401"/>
              <a:gd name="connsiteX2" fmla="*/ 1965819 w 1995799"/>
              <a:gd name="connsiteY2" fmla="*/ 3341401 h 3341401"/>
              <a:gd name="connsiteX3" fmla="*/ 1995799 w 1995799"/>
              <a:gd name="connsiteY3" fmla="*/ 2412011 h 3341401"/>
              <a:gd name="connsiteX4" fmla="*/ 9525 w 1995799"/>
              <a:gd name="connsiteY4" fmla="*/ 0 h 3341401"/>
              <a:gd name="connsiteX0" fmla="*/ 9525 w 1971987"/>
              <a:gd name="connsiteY0" fmla="*/ 0 h 3341401"/>
              <a:gd name="connsiteX1" fmla="*/ 0 w 1971987"/>
              <a:gd name="connsiteY1" fmla="*/ 382874 h 3341401"/>
              <a:gd name="connsiteX2" fmla="*/ 1965819 w 1971987"/>
              <a:gd name="connsiteY2" fmla="*/ 3341401 h 3341401"/>
              <a:gd name="connsiteX3" fmla="*/ 1971987 w 1971987"/>
              <a:gd name="connsiteY3" fmla="*/ 2469161 h 3341401"/>
              <a:gd name="connsiteX4" fmla="*/ 9525 w 1971987"/>
              <a:gd name="connsiteY4" fmla="*/ 0 h 334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987" h="3341401">
                <a:moveTo>
                  <a:pt x="9525" y="0"/>
                </a:moveTo>
                <a:lnTo>
                  <a:pt x="0" y="382874"/>
                </a:lnTo>
                <a:lnTo>
                  <a:pt x="1965819" y="3341401"/>
                </a:lnTo>
                <a:lnTo>
                  <a:pt x="1971987" y="2469161"/>
                </a:lnTo>
                <a:lnTo>
                  <a:pt x="9525" y="0"/>
                </a:lnTo>
                <a:close/>
              </a:path>
            </a:pathLst>
          </a:custGeom>
          <a:solidFill>
            <a:srgbClr val="D4524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7" name="Group 6"/>
          <p:cNvGrpSpPr/>
          <p:nvPr/>
        </p:nvGrpSpPr>
        <p:grpSpPr>
          <a:xfrm>
            <a:off x="319495" y="1731016"/>
            <a:ext cx="3116731" cy="5041921"/>
            <a:chOff x="392906" y="1415627"/>
            <a:chExt cx="2099993" cy="3160128"/>
          </a:xfrm>
        </p:grpSpPr>
        <p:grpSp>
          <p:nvGrpSpPr>
            <p:cNvPr id="8" name="Group 7"/>
            <p:cNvGrpSpPr/>
            <p:nvPr/>
          </p:nvGrpSpPr>
          <p:grpSpPr>
            <a:xfrm>
              <a:off x="1142207" y="1679863"/>
              <a:ext cx="1350692" cy="2841089"/>
              <a:chOff x="1142207" y="1679863"/>
              <a:chExt cx="1350692" cy="2841089"/>
            </a:xfrm>
            <a:effectLst>
              <a:outerShdw blurRad="50800" dist="38100" dir="2700000" algn="tl" rotWithShape="0">
                <a:prstClr val="black">
                  <a:alpha val="40000"/>
                </a:prstClr>
              </a:outerShdw>
            </a:effectLst>
          </p:grpSpPr>
          <p:grpSp>
            <p:nvGrpSpPr>
              <p:cNvPr id="53" name="Group 52"/>
              <p:cNvGrpSpPr/>
              <p:nvPr/>
            </p:nvGrpSpPr>
            <p:grpSpPr>
              <a:xfrm>
                <a:off x="1142207" y="1679863"/>
                <a:ext cx="1350692" cy="2841089"/>
                <a:chOff x="1142207" y="1679863"/>
                <a:chExt cx="1350692" cy="2841089"/>
              </a:xfrm>
            </p:grpSpPr>
            <p:sp>
              <p:nvSpPr>
                <p:cNvPr id="55" name="Rectangle 54"/>
                <p:cNvSpPr/>
                <p:nvPr/>
              </p:nvSpPr>
              <p:spPr>
                <a:xfrm rot="16200000">
                  <a:off x="1695295" y="2104852"/>
                  <a:ext cx="246221" cy="1348913"/>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6" name="Rectangle 55"/>
                <p:cNvSpPr/>
                <p:nvPr/>
              </p:nvSpPr>
              <p:spPr>
                <a:xfrm rot="16200000">
                  <a:off x="1709126" y="1872427"/>
                  <a:ext cx="216852" cy="1350690"/>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Rectangle 56"/>
                <p:cNvSpPr/>
                <p:nvPr/>
              </p:nvSpPr>
              <p:spPr>
                <a:xfrm rot="16200000">
                  <a:off x="1700812" y="1647299"/>
                  <a:ext cx="235187" cy="1348911"/>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Rectangle 57"/>
                <p:cNvSpPr/>
                <p:nvPr/>
              </p:nvSpPr>
              <p:spPr>
                <a:xfrm rot="16200000">
                  <a:off x="1698508" y="1419515"/>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9" name="Rectangle 58"/>
                <p:cNvSpPr/>
                <p:nvPr/>
              </p:nvSpPr>
              <p:spPr>
                <a:xfrm rot="16200000">
                  <a:off x="1756233" y="1109851"/>
                  <a:ext cx="123111" cy="1350216"/>
                </a:xfrm>
                <a:prstGeom prst="rect">
                  <a:avLst/>
                </a:prstGeom>
                <a:solidFill>
                  <a:srgbClr val="42C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0" name="Rectangle 59"/>
                <p:cNvSpPr/>
                <p:nvPr/>
              </p:nvSpPr>
              <p:spPr>
                <a:xfrm rot="16200000">
                  <a:off x="1794928" y="1027615"/>
                  <a:ext cx="45719"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1" name="Rectangle 60"/>
                <p:cNvSpPr/>
                <p:nvPr/>
              </p:nvSpPr>
              <p:spPr>
                <a:xfrm rot="16200000">
                  <a:off x="1701384" y="2344984"/>
                  <a:ext cx="234079" cy="13489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2" name="Rectangle 61"/>
                <p:cNvSpPr/>
                <p:nvPr/>
              </p:nvSpPr>
              <p:spPr>
                <a:xfrm rot="16200000">
                  <a:off x="1576210" y="3604264"/>
                  <a:ext cx="484430" cy="13489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Rectangle 62"/>
                <p:cNvSpPr/>
                <p:nvPr/>
              </p:nvSpPr>
              <p:spPr>
                <a:xfrm rot="16200000">
                  <a:off x="1700498" y="2576427"/>
                  <a:ext cx="234582"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Rectangle 63"/>
                <p:cNvSpPr/>
                <p:nvPr/>
              </p:nvSpPr>
              <p:spPr>
                <a:xfrm rot="16200000">
                  <a:off x="1694442" y="2804359"/>
                  <a:ext cx="246221" cy="1350692"/>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5" name="Rectangle 64"/>
                <p:cNvSpPr/>
                <p:nvPr/>
              </p:nvSpPr>
              <p:spPr>
                <a:xfrm rot="16200000">
                  <a:off x="1709998" y="3253621"/>
                  <a:ext cx="216852" cy="1348949"/>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6" name="Rectangle 65"/>
                <p:cNvSpPr/>
                <p:nvPr/>
              </p:nvSpPr>
              <p:spPr>
                <a:xfrm rot="16200000">
                  <a:off x="1698507" y="3040599"/>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54" name="Rectangle 53"/>
              <p:cNvSpPr/>
              <p:nvPr/>
            </p:nvSpPr>
            <p:spPr>
              <a:xfrm rot="16200000">
                <a:off x="1752225" y="1236656"/>
                <a:ext cx="131124" cy="13502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9" name="TextBox 8"/>
            <p:cNvSpPr txBox="1"/>
            <p:nvPr/>
          </p:nvSpPr>
          <p:spPr>
            <a:xfrm>
              <a:off x="1461471" y="1661848"/>
              <a:ext cx="713867" cy="212196"/>
            </a:xfrm>
            <a:prstGeom prst="rect">
              <a:avLst/>
            </a:prstGeom>
            <a:noFill/>
          </p:spPr>
          <p:txBody>
            <a:bodyPr wrap="square" rtlCol="0">
              <a:spAutoFit/>
            </a:bodyPr>
            <a:lstStyle/>
            <a:p>
              <a:pPr algn="ctr"/>
              <a:r>
                <a:rPr lang="en-GB" sz="1600" dirty="0"/>
                <a:t>Neogene</a:t>
              </a:r>
            </a:p>
          </p:txBody>
        </p:sp>
        <p:sp>
          <p:nvSpPr>
            <p:cNvPr id="10" name="TextBox 9"/>
            <p:cNvSpPr txBox="1"/>
            <p:nvPr/>
          </p:nvSpPr>
          <p:spPr>
            <a:xfrm>
              <a:off x="1380037" y="1805666"/>
              <a:ext cx="887840" cy="212196"/>
            </a:xfrm>
            <a:prstGeom prst="rect">
              <a:avLst/>
            </a:prstGeom>
            <a:noFill/>
          </p:spPr>
          <p:txBody>
            <a:bodyPr wrap="square" rtlCol="0">
              <a:spAutoFit/>
            </a:bodyPr>
            <a:lstStyle/>
            <a:p>
              <a:pPr algn="ctr"/>
              <a:r>
                <a:rPr lang="en-GB" sz="1600" dirty="0"/>
                <a:t>Paleogene</a:t>
              </a:r>
            </a:p>
          </p:txBody>
        </p:sp>
        <p:sp>
          <p:nvSpPr>
            <p:cNvPr id="11" name="TextBox 10"/>
            <p:cNvSpPr txBox="1"/>
            <p:nvPr/>
          </p:nvSpPr>
          <p:spPr>
            <a:xfrm>
              <a:off x="1468486" y="1972833"/>
              <a:ext cx="791767" cy="212196"/>
            </a:xfrm>
            <a:prstGeom prst="rect">
              <a:avLst/>
            </a:prstGeom>
            <a:noFill/>
          </p:spPr>
          <p:txBody>
            <a:bodyPr wrap="square" rtlCol="0">
              <a:spAutoFit/>
            </a:bodyPr>
            <a:lstStyle/>
            <a:p>
              <a:pPr algn="ctr"/>
              <a:r>
                <a:rPr lang="en-GB" sz="1600" dirty="0"/>
                <a:t>Cretaceous</a:t>
              </a:r>
            </a:p>
          </p:txBody>
        </p:sp>
        <p:sp>
          <p:nvSpPr>
            <p:cNvPr id="12" name="TextBox 11"/>
            <p:cNvSpPr txBox="1"/>
            <p:nvPr/>
          </p:nvSpPr>
          <p:spPr>
            <a:xfrm>
              <a:off x="1444039" y="2207708"/>
              <a:ext cx="744588" cy="212196"/>
            </a:xfrm>
            <a:prstGeom prst="rect">
              <a:avLst/>
            </a:prstGeom>
            <a:noFill/>
          </p:spPr>
          <p:txBody>
            <a:bodyPr wrap="square" rtlCol="0">
              <a:spAutoFit/>
            </a:bodyPr>
            <a:lstStyle/>
            <a:p>
              <a:pPr algn="ctr"/>
              <a:r>
                <a:rPr lang="en-GB" sz="1600" dirty="0"/>
                <a:t>Jurassic</a:t>
              </a:r>
            </a:p>
          </p:txBody>
        </p:sp>
        <p:sp>
          <p:nvSpPr>
            <p:cNvPr id="13" name="TextBox 12"/>
            <p:cNvSpPr txBox="1"/>
            <p:nvPr/>
          </p:nvSpPr>
          <p:spPr>
            <a:xfrm>
              <a:off x="1446131" y="2441235"/>
              <a:ext cx="744588" cy="212196"/>
            </a:xfrm>
            <a:prstGeom prst="rect">
              <a:avLst/>
            </a:prstGeom>
            <a:noFill/>
          </p:spPr>
          <p:txBody>
            <a:bodyPr wrap="square" rtlCol="0">
              <a:spAutoFit/>
            </a:bodyPr>
            <a:lstStyle/>
            <a:p>
              <a:pPr algn="ctr"/>
              <a:r>
                <a:rPr lang="en-GB" sz="1600" dirty="0"/>
                <a:t>Triassic</a:t>
              </a:r>
            </a:p>
          </p:txBody>
        </p:sp>
        <p:sp>
          <p:nvSpPr>
            <p:cNvPr id="14" name="TextBox 13"/>
            <p:cNvSpPr txBox="1"/>
            <p:nvPr/>
          </p:nvSpPr>
          <p:spPr>
            <a:xfrm>
              <a:off x="1476111" y="2656198"/>
              <a:ext cx="744588" cy="212196"/>
            </a:xfrm>
            <a:prstGeom prst="rect">
              <a:avLst/>
            </a:prstGeom>
            <a:noFill/>
          </p:spPr>
          <p:txBody>
            <a:bodyPr wrap="square" rtlCol="0">
              <a:spAutoFit/>
            </a:bodyPr>
            <a:lstStyle/>
            <a:p>
              <a:pPr algn="ctr"/>
              <a:r>
                <a:rPr lang="en-GB" sz="1600" dirty="0"/>
                <a:t>Permian</a:t>
              </a:r>
            </a:p>
          </p:txBody>
        </p:sp>
        <p:sp>
          <p:nvSpPr>
            <p:cNvPr id="15" name="TextBox 14"/>
            <p:cNvSpPr txBox="1"/>
            <p:nvPr/>
          </p:nvSpPr>
          <p:spPr>
            <a:xfrm>
              <a:off x="1461471" y="1415627"/>
              <a:ext cx="838944" cy="212196"/>
            </a:xfrm>
            <a:prstGeom prst="rect">
              <a:avLst/>
            </a:prstGeom>
            <a:noFill/>
          </p:spPr>
          <p:txBody>
            <a:bodyPr wrap="square" rtlCol="0">
              <a:spAutoFit/>
            </a:bodyPr>
            <a:lstStyle/>
            <a:p>
              <a:r>
                <a:rPr lang="en-GB" sz="1600" dirty="0"/>
                <a:t>Quaternary</a:t>
              </a:r>
            </a:p>
          </p:txBody>
        </p:sp>
        <p:sp>
          <p:nvSpPr>
            <p:cNvPr id="16" name="TextBox 15"/>
            <p:cNvSpPr txBox="1"/>
            <p:nvPr/>
          </p:nvSpPr>
          <p:spPr>
            <a:xfrm>
              <a:off x="392906" y="1519285"/>
              <a:ext cx="838944" cy="212196"/>
            </a:xfrm>
            <a:prstGeom prst="rect">
              <a:avLst/>
            </a:prstGeom>
            <a:noFill/>
          </p:spPr>
          <p:txBody>
            <a:bodyPr wrap="square" rtlCol="0">
              <a:spAutoFit/>
            </a:bodyPr>
            <a:lstStyle/>
            <a:p>
              <a:r>
                <a:rPr lang="en-GB" sz="1600" b="1" dirty="0"/>
                <a:t>Present</a:t>
              </a:r>
              <a:r>
                <a:rPr lang="en-GB" sz="1400" b="1" dirty="0"/>
                <a:t> day</a:t>
              </a:r>
            </a:p>
          </p:txBody>
        </p:sp>
        <p:sp>
          <p:nvSpPr>
            <p:cNvPr id="17" name="TextBox 16"/>
            <p:cNvSpPr txBox="1"/>
            <p:nvPr/>
          </p:nvSpPr>
          <p:spPr>
            <a:xfrm>
              <a:off x="781203" y="1649287"/>
              <a:ext cx="331177" cy="192906"/>
            </a:xfrm>
            <a:prstGeom prst="rect">
              <a:avLst/>
            </a:prstGeom>
            <a:noFill/>
          </p:spPr>
          <p:txBody>
            <a:bodyPr wrap="square" rtlCol="0">
              <a:spAutoFit/>
            </a:bodyPr>
            <a:lstStyle/>
            <a:p>
              <a:r>
                <a:rPr lang="en-GB" sz="1400" dirty="0"/>
                <a:t>2.5</a:t>
              </a:r>
            </a:p>
          </p:txBody>
        </p:sp>
        <p:sp>
          <p:nvSpPr>
            <p:cNvPr id="18" name="TextBox 17"/>
            <p:cNvSpPr txBox="1"/>
            <p:nvPr/>
          </p:nvSpPr>
          <p:spPr>
            <a:xfrm>
              <a:off x="786032" y="1757781"/>
              <a:ext cx="310649" cy="192906"/>
            </a:xfrm>
            <a:prstGeom prst="rect">
              <a:avLst/>
            </a:prstGeom>
            <a:noFill/>
          </p:spPr>
          <p:txBody>
            <a:bodyPr wrap="square" rtlCol="0">
              <a:spAutoFit/>
            </a:bodyPr>
            <a:lstStyle/>
            <a:p>
              <a:r>
                <a:rPr lang="en-GB" sz="1400" dirty="0"/>
                <a:t>23</a:t>
              </a:r>
            </a:p>
          </p:txBody>
        </p:sp>
        <p:sp>
          <p:nvSpPr>
            <p:cNvPr id="19" name="TextBox 18"/>
            <p:cNvSpPr txBox="1"/>
            <p:nvPr/>
          </p:nvSpPr>
          <p:spPr>
            <a:xfrm>
              <a:off x="789498" y="1871317"/>
              <a:ext cx="303326" cy="192906"/>
            </a:xfrm>
            <a:prstGeom prst="rect">
              <a:avLst/>
            </a:prstGeom>
            <a:noFill/>
          </p:spPr>
          <p:txBody>
            <a:bodyPr wrap="square" rtlCol="0">
              <a:spAutoFit/>
            </a:bodyPr>
            <a:lstStyle/>
            <a:p>
              <a:r>
                <a:rPr lang="en-GB" sz="1400" dirty="0"/>
                <a:t>66</a:t>
              </a:r>
            </a:p>
          </p:txBody>
        </p:sp>
        <p:sp>
          <p:nvSpPr>
            <p:cNvPr id="20" name="TextBox 19"/>
            <p:cNvSpPr txBox="1"/>
            <p:nvPr/>
          </p:nvSpPr>
          <p:spPr>
            <a:xfrm>
              <a:off x="761141" y="2108752"/>
              <a:ext cx="360040" cy="192906"/>
            </a:xfrm>
            <a:prstGeom prst="rect">
              <a:avLst/>
            </a:prstGeom>
            <a:noFill/>
          </p:spPr>
          <p:txBody>
            <a:bodyPr wrap="square" rtlCol="0">
              <a:spAutoFit/>
            </a:bodyPr>
            <a:lstStyle/>
            <a:p>
              <a:r>
                <a:rPr lang="en-GB" sz="1400" dirty="0"/>
                <a:t>145</a:t>
              </a:r>
            </a:p>
          </p:txBody>
        </p:sp>
        <p:sp>
          <p:nvSpPr>
            <p:cNvPr id="21" name="TextBox 20"/>
            <p:cNvSpPr txBox="1"/>
            <p:nvPr/>
          </p:nvSpPr>
          <p:spPr>
            <a:xfrm>
              <a:off x="767977" y="2319856"/>
              <a:ext cx="375974" cy="192906"/>
            </a:xfrm>
            <a:prstGeom prst="rect">
              <a:avLst/>
            </a:prstGeom>
            <a:noFill/>
          </p:spPr>
          <p:txBody>
            <a:bodyPr wrap="square" rtlCol="0">
              <a:spAutoFit/>
            </a:bodyPr>
            <a:lstStyle/>
            <a:p>
              <a:r>
                <a:rPr lang="en-GB" sz="1400" dirty="0"/>
                <a:t>201</a:t>
              </a:r>
            </a:p>
          </p:txBody>
        </p:sp>
        <p:sp>
          <p:nvSpPr>
            <p:cNvPr id="22" name="TextBox 21"/>
            <p:cNvSpPr txBox="1"/>
            <p:nvPr/>
          </p:nvSpPr>
          <p:spPr>
            <a:xfrm>
              <a:off x="758675" y="2533020"/>
              <a:ext cx="365363" cy="192906"/>
            </a:xfrm>
            <a:prstGeom prst="rect">
              <a:avLst/>
            </a:prstGeom>
            <a:noFill/>
          </p:spPr>
          <p:txBody>
            <a:bodyPr wrap="square" rtlCol="0">
              <a:spAutoFit/>
            </a:bodyPr>
            <a:lstStyle/>
            <a:p>
              <a:r>
                <a:rPr lang="en-GB" sz="1400" dirty="0"/>
                <a:t>252</a:t>
              </a:r>
            </a:p>
          </p:txBody>
        </p:sp>
        <p:sp>
          <p:nvSpPr>
            <p:cNvPr id="23" name="TextBox 22"/>
            <p:cNvSpPr txBox="1"/>
            <p:nvPr/>
          </p:nvSpPr>
          <p:spPr>
            <a:xfrm>
              <a:off x="767977" y="2773236"/>
              <a:ext cx="395580" cy="192906"/>
            </a:xfrm>
            <a:prstGeom prst="rect">
              <a:avLst/>
            </a:prstGeom>
            <a:noFill/>
          </p:spPr>
          <p:txBody>
            <a:bodyPr wrap="square" rtlCol="0">
              <a:spAutoFit/>
            </a:bodyPr>
            <a:lstStyle/>
            <a:p>
              <a:r>
                <a:rPr lang="en-GB" sz="1400" dirty="0"/>
                <a:t>298</a:t>
              </a:r>
            </a:p>
          </p:txBody>
        </p:sp>
        <p:sp>
          <p:nvSpPr>
            <p:cNvPr id="24" name="TextBox 23"/>
            <p:cNvSpPr txBox="1"/>
            <p:nvPr/>
          </p:nvSpPr>
          <p:spPr>
            <a:xfrm rot="16200000">
              <a:off x="-79149" y="2754909"/>
              <a:ext cx="1482692" cy="248849"/>
            </a:xfrm>
            <a:prstGeom prst="rect">
              <a:avLst/>
            </a:prstGeom>
            <a:noFill/>
          </p:spPr>
          <p:txBody>
            <a:bodyPr wrap="square" rtlCol="0">
              <a:spAutoFit/>
            </a:bodyPr>
            <a:lstStyle/>
            <a:p>
              <a:r>
                <a:rPr lang="en-GB" b="1" dirty="0"/>
                <a:t>Millions of years ago</a:t>
              </a:r>
            </a:p>
          </p:txBody>
        </p:sp>
        <p:sp>
          <p:nvSpPr>
            <p:cNvPr id="25" name="TextBox 24"/>
            <p:cNvSpPr txBox="1"/>
            <p:nvPr/>
          </p:nvSpPr>
          <p:spPr>
            <a:xfrm>
              <a:off x="1468487" y="2896347"/>
              <a:ext cx="998660" cy="212196"/>
            </a:xfrm>
            <a:prstGeom prst="rect">
              <a:avLst/>
            </a:prstGeom>
            <a:noFill/>
          </p:spPr>
          <p:txBody>
            <a:bodyPr wrap="square" rtlCol="0">
              <a:spAutoFit/>
            </a:bodyPr>
            <a:lstStyle/>
            <a:p>
              <a:r>
                <a:rPr lang="en-GB" sz="1600" dirty="0"/>
                <a:t>Carboniferous</a:t>
              </a:r>
            </a:p>
          </p:txBody>
        </p:sp>
        <p:sp>
          <p:nvSpPr>
            <p:cNvPr id="26" name="TextBox 25"/>
            <p:cNvSpPr txBox="1"/>
            <p:nvPr/>
          </p:nvSpPr>
          <p:spPr>
            <a:xfrm>
              <a:off x="1428933" y="3120586"/>
              <a:ext cx="838944" cy="212196"/>
            </a:xfrm>
            <a:prstGeom prst="rect">
              <a:avLst/>
            </a:prstGeom>
            <a:noFill/>
          </p:spPr>
          <p:txBody>
            <a:bodyPr wrap="square" rtlCol="0">
              <a:spAutoFit/>
            </a:bodyPr>
            <a:lstStyle/>
            <a:p>
              <a:pPr algn="ctr"/>
              <a:r>
                <a:rPr lang="en-GB" sz="1600" dirty="0"/>
                <a:t>Devonian</a:t>
              </a:r>
            </a:p>
          </p:txBody>
        </p:sp>
        <p:sp>
          <p:nvSpPr>
            <p:cNvPr id="27" name="TextBox 26"/>
            <p:cNvSpPr txBox="1"/>
            <p:nvPr/>
          </p:nvSpPr>
          <p:spPr>
            <a:xfrm>
              <a:off x="1400716" y="3355582"/>
              <a:ext cx="838944" cy="212196"/>
            </a:xfrm>
            <a:prstGeom prst="rect">
              <a:avLst/>
            </a:prstGeom>
            <a:noFill/>
          </p:spPr>
          <p:txBody>
            <a:bodyPr wrap="square" rtlCol="0">
              <a:spAutoFit/>
            </a:bodyPr>
            <a:lstStyle/>
            <a:p>
              <a:pPr algn="ctr"/>
              <a:r>
                <a:rPr lang="en-GB" sz="1600" dirty="0"/>
                <a:t>Silurian</a:t>
              </a:r>
            </a:p>
          </p:txBody>
        </p:sp>
        <p:sp>
          <p:nvSpPr>
            <p:cNvPr id="28" name="TextBox 27"/>
            <p:cNvSpPr txBox="1"/>
            <p:nvPr/>
          </p:nvSpPr>
          <p:spPr>
            <a:xfrm>
              <a:off x="1396860" y="3585205"/>
              <a:ext cx="838944" cy="212196"/>
            </a:xfrm>
            <a:prstGeom prst="rect">
              <a:avLst/>
            </a:prstGeom>
            <a:noFill/>
          </p:spPr>
          <p:txBody>
            <a:bodyPr wrap="square" rtlCol="0">
              <a:spAutoFit/>
            </a:bodyPr>
            <a:lstStyle/>
            <a:p>
              <a:pPr algn="ctr"/>
              <a:r>
                <a:rPr lang="en-GB" sz="1600" dirty="0"/>
                <a:t>Ordovician</a:t>
              </a:r>
            </a:p>
          </p:txBody>
        </p:sp>
        <p:sp>
          <p:nvSpPr>
            <p:cNvPr id="29" name="TextBox 28"/>
            <p:cNvSpPr txBox="1"/>
            <p:nvPr/>
          </p:nvSpPr>
          <p:spPr>
            <a:xfrm>
              <a:off x="1400716" y="3830606"/>
              <a:ext cx="838944" cy="212196"/>
            </a:xfrm>
            <a:prstGeom prst="rect">
              <a:avLst/>
            </a:prstGeom>
            <a:noFill/>
          </p:spPr>
          <p:txBody>
            <a:bodyPr wrap="square" rtlCol="0">
              <a:spAutoFit/>
            </a:bodyPr>
            <a:lstStyle/>
            <a:p>
              <a:pPr algn="ctr"/>
              <a:r>
                <a:rPr lang="en-GB" sz="1600" dirty="0"/>
                <a:t>Cambrian</a:t>
              </a:r>
            </a:p>
          </p:txBody>
        </p:sp>
        <p:sp>
          <p:nvSpPr>
            <p:cNvPr id="30" name="TextBox 29"/>
            <p:cNvSpPr txBox="1"/>
            <p:nvPr/>
          </p:nvSpPr>
          <p:spPr>
            <a:xfrm>
              <a:off x="1421310" y="4174097"/>
              <a:ext cx="838944" cy="212196"/>
            </a:xfrm>
            <a:prstGeom prst="rect">
              <a:avLst/>
            </a:prstGeom>
            <a:noFill/>
          </p:spPr>
          <p:txBody>
            <a:bodyPr wrap="square" rtlCol="0">
              <a:spAutoFit/>
            </a:bodyPr>
            <a:lstStyle/>
            <a:p>
              <a:pPr algn="ctr"/>
              <a:r>
                <a:rPr lang="en-GB" sz="1600" dirty="0"/>
                <a:t>Precambrian</a:t>
              </a:r>
            </a:p>
          </p:txBody>
        </p:sp>
        <p:cxnSp>
          <p:nvCxnSpPr>
            <p:cNvPr id="31" name="Straight Connector 30"/>
            <p:cNvCxnSpPr/>
            <p:nvPr/>
          </p:nvCxnSpPr>
          <p:spPr>
            <a:xfrm flipV="1">
              <a:off x="1140139" y="1679862"/>
              <a:ext cx="1270" cy="2853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49326" y="167986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9326" y="173091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49326" y="184356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52736" y="197092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5514" y="22190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45514" y="244296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48017" y="2656198"/>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45514" y="289634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45513" y="3134243"/>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47805" y="33545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45512" y="359248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7805" y="383060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52735" y="403652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45511" y="452095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7977" y="3005313"/>
              <a:ext cx="395580" cy="192906"/>
            </a:xfrm>
            <a:prstGeom prst="rect">
              <a:avLst/>
            </a:prstGeom>
            <a:noFill/>
          </p:spPr>
          <p:txBody>
            <a:bodyPr wrap="square" rtlCol="0">
              <a:spAutoFit/>
            </a:bodyPr>
            <a:lstStyle/>
            <a:p>
              <a:r>
                <a:rPr lang="en-GB" sz="1400" dirty="0"/>
                <a:t>358</a:t>
              </a:r>
            </a:p>
          </p:txBody>
        </p:sp>
        <p:sp>
          <p:nvSpPr>
            <p:cNvPr id="47" name="TextBox 46"/>
            <p:cNvSpPr txBox="1"/>
            <p:nvPr/>
          </p:nvSpPr>
          <p:spPr>
            <a:xfrm>
              <a:off x="775263" y="3226684"/>
              <a:ext cx="395580" cy="192906"/>
            </a:xfrm>
            <a:prstGeom prst="rect">
              <a:avLst/>
            </a:prstGeom>
            <a:noFill/>
          </p:spPr>
          <p:txBody>
            <a:bodyPr wrap="square" rtlCol="0">
              <a:spAutoFit/>
            </a:bodyPr>
            <a:lstStyle/>
            <a:p>
              <a:r>
                <a:rPr lang="en-GB" sz="1400" dirty="0"/>
                <a:t>419</a:t>
              </a:r>
            </a:p>
          </p:txBody>
        </p:sp>
        <p:sp>
          <p:nvSpPr>
            <p:cNvPr id="48" name="TextBox 47"/>
            <p:cNvSpPr txBox="1"/>
            <p:nvPr/>
          </p:nvSpPr>
          <p:spPr>
            <a:xfrm>
              <a:off x="772882" y="3462093"/>
              <a:ext cx="395580" cy="192906"/>
            </a:xfrm>
            <a:prstGeom prst="rect">
              <a:avLst/>
            </a:prstGeom>
            <a:noFill/>
          </p:spPr>
          <p:txBody>
            <a:bodyPr wrap="square" rtlCol="0">
              <a:spAutoFit/>
            </a:bodyPr>
            <a:lstStyle/>
            <a:p>
              <a:r>
                <a:rPr lang="en-GB" sz="1400" dirty="0"/>
                <a:t>443</a:t>
              </a:r>
            </a:p>
          </p:txBody>
        </p:sp>
        <p:sp>
          <p:nvSpPr>
            <p:cNvPr id="49" name="TextBox 48"/>
            <p:cNvSpPr txBox="1"/>
            <p:nvPr/>
          </p:nvSpPr>
          <p:spPr>
            <a:xfrm>
              <a:off x="772882" y="3696559"/>
              <a:ext cx="395580" cy="192906"/>
            </a:xfrm>
            <a:prstGeom prst="rect">
              <a:avLst/>
            </a:prstGeom>
            <a:noFill/>
          </p:spPr>
          <p:txBody>
            <a:bodyPr wrap="square" rtlCol="0">
              <a:spAutoFit/>
            </a:bodyPr>
            <a:lstStyle/>
            <a:p>
              <a:r>
                <a:rPr lang="en-GB" sz="1400" dirty="0"/>
                <a:t>485</a:t>
              </a:r>
            </a:p>
          </p:txBody>
        </p:sp>
        <p:sp>
          <p:nvSpPr>
            <p:cNvPr id="50" name="TextBox 49"/>
            <p:cNvSpPr txBox="1"/>
            <p:nvPr/>
          </p:nvSpPr>
          <p:spPr>
            <a:xfrm>
              <a:off x="775263" y="3913411"/>
              <a:ext cx="395580" cy="192906"/>
            </a:xfrm>
            <a:prstGeom prst="rect">
              <a:avLst/>
            </a:prstGeom>
            <a:noFill/>
          </p:spPr>
          <p:txBody>
            <a:bodyPr wrap="square" rtlCol="0">
              <a:spAutoFit/>
            </a:bodyPr>
            <a:lstStyle/>
            <a:p>
              <a:r>
                <a:rPr lang="en-GB" sz="1400" dirty="0"/>
                <a:t>541</a:t>
              </a:r>
            </a:p>
          </p:txBody>
        </p:sp>
        <p:sp>
          <p:nvSpPr>
            <p:cNvPr id="51" name="TextBox 50"/>
            <p:cNvSpPr txBox="1"/>
            <p:nvPr/>
          </p:nvSpPr>
          <p:spPr>
            <a:xfrm>
              <a:off x="706746" y="4382849"/>
              <a:ext cx="487281" cy="192906"/>
            </a:xfrm>
            <a:prstGeom prst="rect">
              <a:avLst/>
            </a:prstGeom>
            <a:noFill/>
          </p:spPr>
          <p:txBody>
            <a:bodyPr wrap="square" rtlCol="0">
              <a:spAutoFit/>
            </a:bodyPr>
            <a:lstStyle/>
            <a:p>
              <a:r>
                <a:rPr lang="en-GB" sz="1400" dirty="0"/>
                <a:t>4600</a:t>
              </a:r>
            </a:p>
          </p:txBody>
        </p:sp>
        <p:cxnSp>
          <p:nvCxnSpPr>
            <p:cNvPr id="52" name="Straight Connector 51"/>
            <p:cNvCxnSpPr/>
            <p:nvPr/>
          </p:nvCxnSpPr>
          <p:spPr>
            <a:xfrm>
              <a:off x="1802635" y="1594411"/>
              <a:ext cx="0" cy="94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044342" y="1523356"/>
            <a:ext cx="4424202" cy="5334643"/>
            <a:chOff x="2114505" y="1572296"/>
            <a:chExt cx="3731527" cy="4618471"/>
          </a:xfrm>
        </p:grpSpPr>
        <p:sp>
          <p:nvSpPr>
            <p:cNvPr id="69" name="Rectangle 68"/>
            <p:cNvSpPr/>
            <p:nvPr/>
          </p:nvSpPr>
          <p:spPr>
            <a:xfrm>
              <a:off x="2752063" y="2868974"/>
              <a:ext cx="2203827" cy="1208098"/>
            </a:xfrm>
            <a:prstGeom prst="rect">
              <a:avLst/>
            </a:prstGeom>
            <a:solidFill>
              <a:srgbClr val="A6D67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Rectangle 69"/>
            <p:cNvSpPr/>
            <p:nvPr/>
          </p:nvSpPr>
          <p:spPr>
            <a:xfrm>
              <a:off x="2751991" y="4077072"/>
              <a:ext cx="2203899" cy="1168681"/>
            </a:xfrm>
            <a:prstGeom prst="rect">
              <a:avLst/>
            </a:prstGeom>
            <a:solidFill>
              <a:srgbClr val="2BB8C9">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1" name="Rectangle 70"/>
            <p:cNvSpPr/>
            <p:nvPr/>
          </p:nvSpPr>
          <p:spPr>
            <a:xfrm>
              <a:off x="2750239" y="5245754"/>
              <a:ext cx="2205651" cy="788840"/>
            </a:xfrm>
            <a:prstGeom prst="rect">
              <a:avLst/>
            </a:prstGeom>
            <a:solidFill>
              <a:srgbClr val="D45242">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Rectangle 71"/>
            <p:cNvSpPr/>
            <p:nvPr/>
          </p:nvSpPr>
          <p:spPr>
            <a:xfrm>
              <a:off x="2752063" y="1863492"/>
              <a:ext cx="2203827" cy="1005482"/>
            </a:xfrm>
            <a:prstGeom prst="rect">
              <a:avLst/>
            </a:prstGeom>
            <a:solidFill>
              <a:srgbClr val="FF99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Rectangle 72"/>
            <p:cNvSpPr/>
            <p:nvPr/>
          </p:nvSpPr>
          <p:spPr>
            <a:xfrm>
              <a:off x="2397127" y="2852934"/>
              <a:ext cx="369331" cy="1238251"/>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4" name="Rectangle 73"/>
            <p:cNvSpPr/>
            <p:nvPr/>
          </p:nvSpPr>
          <p:spPr>
            <a:xfrm>
              <a:off x="2398207" y="5225269"/>
              <a:ext cx="369331" cy="916732"/>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5" name="Text Box 2"/>
            <p:cNvSpPr txBox="1">
              <a:spLocks noChangeArrowheads="1"/>
            </p:cNvSpPr>
            <p:nvPr/>
          </p:nvSpPr>
          <p:spPr bwMode="auto">
            <a:xfrm>
              <a:off x="3642826" y="5639812"/>
              <a:ext cx="146756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D45242"/>
                  </a:solidFill>
                  <a:effectLst/>
                  <a:cs typeface="Arial" pitchFamily="34" charset="0"/>
                </a:rPr>
                <a:t>First </a:t>
              </a:r>
              <a:r>
                <a:rPr kumimoji="0" lang="en-US" altLang="en-US" sz="1600" b="1" i="0" u="none" strike="noStrike" cap="none" normalizeH="0" dirty="0">
                  <a:ln>
                    <a:noFill/>
                  </a:ln>
                  <a:solidFill>
                    <a:srgbClr val="D45242"/>
                  </a:solidFill>
                  <a:effectLst/>
                  <a:cs typeface="Arial" pitchFamily="34" charset="0"/>
                </a:rPr>
                <a:t>dinosaurs</a:t>
              </a:r>
              <a:endParaRPr kumimoji="0" lang="en-US" altLang="en-US" sz="1600" b="1" i="0" u="none" strike="noStrike" cap="none" normalizeH="0" baseline="0" dirty="0">
                <a:ln>
                  <a:noFill/>
                </a:ln>
                <a:solidFill>
                  <a:srgbClr val="D45242"/>
                </a:solidFill>
                <a:effectLst/>
                <a:cs typeface="Arial" pitchFamily="34" charset="0"/>
              </a:endParaRPr>
            </a:p>
          </p:txBody>
        </p:sp>
        <p:sp>
          <p:nvSpPr>
            <p:cNvPr id="76" name="Text Box 2"/>
            <p:cNvSpPr txBox="1">
              <a:spLocks noChangeArrowheads="1"/>
            </p:cNvSpPr>
            <p:nvPr/>
          </p:nvSpPr>
          <p:spPr bwMode="auto">
            <a:xfrm>
              <a:off x="3096824" y="5632675"/>
              <a:ext cx="90848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D45242"/>
                  </a:solidFill>
                  <a:effectLst/>
                  <a:cs typeface="Arial" pitchFamily="34" charset="0"/>
                </a:rPr>
                <a:t>245 Ma</a:t>
              </a:r>
            </a:p>
          </p:txBody>
        </p:sp>
        <p:sp>
          <p:nvSpPr>
            <p:cNvPr id="77" name="Text Box 2"/>
            <p:cNvSpPr txBox="1">
              <a:spLocks noChangeArrowheads="1"/>
            </p:cNvSpPr>
            <p:nvPr/>
          </p:nvSpPr>
          <p:spPr bwMode="auto">
            <a:xfrm>
              <a:off x="3063491" y="5108266"/>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D45242"/>
                  </a:solidFill>
                  <a:effectLst/>
                  <a:cs typeface="Arial" pitchFamily="34" charset="0"/>
                </a:rPr>
                <a:t>201 </a:t>
              </a:r>
              <a:r>
                <a:rPr lang="en-US" altLang="en-US" sz="1100" b="1" dirty="0">
                  <a:solidFill>
                    <a:srgbClr val="D45242"/>
                  </a:solidFill>
                  <a:cs typeface="Arial" pitchFamily="34" charset="0"/>
                </a:rPr>
                <a:t>Ma</a:t>
              </a:r>
              <a:endParaRPr kumimoji="0" lang="en-US" altLang="en-US" sz="1100" b="1" i="0" u="none" strike="noStrike" cap="none" normalizeH="0" baseline="0" dirty="0">
                <a:ln>
                  <a:noFill/>
                </a:ln>
                <a:solidFill>
                  <a:srgbClr val="D45242"/>
                </a:solidFill>
                <a:effectLst/>
                <a:cs typeface="Arial" pitchFamily="34" charset="0"/>
              </a:endParaRPr>
            </a:p>
          </p:txBody>
        </p:sp>
        <p:sp>
          <p:nvSpPr>
            <p:cNvPr id="78" name="Text Box 2"/>
            <p:cNvSpPr txBox="1">
              <a:spLocks noChangeArrowheads="1"/>
            </p:cNvSpPr>
            <p:nvPr/>
          </p:nvSpPr>
          <p:spPr bwMode="auto">
            <a:xfrm>
              <a:off x="3428197" y="2701967"/>
              <a:ext cx="2417835"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a:cs typeface="Arial" pitchFamily="34" charset="0"/>
                </a:rPr>
                <a:t>Extinction of dinosaurs</a:t>
              </a:r>
              <a:endParaRPr kumimoji="0" lang="en-US" altLang="en-US" sz="1600" b="1" i="0" u="none" strike="noStrike" cap="none" normalizeH="0" baseline="0" dirty="0">
                <a:ln>
                  <a:noFill/>
                </a:ln>
                <a:effectLst/>
                <a:cs typeface="Arial" pitchFamily="34" charset="0"/>
              </a:endParaRPr>
            </a:p>
          </p:txBody>
        </p:sp>
        <p:sp>
          <p:nvSpPr>
            <p:cNvPr id="79" name="Text Box 2"/>
            <p:cNvSpPr txBox="1">
              <a:spLocks noChangeArrowheads="1"/>
            </p:cNvSpPr>
            <p:nvPr/>
          </p:nvSpPr>
          <p:spPr bwMode="auto">
            <a:xfrm>
              <a:off x="2965029" y="2701967"/>
              <a:ext cx="749674"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a:cs typeface="Arial" pitchFamily="34" charset="0"/>
                </a:rPr>
                <a:t>66 Ma</a:t>
              </a:r>
              <a:endParaRPr kumimoji="0" lang="en-US" altLang="en-US" sz="1600" b="1" i="0" u="none" strike="noStrike" cap="none" normalizeH="0" baseline="0" dirty="0">
                <a:ln>
                  <a:noFill/>
                </a:ln>
                <a:effectLst/>
                <a:cs typeface="Arial" pitchFamily="34" charset="0"/>
              </a:endParaRPr>
            </a:p>
          </p:txBody>
        </p:sp>
        <p:grpSp>
          <p:nvGrpSpPr>
            <p:cNvPr id="80" name="Group 79"/>
            <p:cNvGrpSpPr/>
            <p:nvPr/>
          </p:nvGrpSpPr>
          <p:grpSpPr>
            <a:xfrm>
              <a:off x="2397127" y="2852937"/>
              <a:ext cx="369332" cy="3207799"/>
              <a:chOff x="2397127" y="2852937"/>
              <a:chExt cx="369332" cy="3207799"/>
            </a:xfrm>
          </p:grpSpPr>
          <p:sp>
            <p:nvSpPr>
              <p:cNvPr id="81" name="Rectangle 80"/>
              <p:cNvSpPr/>
              <p:nvPr/>
            </p:nvSpPr>
            <p:spPr>
              <a:xfrm>
                <a:off x="2397127" y="4077072"/>
                <a:ext cx="369332" cy="1166548"/>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2" name="Text Box 2"/>
              <p:cNvSpPr txBox="1">
                <a:spLocks noChangeArrowheads="1"/>
              </p:cNvSpPr>
              <p:nvPr/>
            </p:nvSpPr>
            <p:spPr bwMode="auto">
              <a:xfrm rot="16200000">
                <a:off x="2113741" y="4491614"/>
                <a:ext cx="936104"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effectLst/>
                    <a:ea typeface="Calibri" pitchFamily="34" charset="0"/>
                    <a:cs typeface="Times New Roman" pitchFamily="18" charset="0"/>
                  </a:rPr>
                  <a:t>Jurassic</a:t>
                </a:r>
                <a:endParaRPr kumimoji="0" lang="en-US" altLang="en-US" sz="2000" b="0" i="0" u="none" strike="noStrike" cap="none" normalizeH="0" baseline="0" dirty="0">
                  <a:ln>
                    <a:noFill/>
                  </a:ln>
                  <a:effectLst/>
                  <a:cs typeface="Arial" pitchFamily="34" charset="0"/>
                </a:endParaRPr>
              </a:p>
            </p:txBody>
          </p:sp>
          <p:sp>
            <p:nvSpPr>
              <p:cNvPr id="83" name="Text Box 2"/>
              <p:cNvSpPr txBox="1">
                <a:spLocks noChangeArrowheads="1"/>
              </p:cNvSpPr>
              <p:nvPr/>
            </p:nvSpPr>
            <p:spPr bwMode="auto">
              <a:xfrm rot="16200000">
                <a:off x="1969724" y="3296271"/>
                <a:ext cx="1224136"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a:ea typeface="Calibri" pitchFamily="34" charset="0"/>
                    <a:cs typeface="Times New Roman" pitchFamily="18" charset="0"/>
                  </a:rPr>
                  <a:t>Cretaceous</a:t>
                </a:r>
                <a:endParaRPr lang="en-US" altLang="en-US" sz="2000" dirty="0">
                  <a:cs typeface="Arial" pitchFamily="34" charset="0"/>
                </a:endParaRPr>
              </a:p>
            </p:txBody>
          </p:sp>
          <p:sp>
            <p:nvSpPr>
              <p:cNvPr id="84" name="Text Box 2"/>
              <p:cNvSpPr txBox="1">
                <a:spLocks noChangeArrowheads="1"/>
              </p:cNvSpPr>
              <p:nvPr/>
            </p:nvSpPr>
            <p:spPr bwMode="auto">
              <a:xfrm rot="16200000">
                <a:off x="2117211" y="5428148"/>
                <a:ext cx="927708"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effectLst/>
                    <a:ea typeface="Calibri" pitchFamily="34" charset="0"/>
                    <a:cs typeface="Times New Roman" pitchFamily="18" charset="0"/>
                  </a:rPr>
                  <a:t>Triassic</a:t>
                </a:r>
                <a:endParaRPr kumimoji="0" lang="en-US" altLang="en-US" sz="2000" b="0" i="0" u="none" strike="noStrike" cap="none" normalizeH="0" baseline="0" dirty="0">
                  <a:ln>
                    <a:noFill/>
                  </a:ln>
                  <a:effectLst/>
                  <a:cs typeface="Arial" pitchFamily="34" charset="0"/>
                </a:endParaRPr>
              </a:p>
            </p:txBody>
          </p:sp>
        </p:grpSp>
        <p:sp>
          <p:nvSpPr>
            <p:cNvPr id="86" name="Text Box 2"/>
            <p:cNvSpPr txBox="1">
              <a:spLocks noChangeArrowheads="1"/>
            </p:cNvSpPr>
            <p:nvPr/>
          </p:nvSpPr>
          <p:spPr bwMode="auto">
            <a:xfrm>
              <a:off x="2835349" y="5334108"/>
              <a:ext cx="53137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Eoraptor</a:t>
              </a:r>
              <a:endParaRPr kumimoji="0" lang="en-US" altLang="en-US" sz="900" b="0" i="1" u="none" strike="noStrike" cap="none" normalizeH="0" baseline="0" dirty="0">
                <a:ln>
                  <a:noFill/>
                </a:ln>
                <a:solidFill>
                  <a:schemeClr val="tx1"/>
                </a:solidFill>
                <a:effectLst/>
                <a:cs typeface="Arial" pitchFamily="34" charset="0"/>
              </a:endParaRPr>
            </a:p>
          </p:txBody>
        </p:sp>
        <p:sp>
          <p:nvSpPr>
            <p:cNvPr id="87" name="Text Box 2"/>
            <p:cNvSpPr txBox="1">
              <a:spLocks noChangeArrowheads="1"/>
            </p:cNvSpPr>
            <p:nvPr/>
          </p:nvSpPr>
          <p:spPr bwMode="auto">
            <a:xfrm>
              <a:off x="3949436" y="5512785"/>
              <a:ext cx="776885"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a:cs typeface="Arial" pitchFamily="34" charset="0"/>
                </a:rPr>
                <a:t>Herrerasaurus</a:t>
              </a:r>
              <a:endParaRPr kumimoji="0" lang="en-US" altLang="en-US" sz="900" b="0" i="1" u="none" strike="noStrike" cap="none" normalizeH="0" baseline="0" dirty="0">
                <a:ln>
                  <a:noFill/>
                </a:ln>
                <a:solidFill>
                  <a:schemeClr val="tx1"/>
                </a:solidFill>
                <a:effectLst/>
                <a:cs typeface="Arial" pitchFamily="34" charset="0"/>
              </a:endParaRPr>
            </a:p>
          </p:txBody>
        </p:sp>
        <p:sp>
          <p:nvSpPr>
            <p:cNvPr id="88" name="Text Box 2"/>
            <p:cNvSpPr txBox="1">
              <a:spLocks noChangeArrowheads="1"/>
            </p:cNvSpPr>
            <p:nvPr/>
          </p:nvSpPr>
          <p:spPr bwMode="auto">
            <a:xfrm>
              <a:off x="4275548" y="4869160"/>
              <a:ext cx="79208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Lesothosaurus</a:t>
              </a:r>
              <a:endParaRPr kumimoji="0" lang="en-US" altLang="en-US" sz="900" b="0" i="1" u="none" strike="noStrike" cap="none" normalizeH="0" baseline="0" dirty="0">
                <a:ln>
                  <a:noFill/>
                </a:ln>
                <a:solidFill>
                  <a:schemeClr val="tx1"/>
                </a:solidFill>
                <a:effectLst/>
                <a:cs typeface="Arial" pitchFamily="34" charset="0"/>
              </a:endParaRPr>
            </a:p>
          </p:txBody>
        </p:sp>
        <p:sp>
          <p:nvSpPr>
            <p:cNvPr id="89" name="Text Box 2"/>
            <p:cNvSpPr txBox="1">
              <a:spLocks noChangeArrowheads="1"/>
            </p:cNvSpPr>
            <p:nvPr/>
          </p:nvSpPr>
          <p:spPr bwMode="auto">
            <a:xfrm>
              <a:off x="2894939" y="4322945"/>
              <a:ext cx="71241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Brachiosaurus</a:t>
              </a:r>
            </a:p>
          </p:txBody>
        </p:sp>
        <p:sp>
          <p:nvSpPr>
            <p:cNvPr id="90" name="Text Box 2"/>
            <p:cNvSpPr txBox="1">
              <a:spLocks noChangeArrowheads="1"/>
            </p:cNvSpPr>
            <p:nvPr/>
          </p:nvSpPr>
          <p:spPr bwMode="auto">
            <a:xfrm>
              <a:off x="3539764" y="4869160"/>
              <a:ext cx="72860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Megalosaurus</a:t>
              </a:r>
              <a:endParaRPr kumimoji="0" lang="en-US" altLang="en-US" sz="900" b="0" i="1" u="none" strike="noStrike" cap="none" normalizeH="0" baseline="0" dirty="0">
                <a:ln>
                  <a:noFill/>
                </a:ln>
                <a:solidFill>
                  <a:schemeClr val="tx1"/>
                </a:solidFill>
                <a:effectLst/>
                <a:cs typeface="Arial" pitchFamily="34" charset="0"/>
              </a:endParaRPr>
            </a:p>
          </p:txBody>
        </p:sp>
        <p:sp>
          <p:nvSpPr>
            <p:cNvPr id="91" name="Text Box 2"/>
            <p:cNvSpPr txBox="1">
              <a:spLocks noChangeArrowheads="1"/>
            </p:cNvSpPr>
            <p:nvPr/>
          </p:nvSpPr>
          <p:spPr bwMode="auto">
            <a:xfrm>
              <a:off x="4376607" y="4293096"/>
              <a:ext cx="673783"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Stegosaurus</a:t>
              </a:r>
            </a:p>
          </p:txBody>
        </p:sp>
        <p:sp>
          <p:nvSpPr>
            <p:cNvPr id="92" name="Text Box 2"/>
            <p:cNvSpPr txBox="1">
              <a:spLocks noChangeArrowheads="1"/>
            </p:cNvSpPr>
            <p:nvPr/>
          </p:nvSpPr>
          <p:spPr bwMode="auto">
            <a:xfrm>
              <a:off x="4380971" y="3544051"/>
              <a:ext cx="59700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Iguanodon</a:t>
              </a:r>
            </a:p>
          </p:txBody>
        </p:sp>
        <p:sp>
          <p:nvSpPr>
            <p:cNvPr id="93" name="Text Box 2"/>
            <p:cNvSpPr txBox="1">
              <a:spLocks noChangeArrowheads="1"/>
            </p:cNvSpPr>
            <p:nvPr/>
          </p:nvSpPr>
          <p:spPr bwMode="auto">
            <a:xfrm>
              <a:off x="3554278" y="3826167"/>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Microraptor</a:t>
              </a:r>
              <a:endParaRPr kumimoji="0" lang="en-US" altLang="en-US" sz="900" b="0" i="1" u="none" strike="noStrike" cap="none" normalizeH="0" baseline="0" dirty="0">
                <a:ln>
                  <a:noFill/>
                </a:ln>
                <a:solidFill>
                  <a:schemeClr val="tx1"/>
                </a:solidFill>
                <a:effectLst/>
                <a:cs typeface="Arial" pitchFamily="34" charset="0"/>
              </a:endParaRPr>
            </a:p>
          </p:txBody>
        </p:sp>
        <p:sp>
          <p:nvSpPr>
            <p:cNvPr id="94" name="Text Box 2"/>
            <p:cNvSpPr txBox="1">
              <a:spLocks noChangeArrowheads="1"/>
            </p:cNvSpPr>
            <p:nvPr/>
          </p:nvSpPr>
          <p:spPr bwMode="auto">
            <a:xfrm>
              <a:off x="2708697" y="3230597"/>
              <a:ext cx="73704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Tyrannosaurus</a:t>
              </a:r>
            </a:p>
          </p:txBody>
        </p:sp>
        <p:sp>
          <p:nvSpPr>
            <p:cNvPr id="95" name="Text Box 2"/>
            <p:cNvSpPr txBox="1">
              <a:spLocks noChangeArrowheads="1"/>
            </p:cNvSpPr>
            <p:nvPr/>
          </p:nvSpPr>
          <p:spPr bwMode="auto">
            <a:xfrm>
              <a:off x="3915730" y="3349693"/>
              <a:ext cx="89356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Parasaurolophus</a:t>
              </a:r>
              <a:endParaRPr kumimoji="0" lang="en-US" altLang="en-US" sz="900" b="0" i="1" u="none" strike="noStrike" cap="none" normalizeH="0" baseline="0" dirty="0">
                <a:ln>
                  <a:noFill/>
                </a:ln>
                <a:solidFill>
                  <a:schemeClr val="tx1"/>
                </a:solidFill>
                <a:effectLst/>
                <a:cs typeface="Arial" pitchFamily="34" charset="0"/>
              </a:endParaRPr>
            </a:p>
          </p:txBody>
        </p:sp>
        <p:sp>
          <p:nvSpPr>
            <p:cNvPr id="96" name="Text Box 2"/>
            <p:cNvSpPr txBox="1">
              <a:spLocks noChangeArrowheads="1"/>
            </p:cNvSpPr>
            <p:nvPr/>
          </p:nvSpPr>
          <p:spPr bwMode="auto">
            <a:xfrm>
              <a:off x="4349504" y="2920300"/>
              <a:ext cx="60358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Triceratops</a:t>
              </a:r>
            </a:p>
          </p:txBody>
        </p:sp>
        <p:sp>
          <p:nvSpPr>
            <p:cNvPr id="97" name="Text Box 2"/>
            <p:cNvSpPr txBox="1">
              <a:spLocks noChangeArrowheads="1"/>
            </p:cNvSpPr>
            <p:nvPr/>
          </p:nvSpPr>
          <p:spPr bwMode="auto">
            <a:xfrm>
              <a:off x="4394211" y="3197348"/>
              <a:ext cx="66422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Velociraptor</a:t>
              </a:r>
            </a:p>
          </p:txBody>
        </p:sp>
        <p:sp>
          <p:nvSpPr>
            <p:cNvPr id="98" name="Text Box 2"/>
            <p:cNvSpPr txBox="1">
              <a:spLocks noChangeArrowheads="1"/>
            </p:cNvSpPr>
            <p:nvPr/>
          </p:nvSpPr>
          <p:spPr bwMode="auto">
            <a:xfrm>
              <a:off x="2706525" y="4831708"/>
              <a:ext cx="98322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Heterodontosaurus</a:t>
              </a:r>
              <a:endParaRPr kumimoji="0" lang="en-US" altLang="en-US" sz="900" b="0" i="1" u="none" strike="noStrike" cap="none" normalizeH="0" baseline="0" dirty="0">
                <a:ln>
                  <a:noFill/>
                </a:ln>
                <a:solidFill>
                  <a:schemeClr val="tx1"/>
                </a:solidFill>
                <a:effectLst/>
                <a:cs typeface="Arial" pitchFamily="34" charset="0"/>
              </a:endParaRPr>
            </a:p>
          </p:txBody>
        </p:sp>
        <p:pic>
          <p:nvPicPr>
            <p:cNvPr id="99" name="Picture 13" descr="I:\Education\Factsheets, careers profiles &amp; web content\Factsheets and website hub pages\Dinosaurs\Images\allosaurus.png"/>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85033" y="4393747"/>
              <a:ext cx="686415" cy="20378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I:\Education\Factsheets, careers profiles &amp; web content\Factsheets and website hub pages\Dinosaurs\Images\parasaurolophus.png"/>
            <p:cNvPicPr>
              <a:picLocks noChangeAspect="1" noChangeArrowheads="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13215" y="3249231"/>
              <a:ext cx="447766" cy="16091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5" descr="I:\Education\Factsheets, careers profiles &amp; web content\Factsheets and website hub pages\Dinosaurs\Images\velociraptor.png"/>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18862" y="3095412"/>
              <a:ext cx="532132" cy="153819"/>
            </a:xfrm>
            <a:prstGeom prst="rect">
              <a:avLst/>
            </a:prstGeom>
            <a:noFill/>
            <a:extLst>
              <a:ext uri="{909E8E84-426E-40DD-AFC4-6F175D3DCCD1}">
                <a14:hiddenFill xmlns:a14="http://schemas.microsoft.com/office/drawing/2010/main">
                  <a:solidFill>
                    <a:srgbClr val="FFFFFF"/>
                  </a:solidFill>
                </a14:hiddenFill>
              </a:ext>
            </a:extLst>
          </p:spPr>
        </p:pic>
        <p:sp>
          <p:nvSpPr>
            <p:cNvPr id="102" name="Text Box 2"/>
            <p:cNvSpPr txBox="1">
              <a:spLocks noChangeArrowheads="1"/>
            </p:cNvSpPr>
            <p:nvPr/>
          </p:nvSpPr>
          <p:spPr bwMode="auto">
            <a:xfrm>
              <a:off x="3845043" y="4548840"/>
              <a:ext cx="57836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i="1" dirty="0" err="1">
                  <a:cs typeface="Arial" pitchFamily="34" charset="0"/>
                </a:rPr>
                <a:t>Allosaurus</a:t>
              </a:r>
              <a:endParaRPr kumimoji="0" lang="en-US" altLang="en-US" sz="900" b="0" i="1" u="none" strike="noStrike" cap="none" normalizeH="0" baseline="0" dirty="0">
                <a:ln>
                  <a:noFill/>
                </a:ln>
                <a:solidFill>
                  <a:schemeClr val="tx1"/>
                </a:solidFill>
                <a:effectLst/>
                <a:cs typeface="Arial" pitchFamily="34" charset="0"/>
              </a:endParaRPr>
            </a:p>
          </p:txBody>
        </p:sp>
        <p:pic>
          <p:nvPicPr>
            <p:cNvPr id="103" name="Picture 16" descr="I:\Education\Factsheets, careers profiles &amp; web content\Factsheets and website hub pages\Dinosaurs\Images\ankylosaurus.png"/>
            <p:cNvPicPr>
              <a:picLocks noChangeAspect="1" noChangeArrowheads="1"/>
            </p:cNvPicPr>
            <p:nvPr/>
          </p:nvPicPr>
          <p:blipFill>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429698" y="2949658"/>
              <a:ext cx="452278" cy="14575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descr="I:\Education\Factsheets, careers profiles &amp; web content\Factsheets and website hub pages\Dinosaurs\Images\baryonyx.png"/>
            <p:cNvPicPr>
              <a:picLocks noChangeAspect="1" noChangeArrowheads="1"/>
            </p:cNvPicPr>
            <p:nvPr/>
          </p:nvPicPr>
          <p:blipFill>
            <a:blip r:embed="rId8" cstate="email">
              <a:duotone>
                <a:schemeClr val="accent3">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flipH="1">
              <a:off x="2810940" y="3781250"/>
              <a:ext cx="724427" cy="20799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 Box 2"/>
            <p:cNvSpPr txBox="1">
              <a:spLocks noChangeArrowheads="1"/>
            </p:cNvSpPr>
            <p:nvPr/>
          </p:nvSpPr>
          <p:spPr bwMode="auto">
            <a:xfrm>
              <a:off x="2858506" y="3573674"/>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Baryonyx</a:t>
              </a:r>
              <a:endParaRPr kumimoji="0" lang="en-US" altLang="en-US" sz="900" b="0" i="1" u="none" strike="noStrike" cap="none" normalizeH="0" baseline="0" dirty="0">
                <a:ln>
                  <a:noFill/>
                </a:ln>
                <a:solidFill>
                  <a:schemeClr val="tx1"/>
                </a:solidFill>
                <a:effectLst/>
                <a:cs typeface="Arial" pitchFamily="34" charset="0"/>
              </a:endParaRPr>
            </a:p>
          </p:txBody>
        </p:sp>
        <p:sp>
          <p:nvSpPr>
            <p:cNvPr id="106" name="Text Box 2"/>
            <p:cNvSpPr txBox="1">
              <a:spLocks noChangeArrowheads="1"/>
            </p:cNvSpPr>
            <p:nvPr/>
          </p:nvSpPr>
          <p:spPr bwMode="auto">
            <a:xfrm>
              <a:off x="4116932" y="5226386"/>
              <a:ext cx="93154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Thecodontosaurus</a:t>
              </a:r>
              <a:endParaRPr kumimoji="0" lang="en-US" altLang="en-US" sz="900" b="0" i="1" u="none" strike="noStrike" cap="none" normalizeH="0" baseline="0" dirty="0">
                <a:ln>
                  <a:noFill/>
                </a:ln>
                <a:solidFill>
                  <a:schemeClr val="tx1"/>
                </a:solidFill>
                <a:effectLst/>
                <a:cs typeface="Arial" pitchFamily="34" charset="0"/>
              </a:endParaRPr>
            </a:p>
          </p:txBody>
        </p:sp>
        <p:pic>
          <p:nvPicPr>
            <p:cNvPr id="107" name="Picture 20" descr="I:\Education\Factsheets, careers profiles &amp; web content\Factsheets and website hub pages\Dinosaurs\Images\penguin.png"/>
            <p:cNvPicPr>
              <a:picLocks noChangeAspect="1" noChangeArrowheads="1"/>
            </p:cNvPicPr>
            <p:nvPr/>
          </p:nvPicPr>
          <p:blipFill>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37306" y="2325812"/>
              <a:ext cx="139234" cy="180019"/>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p:cNvSpPr txBox="1">
              <a:spLocks noChangeArrowheads="1"/>
            </p:cNvSpPr>
            <p:nvPr/>
          </p:nvSpPr>
          <p:spPr bwMode="auto">
            <a:xfrm rot="16200000">
              <a:off x="2080637" y="2185751"/>
              <a:ext cx="997345" cy="364364"/>
            </a:xfrm>
            <a:prstGeom prst="rect">
              <a:avLst/>
            </a:prstGeom>
            <a:solidFill>
              <a:srgbClr val="FFC000"/>
            </a:solidFill>
            <a:ln>
              <a:noFill/>
            </a:ln>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a:ea typeface="Calibri" pitchFamily="34" charset="0"/>
                  <a:cs typeface="Times New Roman" pitchFamily="18" charset="0"/>
                </a:rPr>
                <a:t>Cenozoic</a:t>
              </a:r>
              <a:endParaRPr lang="en-US" altLang="en-US" sz="2000" dirty="0">
                <a:cs typeface="Arial" pitchFamily="34" charset="0"/>
              </a:endParaRPr>
            </a:p>
          </p:txBody>
        </p:sp>
        <p:pic>
          <p:nvPicPr>
            <p:cNvPr id="109" name="Picture 21" descr="I:\Education\Factsheets, careers profiles &amp; web content\Factsheets and website hub pages\Dinosaurs\Images\owl.png"/>
            <p:cNvPicPr>
              <a:picLocks noChangeAspect="1" noChangeArrowheads="1"/>
            </p:cNvPicPr>
            <p:nvPr/>
          </p:nvPicPr>
          <p:blipFill>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01034" y="2216748"/>
              <a:ext cx="118640" cy="22008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2" descr="I:\Education\Factsheets, careers profiles &amp; web content\Factsheets and website hub pages\Dinosaurs\Images\bird.png"/>
            <p:cNvPicPr>
              <a:picLocks noChangeAspect="1" noChangeArrowheads="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37306" y="2100315"/>
              <a:ext cx="168794" cy="15824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3" descr="I:\Education\Factsheets, careers profiles &amp; web content\Factsheets and website hub pages\Dinosaurs\Images\kiwi.png"/>
            <p:cNvPicPr>
              <a:picLocks noChangeAspect="1" noChangeArrowheads="1"/>
            </p:cNvPicPr>
            <p:nvPr/>
          </p:nvPicPr>
          <p:blipFill>
            <a:blip r:embed="rId1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7329" y="2203962"/>
              <a:ext cx="158992" cy="14284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4" descr="I:\Education\Factsheets, careers profiles &amp; web content\Factsheets and website hub pages\Dinosaurs\Images\parrot.png"/>
            <p:cNvPicPr>
              <a:picLocks noChangeAspect="1" noChangeArrowheads="1"/>
            </p:cNvPicPr>
            <p:nvPr/>
          </p:nvPicPr>
          <p:blipFill>
            <a:blip r:embed="rId1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769484" y="2209914"/>
              <a:ext cx="79620" cy="26131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5" descr="I:\Education\Factsheets, careers profiles &amp; web content\Factsheets and website hub pages\Dinosaurs\Images\flamingo.png"/>
            <p:cNvPicPr>
              <a:picLocks noChangeAspect="1" noChangeArrowheads="1"/>
            </p:cNvPicPr>
            <p:nvPr/>
          </p:nvPicPr>
          <p:blipFill>
            <a:blip r:embed="rId1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28168" y="2033180"/>
              <a:ext cx="186535" cy="25812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 Box 2"/>
            <p:cNvSpPr txBox="1">
              <a:spLocks noChangeArrowheads="1"/>
            </p:cNvSpPr>
            <p:nvPr/>
          </p:nvSpPr>
          <p:spPr bwMode="auto">
            <a:xfrm>
              <a:off x="3626112" y="2511293"/>
              <a:ext cx="128421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a:solidFill>
                    <a:srgbClr val="FF9900"/>
                  </a:solidFill>
                  <a:cs typeface="Arial" pitchFamily="34" charset="0"/>
                </a:rPr>
                <a:t>First modern birds</a:t>
              </a:r>
              <a:endParaRPr kumimoji="0" lang="en-US" altLang="en-US" sz="1100" b="1" i="0" u="none" strike="noStrike" cap="none" normalizeH="0" baseline="0" dirty="0">
                <a:ln>
                  <a:noFill/>
                </a:ln>
                <a:solidFill>
                  <a:srgbClr val="FF9900"/>
                </a:solidFill>
                <a:effectLst/>
                <a:cs typeface="Arial" pitchFamily="34" charset="0"/>
              </a:endParaRPr>
            </a:p>
          </p:txBody>
        </p:sp>
        <p:pic>
          <p:nvPicPr>
            <p:cNvPr id="115" name="Picture 26" descr="I:\Education\Factsheets, careers profiles &amp; web content\Factsheets and website hub pages\Dinosaurs\Images\kingfisher.png"/>
            <p:cNvPicPr>
              <a:picLocks noChangeAspect="1" noChangeArrowheads="1"/>
            </p:cNvPicPr>
            <p:nvPr/>
          </p:nvPicPr>
          <p:blipFill>
            <a:blip r:embed="rId16"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30879" y="2371243"/>
              <a:ext cx="160849" cy="17634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7" descr="I:\Education\Factsheets, careers profiles &amp; web content\Factsheets and website hub pages\Dinosaurs\Images\woodpecker.png"/>
            <p:cNvPicPr>
              <a:picLocks noChangeAspect="1" noChangeArrowheads="1"/>
            </p:cNvPicPr>
            <p:nvPr/>
          </p:nvPicPr>
          <p:blipFill>
            <a:blip r:embed="rId17"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61784" y="2296274"/>
              <a:ext cx="97601" cy="17975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9" descr="I:\Education\Factsheets, careers profiles &amp; web content\Factsheets and website hub pages\Dinosaurs\Images\archaeopteryx.png"/>
            <p:cNvPicPr>
              <a:picLocks noChangeAspect="1" noChangeArrowheads="1"/>
            </p:cNvPicPr>
            <p:nvPr/>
          </p:nvPicPr>
          <p:blipFill>
            <a:blip r:embed="rId18"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87439" y="4074888"/>
              <a:ext cx="195601" cy="158544"/>
            </a:xfrm>
            <a:prstGeom prst="rect">
              <a:avLst/>
            </a:prstGeom>
            <a:noFill/>
            <a:extLst>
              <a:ext uri="{909E8E84-426E-40DD-AFC4-6F175D3DCCD1}">
                <a14:hiddenFill xmlns:a14="http://schemas.microsoft.com/office/drawing/2010/main">
                  <a:solidFill>
                    <a:srgbClr val="FFFFFF"/>
                  </a:solidFill>
                </a14:hiddenFill>
              </a:ext>
            </a:extLst>
          </p:spPr>
        </p:pic>
        <p:sp>
          <p:nvSpPr>
            <p:cNvPr id="118" name="Text Box 2"/>
            <p:cNvSpPr txBox="1">
              <a:spLocks noChangeArrowheads="1"/>
            </p:cNvSpPr>
            <p:nvPr/>
          </p:nvSpPr>
          <p:spPr bwMode="auto">
            <a:xfrm>
              <a:off x="3604003" y="4037384"/>
              <a:ext cx="75850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a:ln>
                    <a:noFill/>
                  </a:ln>
                  <a:solidFill>
                    <a:schemeClr val="tx1"/>
                  </a:solidFill>
                  <a:effectLst/>
                  <a:cs typeface="Arial" pitchFamily="34" charset="0"/>
                </a:rPr>
                <a:t>Archaeopteryx</a:t>
              </a:r>
            </a:p>
          </p:txBody>
        </p:sp>
        <p:pic>
          <p:nvPicPr>
            <p:cNvPr id="119" name="Picture 30" descr="I:\Education\Factsheets, careers profiles &amp; web content\Factsheets and website hub pages\Dinosaurs\Images\homosapiens.png"/>
            <p:cNvPicPr>
              <a:picLocks noChangeAspect="1" noChangeArrowheads="1"/>
            </p:cNvPicPr>
            <p:nvPr/>
          </p:nvPicPr>
          <p:blipFill>
            <a:blip r:embed="rId19"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01542" y="1893655"/>
              <a:ext cx="222801" cy="2880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 Box 2"/>
            <p:cNvSpPr txBox="1">
              <a:spLocks noChangeArrowheads="1"/>
            </p:cNvSpPr>
            <p:nvPr/>
          </p:nvSpPr>
          <p:spPr bwMode="auto">
            <a:xfrm>
              <a:off x="3535367" y="1811312"/>
              <a:ext cx="1301136"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a:solidFill>
                    <a:srgbClr val="FF9900"/>
                  </a:solidFill>
                  <a:cs typeface="Arial" pitchFamily="34" charset="0"/>
                </a:rPr>
                <a:t>0.5Ma First humans</a:t>
              </a:r>
              <a:endParaRPr kumimoji="0" lang="en-US" altLang="en-US" sz="1100" b="1" i="0" u="none" strike="noStrike" cap="none" normalizeH="0" baseline="0" dirty="0">
                <a:ln>
                  <a:noFill/>
                </a:ln>
                <a:solidFill>
                  <a:srgbClr val="FF9900"/>
                </a:solidFill>
                <a:effectLst/>
                <a:cs typeface="Arial" pitchFamily="34" charset="0"/>
              </a:endParaRPr>
            </a:p>
          </p:txBody>
        </p:sp>
        <p:cxnSp>
          <p:nvCxnSpPr>
            <p:cNvPr id="121" name="Straight Arrow Connector 120"/>
            <p:cNvCxnSpPr/>
            <p:nvPr/>
          </p:nvCxnSpPr>
          <p:spPr>
            <a:xfrm flipH="1" flipV="1">
              <a:off x="2772039" y="1946264"/>
              <a:ext cx="819689" cy="1774"/>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 Box 2"/>
            <p:cNvSpPr txBox="1">
              <a:spLocks noChangeArrowheads="1"/>
            </p:cNvSpPr>
            <p:nvPr/>
          </p:nvSpPr>
          <p:spPr bwMode="auto">
            <a:xfrm>
              <a:off x="3265877" y="2513390"/>
              <a:ext cx="57325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a:solidFill>
                    <a:srgbClr val="FF9900"/>
                  </a:solidFill>
                  <a:cs typeface="Arial" pitchFamily="34" charset="0"/>
                </a:rPr>
                <a:t>55 Ma</a:t>
              </a:r>
              <a:endParaRPr kumimoji="0" lang="en-US" altLang="en-US" sz="1100" b="1" i="0" u="none" strike="noStrike" cap="none" normalizeH="0" baseline="0" dirty="0">
                <a:ln>
                  <a:noFill/>
                </a:ln>
                <a:solidFill>
                  <a:srgbClr val="FF9900"/>
                </a:solidFill>
                <a:effectLst/>
                <a:cs typeface="Arial" pitchFamily="34" charset="0"/>
              </a:endParaRPr>
            </a:p>
          </p:txBody>
        </p:sp>
        <p:cxnSp>
          <p:nvCxnSpPr>
            <p:cNvPr id="124" name="Straight Arrow Connector 123"/>
            <p:cNvCxnSpPr/>
            <p:nvPr/>
          </p:nvCxnSpPr>
          <p:spPr>
            <a:xfrm flipH="1">
              <a:off x="2772039" y="2636912"/>
              <a:ext cx="544149" cy="0"/>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2767539" y="2868973"/>
              <a:ext cx="234580" cy="0"/>
            </a:xfrm>
            <a:prstGeom prst="straightConnector1">
              <a:avLst/>
            </a:prstGeom>
            <a:ln w="381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2761286" y="5750860"/>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Text Box 2"/>
            <p:cNvSpPr txBox="1">
              <a:spLocks noChangeArrowheads="1"/>
            </p:cNvSpPr>
            <p:nvPr/>
          </p:nvSpPr>
          <p:spPr bwMode="auto">
            <a:xfrm>
              <a:off x="2114505" y="1572296"/>
              <a:ext cx="966266" cy="2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400" b="1" dirty="0">
                  <a:cs typeface="Arial" pitchFamily="34" charset="0"/>
                </a:rPr>
                <a:t>Present</a:t>
              </a:r>
              <a:r>
                <a:rPr lang="en-US" altLang="en-US" sz="1400" b="1" dirty="0">
                  <a:solidFill>
                    <a:srgbClr val="FF9900"/>
                  </a:solidFill>
                  <a:cs typeface="Arial" pitchFamily="34" charset="0"/>
                </a:rPr>
                <a:t> </a:t>
              </a:r>
              <a:r>
                <a:rPr lang="en-US" altLang="en-US" sz="1400" b="1" dirty="0">
                  <a:cs typeface="Arial" pitchFamily="34" charset="0"/>
                </a:rPr>
                <a:t>day</a:t>
              </a:r>
              <a:endParaRPr kumimoji="0" lang="en-US" altLang="en-US" sz="1400" b="1" i="0" u="none" strike="noStrike" cap="none" normalizeH="0" baseline="0" dirty="0">
                <a:ln>
                  <a:noFill/>
                </a:ln>
                <a:effectLst/>
                <a:cs typeface="Arial" pitchFamily="34" charset="0"/>
              </a:endParaRPr>
            </a:p>
          </p:txBody>
        </p:sp>
        <p:sp>
          <p:nvSpPr>
            <p:cNvPr id="128" name="Freeform 127"/>
            <p:cNvSpPr/>
            <p:nvPr/>
          </p:nvSpPr>
          <p:spPr>
            <a:xfrm>
              <a:off x="2306349" y="5850666"/>
              <a:ext cx="3065570" cy="340101"/>
            </a:xfrm>
            <a:custGeom>
              <a:avLst/>
              <a:gdLst>
                <a:gd name="connsiteX0" fmla="*/ 0 w 2628900"/>
                <a:gd name="connsiteY0" fmla="*/ 200025 h 290513"/>
                <a:gd name="connsiteX1" fmla="*/ 104775 w 2628900"/>
                <a:gd name="connsiteY1" fmla="*/ 28575 h 290513"/>
                <a:gd name="connsiteX2" fmla="*/ 242887 w 2628900"/>
                <a:gd name="connsiteY2" fmla="*/ 223838 h 290513"/>
                <a:gd name="connsiteX3" fmla="*/ 314325 w 2628900"/>
                <a:gd name="connsiteY3" fmla="*/ 61913 h 290513"/>
                <a:gd name="connsiteX4" fmla="*/ 361950 w 2628900"/>
                <a:gd name="connsiteY4" fmla="*/ 157163 h 290513"/>
                <a:gd name="connsiteX5" fmla="*/ 471487 w 2628900"/>
                <a:gd name="connsiteY5" fmla="*/ 61913 h 290513"/>
                <a:gd name="connsiteX6" fmla="*/ 500062 w 2628900"/>
                <a:gd name="connsiteY6" fmla="*/ 138113 h 290513"/>
                <a:gd name="connsiteX7" fmla="*/ 571500 w 2628900"/>
                <a:gd name="connsiteY7" fmla="*/ 19050 h 290513"/>
                <a:gd name="connsiteX8" fmla="*/ 657225 w 2628900"/>
                <a:gd name="connsiteY8" fmla="*/ 147638 h 290513"/>
                <a:gd name="connsiteX9" fmla="*/ 719137 w 2628900"/>
                <a:gd name="connsiteY9" fmla="*/ 71438 h 290513"/>
                <a:gd name="connsiteX10" fmla="*/ 785812 w 2628900"/>
                <a:gd name="connsiteY10" fmla="*/ 157163 h 290513"/>
                <a:gd name="connsiteX11" fmla="*/ 852487 w 2628900"/>
                <a:gd name="connsiteY11" fmla="*/ 57150 h 290513"/>
                <a:gd name="connsiteX12" fmla="*/ 895350 w 2628900"/>
                <a:gd name="connsiteY12" fmla="*/ 133350 h 290513"/>
                <a:gd name="connsiteX13" fmla="*/ 952500 w 2628900"/>
                <a:gd name="connsiteY13" fmla="*/ 80963 h 290513"/>
                <a:gd name="connsiteX14" fmla="*/ 1004887 w 2628900"/>
                <a:gd name="connsiteY14" fmla="*/ 152400 h 290513"/>
                <a:gd name="connsiteX15" fmla="*/ 1143000 w 2628900"/>
                <a:gd name="connsiteY15" fmla="*/ 47625 h 290513"/>
                <a:gd name="connsiteX16" fmla="*/ 1171575 w 2628900"/>
                <a:gd name="connsiteY16" fmla="*/ 142875 h 290513"/>
                <a:gd name="connsiteX17" fmla="*/ 1228725 w 2628900"/>
                <a:gd name="connsiteY17" fmla="*/ 47625 h 290513"/>
                <a:gd name="connsiteX18" fmla="*/ 1295400 w 2628900"/>
                <a:gd name="connsiteY18" fmla="*/ 161925 h 290513"/>
                <a:gd name="connsiteX19" fmla="*/ 1366837 w 2628900"/>
                <a:gd name="connsiteY19" fmla="*/ 109538 h 290513"/>
                <a:gd name="connsiteX20" fmla="*/ 1419225 w 2628900"/>
                <a:gd name="connsiteY20" fmla="*/ 161925 h 290513"/>
                <a:gd name="connsiteX21" fmla="*/ 1462087 w 2628900"/>
                <a:gd name="connsiteY21" fmla="*/ 57150 h 290513"/>
                <a:gd name="connsiteX22" fmla="*/ 1538287 w 2628900"/>
                <a:gd name="connsiteY22" fmla="*/ 152400 h 290513"/>
                <a:gd name="connsiteX23" fmla="*/ 1590675 w 2628900"/>
                <a:gd name="connsiteY23" fmla="*/ 76200 h 290513"/>
                <a:gd name="connsiteX24" fmla="*/ 1643062 w 2628900"/>
                <a:gd name="connsiteY24" fmla="*/ 133350 h 290513"/>
                <a:gd name="connsiteX25" fmla="*/ 1719262 w 2628900"/>
                <a:gd name="connsiteY25" fmla="*/ 52388 h 290513"/>
                <a:gd name="connsiteX26" fmla="*/ 1785937 w 2628900"/>
                <a:gd name="connsiteY26" fmla="*/ 190500 h 290513"/>
                <a:gd name="connsiteX27" fmla="*/ 1852612 w 2628900"/>
                <a:gd name="connsiteY27" fmla="*/ 38100 h 290513"/>
                <a:gd name="connsiteX28" fmla="*/ 1895475 w 2628900"/>
                <a:gd name="connsiteY28" fmla="*/ 119063 h 290513"/>
                <a:gd name="connsiteX29" fmla="*/ 1943100 w 2628900"/>
                <a:gd name="connsiteY29" fmla="*/ 33338 h 290513"/>
                <a:gd name="connsiteX30" fmla="*/ 1985962 w 2628900"/>
                <a:gd name="connsiteY30" fmla="*/ 133350 h 290513"/>
                <a:gd name="connsiteX31" fmla="*/ 2071687 w 2628900"/>
                <a:gd name="connsiteY31" fmla="*/ 4763 h 290513"/>
                <a:gd name="connsiteX32" fmla="*/ 2128837 w 2628900"/>
                <a:gd name="connsiteY32" fmla="*/ 171450 h 290513"/>
                <a:gd name="connsiteX33" fmla="*/ 2166937 w 2628900"/>
                <a:gd name="connsiteY33" fmla="*/ 76200 h 290513"/>
                <a:gd name="connsiteX34" fmla="*/ 2243137 w 2628900"/>
                <a:gd name="connsiteY34" fmla="*/ 147638 h 290513"/>
                <a:gd name="connsiteX35" fmla="*/ 2314575 w 2628900"/>
                <a:gd name="connsiteY35" fmla="*/ 52388 h 290513"/>
                <a:gd name="connsiteX36" fmla="*/ 2352675 w 2628900"/>
                <a:gd name="connsiteY36" fmla="*/ 109538 h 290513"/>
                <a:gd name="connsiteX37" fmla="*/ 2447925 w 2628900"/>
                <a:gd name="connsiteY37" fmla="*/ 19050 h 290513"/>
                <a:gd name="connsiteX38" fmla="*/ 2471737 w 2628900"/>
                <a:gd name="connsiteY38" fmla="*/ 95250 h 290513"/>
                <a:gd name="connsiteX39" fmla="*/ 2557462 w 2628900"/>
                <a:gd name="connsiteY39" fmla="*/ 0 h 290513"/>
                <a:gd name="connsiteX40" fmla="*/ 2628900 w 2628900"/>
                <a:gd name="connsiteY40" fmla="*/ 142875 h 290513"/>
                <a:gd name="connsiteX41" fmla="*/ 2628900 w 2628900"/>
                <a:gd name="connsiteY41" fmla="*/ 276225 h 290513"/>
                <a:gd name="connsiteX42" fmla="*/ 9525 w 2628900"/>
                <a:gd name="connsiteY42" fmla="*/ 290513 h 290513"/>
                <a:gd name="connsiteX43" fmla="*/ 0 w 2628900"/>
                <a:gd name="connsiteY43" fmla="*/ 2000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28900" h="290513">
                  <a:moveTo>
                    <a:pt x="0" y="200025"/>
                  </a:moveTo>
                  <a:lnTo>
                    <a:pt x="104775" y="28575"/>
                  </a:lnTo>
                  <a:lnTo>
                    <a:pt x="242887" y="223838"/>
                  </a:lnTo>
                  <a:lnTo>
                    <a:pt x="314325" y="61913"/>
                  </a:lnTo>
                  <a:lnTo>
                    <a:pt x="361950" y="157163"/>
                  </a:lnTo>
                  <a:lnTo>
                    <a:pt x="471487" y="61913"/>
                  </a:lnTo>
                  <a:lnTo>
                    <a:pt x="500062" y="138113"/>
                  </a:lnTo>
                  <a:lnTo>
                    <a:pt x="571500" y="19050"/>
                  </a:lnTo>
                  <a:lnTo>
                    <a:pt x="657225" y="147638"/>
                  </a:lnTo>
                  <a:lnTo>
                    <a:pt x="719137" y="71438"/>
                  </a:lnTo>
                  <a:lnTo>
                    <a:pt x="785812" y="157163"/>
                  </a:lnTo>
                  <a:lnTo>
                    <a:pt x="852487" y="57150"/>
                  </a:lnTo>
                  <a:lnTo>
                    <a:pt x="895350" y="133350"/>
                  </a:lnTo>
                  <a:lnTo>
                    <a:pt x="952500" y="80963"/>
                  </a:lnTo>
                  <a:lnTo>
                    <a:pt x="1004887" y="152400"/>
                  </a:lnTo>
                  <a:lnTo>
                    <a:pt x="1143000" y="47625"/>
                  </a:lnTo>
                  <a:lnTo>
                    <a:pt x="1171575" y="142875"/>
                  </a:lnTo>
                  <a:lnTo>
                    <a:pt x="1228725" y="47625"/>
                  </a:lnTo>
                  <a:lnTo>
                    <a:pt x="1295400" y="161925"/>
                  </a:lnTo>
                  <a:lnTo>
                    <a:pt x="1366837" y="109538"/>
                  </a:lnTo>
                  <a:lnTo>
                    <a:pt x="1419225" y="161925"/>
                  </a:lnTo>
                  <a:lnTo>
                    <a:pt x="1462087" y="57150"/>
                  </a:lnTo>
                  <a:lnTo>
                    <a:pt x="1538287" y="152400"/>
                  </a:lnTo>
                  <a:lnTo>
                    <a:pt x="1590675" y="76200"/>
                  </a:lnTo>
                  <a:lnTo>
                    <a:pt x="1643062" y="133350"/>
                  </a:lnTo>
                  <a:lnTo>
                    <a:pt x="1719262" y="52388"/>
                  </a:lnTo>
                  <a:lnTo>
                    <a:pt x="1785937" y="190500"/>
                  </a:lnTo>
                  <a:lnTo>
                    <a:pt x="1852612" y="38100"/>
                  </a:lnTo>
                  <a:lnTo>
                    <a:pt x="1895475" y="119063"/>
                  </a:lnTo>
                  <a:lnTo>
                    <a:pt x="1943100" y="33338"/>
                  </a:lnTo>
                  <a:lnTo>
                    <a:pt x="1985962" y="133350"/>
                  </a:lnTo>
                  <a:lnTo>
                    <a:pt x="2071687" y="4763"/>
                  </a:lnTo>
                  <a:lnTo>
                    <a:pt x="2128837" y="171450"/>
                  </a:lnTo>
                  <a:lnTo>
                    <a:pt x="2166937" y="76200"/>
                  </a:lnTo>
                  <a:lnTo>
                    <a:pt x="2243137" y="147638"/>
                  </a:lnTo>
                  <a:lnTo>
                    <a:pt x="2314575" y="52388"/>
                  </a:lnTo>
                  <a:lnTo>
                    <a:pt x="2352675" y="109538"/>
                  </a:lnTo>
                  <a:lnTo>
                    <a:pt x="2447925" y="19050"/>
                  </a:lnTo>
                  <a:lnTo>
                    <a:pt x="2471737" y="95250"/>
                  </a:lnTo>
                  <a:lnTo>
                    <a:pt x="2557462" y="0"/>
                  </a:lnTo>
                  <a:lnTo>
                    <a:pt x="2628900" y="142875"/>
                  </a:lnTo>
                  <a:lnTo>
                    <a:pt x="2628900" y="276225"/>
                  </a:lnTo>
                  <a:lnTo>
                    <a:pt x="9525" y="290513"/>
                  </a:lnTo>
                  <a:lnTo>
                    <a:pt x="0" y="200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29" name="Straight Arrow Connector 128"/>
            <p:cNvCxnSpPr/>
            <p:nvPr/>
          </p:nvCxnSpPr>
          <p:spPr>
            <a:xfrm flipH="1" flipV="1">
              <a:off x="2752063" y="5248741"/>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761930" y="4072435"/>
              <a:ext cx="394922" cy="3165"/>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Text Box 2"/>
            <p:cNvSpPr txBox="1">
              <a:spLocks noChangeArrowheads="1"/>
            </p:cNvSpPr>
            <p:nvPr/>
          </p:nvSpPr>
          <p:spPr bwMode="auto">
            <a:xfrm>
              <a:off x="3117026" y="3938573"/>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2BB8C9"/>
                  </a:solidFill>
                  <a:effectLst/>
                  <a:cs typeface="Arial" pitchFamily="34" charset="0"/>
                </a:rPr>
                <a:t>145 </a:t>
              </a:r>
              <a:r>
                <a:rPr lang="en-US" altLang="en-US" sz="1100" b="1" dirty="0">
                  <a:solidFill>
                    <a:srgbClr val="2BB8C9"/>
                  </a:solidFill>
                  <a:cs typeface="Arial" pitchFamily="34" charset="0"/>
                </a:rPr>
                <a:t>Ma</a:t>
              </a:r>
              <a:endParaRPr kumimoji="0" lang="en-US" altLang="en-US" sz="1100" b="1" i="0" u="none" strike="noStrike" cap="none" normalizeH="0" baseline="0" dirty="0">
                <a:ln>
                  <a:noFill/>
                </a:ln>
                <a:solidFill>
                  <a:srgbClr val="2BB8C9"/>
                </a:solidFill>
                <a:effectLst/>
                <a:cs typeface="Arial" pitchFamily="34" charset="0"/>
              </a:endParaRPr>
            </a:p>
          </p:txBody>
        </p:sp>
        <p:sp>
          <p:nvSpPr>
            <p:cNvPr id="132" name="Text Box 2"/>
            <p:cNvSpPr txBox="1">
              <a:spLocks noChangeArrowheads="1"/>
            </p:cNvSpPr>
            <p:nvPr/>
          </p:nvSpPr>
          <p:spPr bwMode="auto">
            <a:xfrm>
              <a:off x="3365303" y="3040968"/>
              <a:ext cx="672869" cy="31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Ankylosaurus</a:t>
              </a:r>
              <a:endParaRPr kumimoji="0" lang="en-US" altLang="en-US" sz="900" b="0" i="1" u="none" strike="noStrike" cap="none" normalizeH="0" baseline="0" dirty="0">
                <a:ln>
                  <a:noFill/>
                </a:ln>
                <a:solidFill>
                  <a:schemeClr val="tx1"/>
                </a:solidFill>
                <a:effectLst/>
                <a:cs typeface="Arial" pitchFamily="34" charset="0"/>
              </a:endParaRPr>
            </a:p>
          </p:txBody>
        </p:sp>
        <p:sp>
          <p:nvSpPr>
            <p:cNvPr id="133" name="Text Box 2"/>
            <p:cNvSpPr txBox="1">
              <a:spLocks noChangeArrowheads="1"/>
            </p:cNvSpPr>
            <p:nvPr/>
          </p:nvSpPr>
          <p:spPr bwMode="auto">
            <a:xfrm>
              <a:off x="3253890" y="3400689"/>
              <a:ext cx="672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a:ln>
                    <a:noFill/>
                  </a:ln>
                  <a:solidFill>
                    <a:schemeClr val="tx1"/>
                  </a:solidFill>
                  <a:effectLst/>
                  <a:cs typeface="Arial" pitchFamily="34" charset="0"/>
                </a:rPr>
                <a:t>Spinosaurus</a:t>
              </a:r>
              <a:endParaRPr kumimoji="0" lang="en-US" altLang="en-US" sz="900" b="0" i="1" u="none" strike="noStrike" cap="none" normalizeH="0" baseline="0" dirty="0">
                <a:ln>
                  <a:noFill/>
                </a:ln>
                <a:solidFill>
                  <a:schemeClr val="tx1"/>
                </a:solidFill>
                <a:effectLst/>
                <a:cs typeface="Arial" pitchFamily="34" charset="0"/>
              </a:endParaRPr>
            </a:p>
          </p:txBody>
        </p:sp>
        <p:pic>
          <p:nvPicPr>
            <p:cNvPr id="134" name="Picture 33" descr="I:\Education\Factsheets, careers profiles &amp; web content\Factsheets and website hub pages\Dinosaurs\Images\iguanodon.png"/>
            <p:cNvPicPr>
              <a:picLocks noChangeAspect="1" noChangeArrowheads="1"/>
            </p:cNvPicPr>
            <p:nvPr/>
          </p:nvPicPr>
          <p:blipFill>
            <a:blip r:embed="rId20"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165448" y="3722172"/>
              <a:ext cx="649333" cy="20799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4" descr="I:\Education\Factsheets, careers profiles &amp; web content\Factsheets and website hub pages\Dinosaurs\Images\spinosaurus.png"/>
            <p:cNvPicPr>
              <a:picLocks noChangeAspect="1" noChangeArrowheads="1"/>
            </p:cNvPicPr>
            <p:nvPr/>
          </p:nvPicPr>
          <p:blipFill>
            <a:blip r:embed="rId21"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86955" y="3247374"/>
              <a:ext cx="560109" cy="210041"/>
            </a:xfrm>
            <a:prstGeom prst="rect">
              <a:avLst/>
            </a:prstGeom>
            <a:noFill/>
            <a:extLst>
              <a:ext uri="{909E8E84-426E-40DD-AFC4-6F175D3DCCD1}">
                <a14:hiddenFill xmlns:a14="http://schemas.microsoft.com/office/drawing/2010/main">
                  <a:solidFill>
                    <a:srgbClr val="FFFFFF"/>
                  </a:solidFill>
                </a14:hiddenFill>
              </a:ext>
            </a:extLst>
          </p:spPr>
        </p:pic>
        <p:sp>
          <p:nvSpPr>
            <p:cNvPr id="136" name="Text Box 2"/>
            <p:cNvSpPr txBox="1">
              <a:spLocks noChangeArrowheads="1"/>
            </p:cNvSpPr>
            <p:nvPr/>
          </p:nvSpPr>
          <p:spPr bwMode="auto">
            <a:xfrm>
              <a:off x="4567222" y="2409781"/>
              <a:ext cx="44500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cs typeface="Arial" pitchFamily="34" charset="0"/>
                </a:rPr>
                <a:t>Parrots</a:t>
              </a:r>
            </a:p>
          </p:txBody>
        </p:sp>
        <p:sp>
          <p:nvSpPr>
            <p:cNvPr id="137" name="Text Box 2"/>
            <p:cNvSpPr txBox="1">
              <a:spLocks noChangeArrowheads="1"/>
            </p:cNvSpPr>
            <p:nvPr/>
          </p:nvSpPr>
          <p:spPr bwMode="auto">
            <a:xfrm>
              <a:off x="2891177" y="2403872"/>
              <a:ext cx="51413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cs typeface="Arial" pitchFamily="34" charset="0"/>
                </a:rPr>
                <a:t>Penguins</a:t>
              </a:r>
            </a:p>
          </p:txBody>
        </p:sp>
        <p:sp>
          <p:nvSpPr>
            <p:cNvPr id="138" name="Text Box 2"/>
            <p:cNvSpPr txBox="1">
              <a:spLocks noChangeArrowheads="1"/>
            </p:cNvSpPr>
            <p:nvPr/>
          </p:nvSpPr>
          <p:spPr bwMode="auto">
            <a:xfrm>
              <a:off x="3972622" y="2398109"/>
              <a:ext cx="72892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cs typeface="Arial" pitchFamily="34" charset="0"/>
                </a:rPr>
                <a:t>Woodpeckers</a:t>
              </a:r>
            </a:p>
          </p:txBody>
        </p:sp>
        <p:sp>
          <p:nvSpPr>
            <p:cNvPr id="139" name="Text Box 2"/>
            <p:cNvSpPr txBox="1">
              <a:spLocks noChangeArrowheads="1"/>
            </p:cNvSpPr>
            <p:nvPr/>
          </p:nvSpPr>
          <p:spPr bwMode="auto">
            <a:xfrm>
              <a:off x="3156852" y="2218090"/>
              <a:ext cx="376027" cy="17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700" dirty="0">
                  <a:cs typeface="Arial" pitchFamily="34" charset="0"/>
                </a:rPr>
                <a:t>Owl</a:t>
              </a:r>
              <a:r>
                <a:rPr kumimoji="0" lang="en-US" altLang="en-US" sz="700" b="0" i="0" u="none" strike="noStrike" cap="none" normalizeH="0" baseline="0" dirty="0">
                  <a:ln>
                    <a:noFill/>
                  </a:ln>
                  <a:solidFill>
                    <a:schemeClr val="tx1"/>
                  </a:solidFill>
                  <a:effectLst/>
                  <a:cs typeface="Arial" pitchFamily="34" charset="0"/>
                </a:rPr>
                <a:t>s</a:t>
              </a:r>
            </a:p>
          </p:txBody>
        </p:sp>
        <p:sp>
          <p:nvSpPr>
            <p:cNvPr id="140" name="Text Box 2"/>
            <p:cNvSpPr txBox="1">
              <a:spLocks noChangeArrowheads="1"/>
            </p:cNvSpPr>
            <p:nvPr/>
          </p:nvSpPr>
          <p:spPr bwMode="auto">
            <a:xfrm>
              <a:off x="3515943" y="2348011"/>
              <a:ext cx="59441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cs typeface="Arial" pitchFamily="34" charset="0"/>
                </a:rPr>
                <a:t>Kingfishers</a:t>
              </a:r>
            </a:p>
          </p:txBody>
        </p:sp>
        <p:sp>
          <p:nvSpPr>
            <p:cNvPr id="141" name="Text Box 2"/>
            <p:cNvSpPr txBox="1">
              <a:spLocks noChangeArrowheads="1"/>
            </p:cNvSpPr>
            <p:nvPr/>
          </p:nvSpPr>
          <p:spPr bwMode="auto">
            <a:xfrm>
              <a:off x="4325919" y="2232853"/>
              <a:ext cx="37602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Kiwis</a:t>
              </a:r>
              <a:endParaRPr kumimoji="0" lang="en-US" altLang="en-US" sz="900" b="0" i="0" u="none" strike="noStrike" cap="none" normalizeH="0" baseline="0" dirty="0">
                <a:ln>
                  <a:noFill/>
                </a:ln>
                <a:solidFill>
                  <a:schemeClr val="tx1"/>
                </a:solidFill>
                <a:effectLst/>
                <a:cs typeface="Arial" pitchFamily="34" charset="0"/>
              </a:endParaRPr>
            </a:p>
          </p:txBody>
        </p:sp>
        <p:sp>
          <p:nvSpPr>
            <p:cNvPr id="142" name="Text Box 2"/>
            <p:cNvSpPr txBox="1">
              <a:spLocks noChangeArrowheads="1"/>
            </p:cNvSpPr>
            <p:nvPr/>
          </p:nvSpPr>
          <p:spPr bwMode="auto">
            <a:xfrm>
              <a:off x="3636668" y="1999030"/>
              <a:ext cx="64480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Flamingoes</a:t>
              </a:r>
              <a:endParaRPr kumimoji="0" lang="en-US" altLang="en-US" sz="900" b="0" i="0" u="none" strike="noStrike" cap="none" normalizeH="0" baseline="0" dirty="0">
                <a:ln>
                  <a:noFill/>
                </a:ln>
                <a:solidFill>
                  <a:schemeClr val="tx1"/>
                </a:solidFill>
                <a:effectLst/>
                <a:cs typeface="Arial" pitchFamily="34" charset="0"/>
              </a:endParaRPr>
            </a:p>
          </p:txBody>
        </p:sp>
        <p:sp>
          <p:nvSpPr>
            <p:cNvPr id="143" name="Text Box 2"/>
            <p:cNvSpPr txBox="1">
              <a:spLocks noChangeArrowheads="1"/>
            </p:cNvSpPr>
            <p:nvPr/>
          </p:nvSpPr>
          <p:spPr bwMode="auto">
            <a:xfrm>
              <a:off x="2810940" y="1937075"/>
              <a:ext cx="4082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Crows</a:t>
              </a:r>
              <a:endParaRPr kumimoji="0" lang="en-US" altLang="en-US" sz="900" b="0" i="0" u="none" strike="noStrike" cap="none" normalizeH="0" baseline="0" dirty="0">
                <a:ln>
                  <a:noFill/>
                </a:ln>
                <a:solidFill>
                  <a:schemeClr val="tx1"/>
                </a:solidFill>
                <a:effectLst/>
                <a:cs typeface="Arial" pitchFamily="34" charset="0"/>
              </a:endParaRPr>
            </a:p>
          </p:txBody>
        </p:sp>
        <p:pic>
          <p:nvPicPr>
            <p:cNvPr id="144" name="Picture 35" descr="I:\Education\Factsheets, careers profiles &amp; web content\Factsheets and website hub pages\Dinosaurs\Images\wren.png"/>
            <p:cNvPicPr>
              <a:picLocks noChangeAspect="1" noChangeArrowheads="1"/>
            </p:cNvPicPr>
            <p:nvPr/>
          </p:nvPicPr>
          <p:blipFill>
            <a:blip r:embed="rId2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0818" y="1984484"/>
              <a:ext cx="167371" cy="120625"/>
            </a:xfrm>
            <a:prstGeom prst="rect">
              <a:avLst/>
            </a:prstGeom>
            <a:noFill/>
            <a:extLst>
              <a:ext uri="{909E8E84-426E-40DD-AFC4-6F175D3DCCD1}">
                <a14:hiddenFill xmlns:a14="http://schemas.microsoft.com/office/drawing/2010/main">
                  <a:solidFill>
                    <a:srgbClr val="FFFFFF"/>
                  </a:solidFill>
                </a14:hiddenFill>
              </a:ext>
            </a:extLst>
          </p:spPr>
        </p:pic>
        <p:sp>
          <p:nvSpPr>
            <p:cNvPr id="145" name="Text Box 2"/>
            <p:cNvSpPr txBox="1">
              <a:spLocks noChangeArrowheads="1"/>
            </p:cNvSpPr>
            <p:nvPr/>
          </p:nvSpPr>
          <p:spPr bwMode="auto">
            <a:xfrm>
              <a:off x="3046684" y="2054520"/>
              <a:ext cx="6149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Song birds</a:t>
              </a:r>
              <a:endParaRPr kumimoji="0" lang="en-US" altLang="en-US" sz="900" b="0" i="0" u="none" strike="noStrike" cap="none" normalizeH="0" baseline="0" dirty="0">
                <a:ln>
                  <a:noFill/>
                </a:ln>
                <a:solidFill>
                  <a:schemeClr val="tx1"/>
                </a:solidFill>
                <a:effectLst/>
                <a:cs typeface="Arial" pitchFamily="34" charset="0"/>
              </a:endParaRPr>
            </a:p>
          </p:txBody>
        </p:sp>
        <p:pic>
          <p:nvPicPr>
            <p:cNvPr id="146" name="Picture 36" descr="I:\Education\Factsheets, careers profiles &amp; web content\Factsheets and website hub pages\Dinosaurs\Images\triceratops.png"/>
            <p:cNvPicPr>
              <a:picLocks noChangeAspect="1" noChangeArrowheads="1"/>
            </p:cNvPicPr>
            <p:nvPr/>
          </p:nvPicPr>
          <p:blipFill>
            <a:blip r:embed="rId23"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972622" y="2949084"/>
              <a:ext cx="452351" cy="18376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7" descr="I:\Education\Factsheets, careers profiles &amp; web content\Factsheets and website hub pages\Dinosaurs\Images\microraptor.png"/>
            <p:cNvPicPr>
              <a:picLocks noChangeAspect="1" noChangeArrowheads="1"/>
            </p:cNvPicPr>
            <p:nvPr/>
          </p:nvPicPr>
          <p:blipFill>
            <a:blip r:embed="rId24"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96217" y="3643511"/>
              <a:ext cx="337407" cy="23196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39" descr="I:\Education\Factsheets, careers profiles &amp; web content\Factsheets and website hub pages\Dinosaurs\Images\trex.png"/>
            <p:cNvPicPr>
              <a:picLocks noChangeAspect="1" noChangeArrowheads="1"/>
            </p:cNvPicPr>
            <p:nvPr/>
          </p:nvPicPr>
          <p:blipFill>
            <a:blip r:embed="rId2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64120">
              <a:off x="2799331" y="3041788"/>
              <a:ext cx="621980" cy="213805"/>
            </a:xfrm>
            <a:prstGeom prst="rect">
              <a:avLst/>
            </a:prstGeom>
            <a:noFill/>
            <a:extLst>
              <a:ext uri="{909E8E84-426E-40DD-AFC4-6F175D3DCCD1}">
                <a14:hiddenFill xmlns:a14="http://schemas.microsoft.com/office/drawing/2010/main">
                  <a:solidFill>
                    <a:srgbClr val="FFFFFF"/>
                  </a:solidFill>
                </a14:hiddenFill>
              </a:ext>
            </a:extLst>
          </p:spPr>
        </p:pic>
        <p:sp>
          <p:nvSpPr>
            <p:cNvPr id="149" name="Text Box 2"/>
            <p:cNvSpPr txBox="1">
              <a:spLocks noChangeArrowheads="1"/>
            </p:cNvSpPr>
            <p:nvPr/>
          </p:nvSpPr>
          <p:spPr bwMode="auto">
            <a:xfrm>
              <a:off x="3283883" y="5325282"/>
              <a:ext cx="61569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a:cs typeface="Arial" pitchFamily="34" charset="0"/>
                </a:rPr>
                <a:t>Coelophysis</a:t>
              </a:r>
              <a:endParaRPr kumimoji="0" lang="en-US" altLang="en-US" sz="900" b="0" i="1" u="none" strike="noStrike" cap="none" normalizeH="0" baseline="0" dirty="0">
                <a:ln>
                  <a:noFill/>
                </a:ln>
                <a:solidFill>
                  <a:schemeClr val="tx1"/>
                </a:solidFill>
                <a:effectLst/>
                <a:cs typeface="Arial" pitchFamily="34" charset="0"/>
              </a:endParaRPr>
            </a:p>
          </p:txBody>
        </p:sp>
        <p:sp>
          <p:nvSpPr>
            <p:cNvPr id="150" name="Text Box 2"/>
            <p:cNvSpPr txBox="1">
              <a:spLocks noChangeArrowheads="1"/>
            </p:cNvSpPr>
            <p:nvPr/>
          </p:nvSpPr>
          <p:spPr bwMode="auto">
            <a:xfrm>
              <a:off x="3667009" y="2188552"/>
              <a:ext cx="483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Hawks</a:t>
              </a:r>
              <a:endParaRPr kumimoji="0" lang="en-US" altLang="en-US" sz="900" b="0" i="0" u="none" strike="noStrike" cap="none" normalizeH="0" baseline="0" dirty="0">
                <a:ln>
                  <a:noFill/>
                </a:ln>
                <a:solidFill>
                  <a:schemeClr val="tx1"/>
                </a:solidFill>
                <a:effectLst/>
                <a:cs typeface="Arial" pitchFamily="34" charset="0"/>
              </a:endParaRPr>
            </a:p>
          </p:txBody>
        </p:sp>
        <p:sp>
          <p:nvSpPr>
            <p:cNvPr id="151" name="Text Box 2"/>
            <p:cNvSpPr txBox="1">
              <a:spLocks noChangeArrowheads="1"/>
            </p:cNvSpPr>
            <p:nvPr/>
          </p:nvSpPr>
          <p:spPr bwMode="auto">
            <a:xfrm>
              <a:off x="4287439" y="2044587"/>
              <a:ext cx="57812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a:cs typeface="Arial" pitchFamily="34" charset="0"/>
                </a:rPr>
                <a:t>Chickens</a:t>
              </a:r>
              <a:endParaRPr kumimoji="0" lang="en-US" altLang="en-US" sz="900" b="0" i="0" u="none" strike="noStrike" cap="none" normalizeH="0" baseline="0" dirty="0">
                <a:ln>
                  <a:noFill/>
                </a:ln>
                <a:solidFill>
                  <a:schemeClr val="tx1"/>
                </a:solidFill>
                <a:effectLst/>
                <a:cs typeface="Arial" pitchFamily="34" charset="0"/>
              </a:endParaRPr>
            </a:p>
          </p:txBody>
        </p:sp>
        <p:pic>
          <p:nvPicPr>
            <p:cNvPr id="152" name="Picture 45" descr="I:\Education\Factsheets, careers profiles &amp; web content\Factsheets and website hub pages\Dinosaurs\Images\buteo.png"/>
            <p:cNvPicPr>
              <a:picLocks noChangeAspect="1" noChangeArrowheads="1"/>
            </p:cNvPicPr>
            <p:nvPr/>
          </p:nvPicPr>
          <p:blipFill>
            <a:blip r:embed="rId26"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07855" y="2162890"/>
              <a:ext cx="157594" cy="296649"/>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Straight Arrow Connector 152"/>
            <p:cNvCxnSpPr/>
            <p:nvPr/>
          </p:nvCxnSpPr>
          <p:spPr>
            <a:xfrm flipH="1">
              <a:off x="2761930" y="4254043"/>
              <a:ext cx="429055" cy="0"/>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4" name="Text Box 2"/>
            <p:cNvSpPr txBox="1">
              <a:spLocks noChangeArrowheads="1"/>
            </p:cNvSpPr>
            <p:nvPr/>
          </p:nvSpPr>
          <p:spPr bwMode="auto">
            <a:xfrm>
              <a:off x="3110321" y="4098536"/>
              <a:ext cx="2461979"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a:solidFill>
                    <a:srgbClr val="2BB8C9"/>
                  </a:solidFill>
                  <a:cs typeface="Arial" pitchFamily="34" charset="0"/>
                </a:rPr>
                <a:t>150 Ma First b</a:t>
              </a:r>
              <a:r>
                <a:rPr kumimoji="0" lang="en-US" altLang="en-US" sz="1600" b="1" i="0" u="none" strike="noStrike" cap="none" normalizeH="0" baseline="0" dirty="0">
                  <a:ln>
                    <a:noFill/>
                  </a:ln>
                  <a:solidFill>
                    <a:srgbClr val="2BB8C9"/>
                  </a:solidFill>
                  <a:effectLst/>
                  <a:cs typeface="Arial" pitchFamily="34" charset="0"/>
                </a:rPr>
                <a:t>ird-like</a:t>
              </a:r>
              <a:r>
                <a:rPr lang="en-US" altLang="en-US" sz="1600" b="1" dirty="0">
                  <a:solidFill>
                    <a:srgbClr val="2BB8C9"/>
                  </a:solidFill>
                  <a:cs typeface="Arial" pitchFamily="34" charset="0"/>
                </a:rPr>
                <a:t> </a:t>
              </a:r>
              <a:r>
                <a:rPr kumimoji="0" lang="en-US" altLang="en-US" sz="1600" b="1" i="0" u="none" strike="noStrike" cap="none" normalizeH="0" dirty="0">
                  <a:ln>
                    <a:noFill/>
                  </a:ln>
                  <a:solidFill>
                    <a:srgbClr val="2BB8C9"/>
                  </a:solidFill>
                  <a:effectLst/>
                  <a:cs typeface="Arial" pitchFamily="34" charset="0"/>
                </a:rPr>
                <a:t>dinosaurs</a:t>
              </a:r>
              <a:endParaRPr kumimoji="0" lang="en-US" altLang="en-US" sz="1600" b="1" i="0" u="none" strike="noStrike" cap="none" normalizeH="0" baseline="0" dirty="0">
                <a:ln>
                  <a:noFill/>
                </a:ln>
                <a:solidFill>
                  <a:srgbClr val="2BB8C9"/>
                </a:solidFill>
                <a:effectLst/>
                <a:cs typeface="Arial" pitchFamily="34" charset="0"/>
              </a:endParaRPr>
            </a:p>
          </p:txBody>
        </p:sp>
        <p:pic>
          <p:nvPicPr>
            <p:cNvPr id="156" name="Picture 2" descr="I:\Education\Factsheets, careers profiles &amp; web content\Factsheets and website hub pages\Dinosaurs\Images\1000px-Brachiosaurus_silhouette.png"/>
            <p:cNvPicPr>
              <a:picLocks noChangeAspect="1" noChangeArrowheads="1"/>
            </p:cNvPicPr>
            <p:nvPr/>
          </p:nvPicPr>
          <p:blipFill>
            <a:blip r:embed="rId27" cstate="email">
              <a:duotone>
                <a:schemeClr val="accent5">
                  <a:shade val="45000"/>
                  <a:satMod val="135000"/>
                </a:schemeClr>
                <a:prstClr val="white"/>
              </a:duotone>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flipH="1">
              <a:off x="2689548" y="4337141"/>
              <a:ext cx="834858" cy="51594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 descr="I:\Education\Factsheets, careers profiles &amp; web content\Factsheets and website hub pages\Dinosaurs\Images\coelophysis.png"/>
            <p:cNvPicPr>
              <a:picLocks noChangeAspect="1" noChangeArrowheads="1"/>
            </p:cNvPicPr>
            <p:nvPr/>
          </p:nvPicPr>
          <p:blipFill>
            <a:blip r:embed="rId29" cstate="email">
              <a:duotone>
                <a:schemeClr val="accent2">
                  <a:shade val="45000"/>
                  <a:satMod val="135000"/>
                </a:schemeClr>
                <a:prstClr val="white"/>
              </a:duotone>
              <a:extLst>
                <a:ext uri="{BEBA8EAE-BF5A-486C-A8C5-ECC9F3942E4B}">
                  <a14:imgProps xmlns:a14="http://schemas.microsoft.com/office/drawing/2010/main">
                    <a14:imgLayer r:embed="rId30">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3349302" y="5494803"/>
              <a:ext cx="553611" cy="15137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I:\Education\Factsheets, careers profiles &amp; web content\Factsheets and website hub pages\Dinosaurs\Images\thecodontosaurus.png"/>
            <p:cNvPicPr>
              <a:picLocks noChangeAspect="1" noChangeArrowheads="1"/>
            </p:cNvPicPr>
            <p:nvPr/>
          </p:nvPicPr>
          <p:blipFill>
            <a:blip r:embed="rId31" cstate="email">
              <a:duotone>
                <a:schemeClr val="accent2">
                  <a:shade val="45000"/>
                  <a:satMod val="135000"/>
                </a:schemeClr>
                <a:prstClr val="white"/>
              </a:duotone>
              <a:extLst>
                <a:ext uri="{BEBA8EAE-BF5A-486C-A8C5-ECC9F3942E4B}">
                  <a14:imgProps xmlns:a14="http://schemas.microsoft.com/office/drawing/2010/main">
                    <a14:imgLayer r:embed="rId32">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flipH="1">
              <a:off x="3839134" y="5325282"/>
              <a:ext cx="378211" cy="12557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5" descr="I:\Education\Factsheets, careers profiles &amp; web content\Factsheets and website hub pages\Dinosaurs\Images\herrerasaurus.png"/>
            <p:cNvPicPr>
              <a:picLocks noChangeAspect="1" noChangeArrowheads="1"/>
            </p:cNvPicPr>
            <p:nvPr/>
          </p:nvPicPr>
          <p:blipFill>
            <a:blip r:embed="rId33" cstate="email">
              <a:duotone>
                <a:schemeClr val="accent2">
                  <a:shade val="45000"/>
                  <a:satMod val="135000"/>
                </a:schemeClr>
                <a:prstClr val="white"/>
              </a:duotone>
              <a:extLst>
                <a:ext uri="{BEBA8EAE-BF5A-486C-A8C5-ECC9F3942E4B}">
                  <a14:imgProps xmlns:a14="http://schemas.microsoft.com/office/drawing/2010/main">
                    <a14:imgLayer r:embed="rId3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4460009" y="5491888"/>
              <a:ext cx="474149" cy="14817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I:\Education\Factsheets, careers profiles &amp; web content\Factsheets and website hub pages\Dinosaurs\Images\eoraptor.png"/>
            <p:cNvPicPr>
              <a:picLocks noChangeAspect="1" noChangeArrowheads="1"/>
            </p:cNvPicPr>
            <p:nvPr/>
          </p:nvPicPr>
          <p:blipFill>
            <a:blip r:embed="rId35" cstate="email">
              <a:duotone>
                <a:schemeClr val="accent2">
                  <a:shade val="45000"/>
                  <a:satMod val="135000"/>
                </a:schemeClr>
                <a:prstClr val="white"/>
              </a:duotone>
              <a:extLst>
                <a:ext uri="{BEBA8EAE-BF5A-486C-A8C5-ECC9F3942E4B}">
                  <a14:imgProps xmlns:a14="http://schemas.microsoft.com/office/drawing/2010/main">
                    <a14:imgLayer r:embed="rId36">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2854461" y="5507855"/>
              <a:ext cx="510842" cy="15365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I:\Education\Factsheets, careers profiles &amp; web content\Factsheets and website hub pages\Dinosaurs\Images\lesothosaurus.png"/>
            <p:cNvPicPr>
              <a:picLocks noChangeAspect="1" noChangeArrowheads="1"/>
            </p:cNvPicPr>
            <p:nvPr/>
          </p:nvPicPr>
          <p:blipFill>
            <a:blip r:embed="rId37" cstate="email">
              <a:duotone>
                <a:schemeClr val="accent5">
                  <a:shade val="45000"/>
                  <a:satMod val="135000"/>
                </a:schemeClr>
                <a:prstClr val="white"/>
              </a:duotone>
              <a:extLst>
                <a:ext uri="{BEBA8EAE-BF5A-486C-A8C5-ECC9F3942E4B}">
                  <a14:imgProps xmlns:a14="http://schemas.microsoft.com/office/drawing/2010/main">
                    <a14:imgLayer r:embed="rId38">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4305108" y="5035691"/>
              <a:ext cx="605220" cy="17731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 descr="I:\Education\Factsheets, careers profiles &amp; web content\Factsheets and website hub pages\Dinosaurs\Images\heterodontosaurus.png"/>
            <p:cNvPicPr>
              <a:picLocks noChangeAspect="1" noChangeArrowheads="1"/>
            </p:cNvPicPr>
            <p:nvPr/>
          </p:nvPicPr>
          <p:blipFill>
            <a:blip r:embed="rId39" cstate="email">
              <a:duotone>
                <a:schemeClr val="accent5">
                  <a:shade val="45000"/>
                  <a:satMod val="135000"/>
                </a:schemeClr>
                <a:prstClr val="white"/>
              </a:duotone>
              <a:extLst>
                <a:ext uri="{BEBA8EAE-BF5A-486C-A8C5-ECC9F3942E4B}">
                  <a14:imgProps xmlns:a14="http://schemas.microsoft.com/office/drawing/2010/main">
                    <a14:imgLayer r:embed="rId40">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2873347" y="4986984"/>
              <a:ext cx="707571" cy="20176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9" descr="I:\Education\Factsheets, careers profiles &amp; web content\Factsheets and website hub pages\Dinosaurs\Images\megalosaurus.png"/>
            <p:cNvPicPr>
              <a:picLocks noChangeAspect="1" noChangeArrowheads="1"/>
            </p:cNvPicPr>
            <p:nvPr/>
          </p:nvPicPr>
          <p:blipFill>
            <a:blip r:embed="rId41" cstate="email">
              <a:duotone>
                <a:schemeClr val="accent5">
                  <a:shade val="45000"/>
                  <a:satMod val="135000"/>
                </a:schemeClr>
                <a:prstClr val="white"/>
              </a:duotone>
              <a:extLst>
                <a:ext uri="{BEBA8EAE-BF5A-486C-A8C5-ECC9F3942E4B}">
                  <a14:imgProps xmlns:a14="http://schemas.microsoft.com/office/drawing/2010/main">
                    <a14:imgLayer r:embed="rId42">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3578778" y="4703253"/>
              <a:ext cx="751073" cy="236177"/>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I:\Education\Factsheets, careers profiles &amp; web content\Factsheets and website hub pages\Dinosaurs\Images\steg small.png"/>
            <p:cNvPicPr>
              <a:picLocks noChangeAspect="1" noChangeArrowheads="1"/>
            </p:cNvPicPr>
            <p:nvPr/>
          </p:nvPicPr>
          <p:blipFill>
            <a:blip r:embed="rId43" cstate="email">
              <a:duotone>
                <a:schemeClr val="accent5">
                  <a:shade val="45000"/>
                  <a:satMod val="135000"/>
                </a:schemeClr>
                <a:prstClr val="white"/>
              </a:duotone>
              <a:extLst>
                <a:ext uri="{BEBA8EAE-BF5A-486C-A8C5-ECC9F3942E4B}">
                  <a14:imgProps xmlns:a14="http://schemas.microsoft.com/office/drawing/2010/main">
                    <a14:imgLayer r:embed="rId44">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4386443" y="4540224"/>
              <a:ext cx="528415" cy="21466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45"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188298" y="2039517"/>
              <a:ext cx="169705" cy="188072"/>
            </a:xfrm>
            <a:prstGeom prst="rect">
              <a:avLst/>
            </a:prstGeom>
          </p:spPr>
        </p:pic>
      </p:grpSp>
      <p:pic>
        <p:nvPicPr>
          <p:cNvPr id="3074" name="Picture 2"/>
          <p:cNvPicPr>
            <a:picLocks noChangeAspect="1" noChangeArrowheads="1"/>
          </p:cNvPicPr>
          <p:nvPr/>
        </p:nvPicPr>
        <p:blipFill rotWithShape="1">
          <a:blip r:embed="rId46" cstate="email">
            <a:extLst>
              <a:ext uri="{28A0092B-C50C-407E-A947-70E740481C1C}">
                <a14:useLocalDpi xmlns:a14="http://schemas.microsoft.com/office/drawing/2010/main"/>
              </a:ext>
            </a:extLst>
          </a:blip>
          <a:srcRect/>
          <a:stretch/>
        </p:blipFill>
        <p:spPr bwMode="auto">
          <a:xfrm>
            <a:off x="177422" y="163773"/>
            <a:ext cx="6551534" cy="163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5" grpId="0" animBg="1"/>
      <p:bldP spid="2056" grpId="0" animBg="1"/>
      <p:bldP spid="20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a:solidFill>
                    <a:schemeClr val="bg1"/>
                  </a:solidFill>
                  <a:latin typeface="PT Sans Narrow" panose="020B0506020203020204" pitchFamily="34" charset="0"/>
                </a:rPr>
                <a:t>© Trustees of the Natural History Museum</a:t>
              </a:r>
            </a:p>
          </p:txBody>
        </p:sp>
      </p:grpSp>
      <p:pic>
        <p:nvPicPr>
          <p:cNvPr id="18" name="Picture 17" descr="C:\Users\amy.ball\Downloads\11168157_10152710397846853_6221638130940822288_n.jp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6000" contrast="-5000"/>
                    </a14:imgEffect>
                  </a14:imgLayer>
                </a14:imgProps>
              </a:ext>
              <a:ext uri="{28A0092B-C50C-407E-A947-70E740481C1C}">
                <a14:useLocalDpi xmlns:a14="http://schemas.microsoft.com/office/drawing/2010/main"/>
              </a:ext>
            </a:extLst>
          </a:blip>
          <a:srcRect/>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229" b="98365" l="1197" r="98462"/>
                    </a14:imgEffect>
                  </a14:imgLayer>
                </a14:imgProps>
              </a:ext>
              <a:ext uri="{28A0092B-C50C-407E-A947-70E740481C1C}">
                <a14:useLocalDpi xmlns:a14="http://schemas.microsoft.com/office/drawing/2010/main"/>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1169" b="97329" l="9953" r="89573"/>
                    </a14:imgEffect>
                  </a14:imgLayer>
                </a14:imgProps>
              </a:ext>
              <a:ext uri="{28A0092B-C50C-407E-A947-70E740481C1C}">
                <a14:useLocalDpi xmlns:a14="http://schemas.microsoft.com/office/drawing/2010/main"/>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2167" b="100000" l="7000" r="100000"/>
                    </a14:imgEffect>
                  </a14:imgLayer>
                </a14:imgProps>
              </a:ext>
              <a:ext uri="{28A0092B-C50C-407E-A947-70E740481C1C}">
                <a14:useLocalDpi xmlns:a14="http://schemas.microsoft.com/office/drawing/2010/main"/>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917" y="6587581"/>
            <a:ext cx="1224136" cy="246221"/>
          </a:xfrm>
          <a:prstGeom prst="rect">
            <a:avLst/>
          </a:prstGeom>
          <a:noFill/>
        </p:spPr>
        <p:txBody>
          <a:bodyPr wrap="square" rtlCol="0">
            <a:spAutoFit/>
          </a:bodyPr>
          <a:lstStyle/>
          <a:p>
            <a:r>
              <a:rPr lang="en-GB" sz="1000" dirty="0">
                <a:latin typeface="PT Sans Narrow" panose="020B0506020203020204" pitchFamily="34" charset="0"/>
              </a:rPr>
              <a:t>Wikimedia/Steveoc86</a:t>
            </a:r>
          </a:p>
        </p:txBody>
      </p:sp>
      <p:pic>
        <p:nvPicPr>
          <p:cNvPr id="29698" name="Picture 2"/>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457728" y="341193"/>
            <a:ext cx="4402304" cy="110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72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49" y="2187642"/>
            <a:ext cx="2029071" cy="1077218"/>
          </a:xfrm>
          <a:prstGeom prst="rect">
            <a:avLst/>
          </a:prstGeom>
          <a:noFill/>
        </p:spPr>
        <p:txBody>
          <a:bodyPr wrap="square" rtlCol="0">
            <a:spAutoFit/>
          </a:bodyPr>
          <a:lstStyle/>
          <a:p>
            <a:r>
              <a:rPr lang="en-GB" sz="3200" b="1" dirty="0">
                <a:solidFill>
                  <a:srgbClr val="2BB8C9"/>
                </a:solidFill>
              </a:rPr>
              <a:t>Sir Richard Owen</a:t>
            </a:r>
          </a:p>
        </p:txBody>
      </p:sp>
      <p:pic>
        <p:nvPicPr>
          <p:cNvPr id="8" name="Picture 11" descr="Image result for megalosaurus ja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9258" y="4634815"/>
            <a:ext cx="3549526" cy="199661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6649" y="6019634"/>
            <a:ext cx="2307042" cy="523220"/>
          </a:xfrm>
          <a:prstGeom prst="rect">
            <a:avLst/>
          </a:prstGeom>
          <a:noFill/>
        </p:spPr>
        <p:txBody>
          <a:bodyPr wrap="none" rtlCol="0">
            <a:spAutoFit/>
          </a:bodyPr>
          <a:lstStyle/>
          <a:p>
            <a:r>
              <a:rPr lang="en-GB" sz="2800" b="1" i="1" dirty="0" err="1"/>
              <a:t>Megalosaurus</a:t>
            </a:r>
            <a:endParaRPr lang="en-GB" sz="2400" b="1" i="1" dirty="0"/>
          </a:p>
        </p:txBody>
      </p:sp>
      <p:sp>
        <p:nvSpPr>
          <p:cNvPr id="11" name="TextBox 10"/>
          <p:cNvSpPr txBox="1"/>
          <p:nvPr/>
        </p:nvSpPr>
        <p:spPr>
          <a:xfrm>
            <a:off x="7015605" y="5624962"/>
            <a:ext cx="1794081" cy="523220"/>
          </a:xfrm>
          <a:prstGeom prst="rect">
            <a:avLst/>
          </a:prstGeom>
          <a:noFill/>
        </p:spPr>
        <p:txBody>
          <a:bodyPr wrap="none" rtlCol="0">
            <a:spAutoFit/>
          </a:bodyPr>
          <a:lstStyle/>
          <a:p>
            <a:r>
              <a:rPr lang="en-GB" sz="2800" b="1" i="1" dirty="0"/>
              <a:t>Iguanodon</a:t>
            </a:r>
            <a:endParaRPr lang="en-GB" sz="2400" b="1" i="1" dirty="0"/>
          </a:p>
        </p:txBody>
      </p:sp>
      <p:pic>
        <p:nvPicPr>
          <p:cNvPr id="1032" name="Picture 8" descr="http://www.nhm.ac.uk/resources/nature-online/life/dinosaurs/dinosaur-directory/images/reconstruction/small/hylaeo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777" y="1375420"/>
            <a:ext cx="3534647" cy="216497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0770" y="3502093"/>
            <a:ext cx="2266967" cy="523220"/>
          </a:xfrm>
          <a:prstGeom prst="rect">
            <a:avLst/>
          </a:prstGeom>
          <a:noFill/>
        </p:spPr>
        <p:txBody>
          <a:bodyPr wrap="none" rtlCol="0">
            <a:spAutoFit/>
          </a:bodyPr>
          <a:lstStyle/>
          <a:p>
            <a:r>
              <a:rPr lang="en-GB" sz="2800" b="1" i="1" dirty="0" err="1"/>
              <a:t>Hylaeosaurus</a:t>
            </a:r>
            <a:r>
              <a:rPr lang="en-GB" sz="2400" b="1" i="1" dirty="0"/>
              <a:t> </a:t>
            </a:r>
          </a:p>
        </p:txBody>
      </p:sp>
      <p:sp>
        <p:nvSpPr>
          <p:cNvPr id="18" name="TextBox 17"/>
          <p:cNvSpPr txBox="1"/>
          <p:nvPr/>
        </p:nvSpPr>
        <p:spPr>
          <a:xfrm>
            <a:off x="5396732" y="3263393"/>
            <a:ext cx="2808076" cy="276999"/>
          </a:xfrm>
          <a:prstGeom prst="rect">
            <a:avLst/>
          </a:prstGeom>
          <a:noFill/>
        </p:spPr>
        <p:txBody>
          <a:bodyPr wrap="none" rtlCol="0">
            <a:spAutoFit/>
          </a:bodyPr>
          <a:lstStyle/>
          <a:p>
            <a:r>
              <a:rPr lang="en-GB" sz="1200" dirty="0"/>
              <a:t>©Trustees of the Natural History Museum</a:t>
            </a:r>
          </a:p>
        </p:txBody>
      </p:sp>
      <p:pic>
        <p:nvPicPr>
          <p:cNvPr id="12290" name="Picture 2" descr="https://upload.wikimedia.org/wikipedia/commons/thumb/e/e4/Richard_Owen.JPG/800px-Richard_Owen.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235720" y="1254443"/>
            <a:ext cx="3020218" cy="35525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1304144" y="3252866"/>
            <a:ext cx="1323640" cy="550999"/>
          </a:xfrm>
          <a:custGeom>
            <a:avLst/>
            <a:gdLst>
              <a:gd name="connsiteX0" fmla="*/ 0 w 1768840"/>
              <a:gd name="connsiteY0" fmla="*/ 0 h 550999"/>
              <a:gd name="connsiteX1" fmla="*/ 509666 w 1768840"/>
              <a:gd name="connsiteY1" fmla="*/ 539645 h 550999"/>
              <a:gd name="connsiteX2" fmla="*/ 1768840 w 1768840"/>
              <a:gd name="connsiteY2" fmla="*/ 314793 h 550999"/>
            </a:gdLst>
            <a:ahLst/>
            <a:cxnLst>
              <a:cxn ang="0">
                <a:pos x="connsiteX0" y="connsiteY0"/>
              </a:cxn>
              <a:cxn ang="0">
                <a:pos x="connsiteX1" y="connsiteY1"/>
              </a:cxn>
              <a:cxn ang="0">
                <a:pos x="connsiteX2" y="connsiteY2"/>
              </a:cxn>
            </a:cxnLst>
            <a:rect l="l" t="t" r="r" b="b"/>
            <a:pathLst>
              <a:path w="1768840" h="550999">
                <a:moveTo>
                  <a:pt x="0" y="0"/>
                </a:moveTo>
                <a:cubicBezTo>
                  <a:pt x="107429" y="243590"/>
                  <a:pt x="214859" y="487180"/>
                  <a:pt x="509666" y="539645"/>
                </a:cubicBezTo>
                <a:cubicBezTo>
                  <a:pt x="804473" y="592110"/>
                  <a:pt x="1286656" y="453451"/>
                  <a:pt x="1768840" y="31479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ttps://upload.wikimedia.org/wikipedia/commons/thumb/b/bb/Megalosaurus_dinosaur.png/1280px-Megalosaurus_dinosaur.p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485" b="100000" l="165" r="99340">
                        <a14:backgroundMark x1="11551" y1="36165" x2="29208" y2="86650"/>
                        <a14:backgroundMark x1="19802" y1="42718" x2="22442" y2="45631"/>
                        <a14:backgroundMark x1="20132" y1="58010" x2="30033" y2="52184"/>
                        <a14:backgroundMark x1="19802" y1="53883" x2="20462" y2="52184"/>
                      </a14:backgroundRemoval>
                    </a14:imgEffect>
                  </a14:imgLayer>
                </a14:imgProps>
              </a:ext>
              <a:ext uri="{28A0092B-C50C-407E-A947-70E740481C1C}">
                <a14:useLocalDpi xmlns:a14="http://schemas.microsoft.com/office/drawing/2010/main"/>
              </a:ext>
            </a:extLst>
          </a:blip>
          <a:srcRect/>
          <a:stretch/>
        </p:blipFill>
        <p:spPr bwMode="auto">
          <a:xfrm>
            <a:off x="237070" y="4070021"/>
            <a:ext cx="3182801" cy="217134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palaeo.gly.bris.ac.uk/Palaeofiles/Frauds/Iguanodon_BW.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884" b="90116" l="2750" r="96750"/>
                    </a14:imgEffect>
                  </a14:imgLayer>
                </a14:imgProps>
              </a:ext>
              <a:ext uri="{28A0092B-C50C-407E-A947-70E740481C1C}">
                <a14:useLocalDpi xmlns:a14="http://schemas.microsoft.com/office/drawing/2010/main"/>
              </a:ext>
            </a:extLst>
          </a:blip>
          <a:srcRect/>
          <a:stretch>
            <a:fillRect/>
          </a:stretch>
        </p:blipFill>
        <p:spPr bwMode="auto">
          <a:xfrm>
            <a:off x="4835934" y="3861037"/>
            <a:ext cx="4399708" cy="189187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929390" y="5486400"/>
            <a:ext cx="329784" cy="554636"/>
          </a:xfrm>
          <a:custGeom>
            <a:avLst/>
            <a:gdLst>
              <a:gd name="connsiteX0" fmla="*/ 0 w 329784"/>
              <a:gd name="connsiteY0" fmla="*/ 554636 h 554636"/>
              <a:gd name="connsiteX1" fmla="*/ 329784 w 329784"/>
              <a:gd name="connsiteY1" fmla="*/ 0 h 554636"/>
              <a:gd name="connsiteX2" fmla="*/ 329784 w 329784"/>
              <a:gd name="connsiteY2" fmla="*/ 0 h 554636"/>
              <a:gd name="connsiteX3" fmla="*/ 329784 w 329784"/>
              <a:gd name="connsiteY3" fmla="*/ 0 h 554636"/>
            </a:gdLst>
            <a:ahLst/>
            <a:cxnLst>
              <a:cxn ang="0">
                <a:pos x="connsiteX0" y="connsiteY0"/>
              </a:cxn>
              <a:cxn ang="0">
                <a:pos x="connsiteX1" y="connsiteY1"/>
              </a:cxn>
              <a:cxn ang="0">
                <a:pos x="connsiteX2" y="connsiteY2"/>
              </a:cxn>
              <a:cxn ang="0">
                <a:pos x="connsiteX3" y="connsiteY3"/>
              </a:cxn>
            </a:cxnLst>
            <a:rect l="l" t="t" r="r" b="b"/>
            <a:pathLst>
              <a:path w="329784" h="554636">
                <a:moveTo>
                  <a:pt x="0" y="554636"/>
                </a:moveTo>
                <a:lnTo>
                  <a:pt x="329784" y="0"/>
                </a:lnTo>
                <a:lnTo>
                  <a:pt x="329784" y="0"/>
                </a:lnTo>
                <a:lnTo>
                  <a:pt x="329784"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424066" y="6280879"/>
            <a:ext cx="2098623" cy="399123"/>
          </a:xfrm>
          <a:custGeom>
            <a:avLst/>
            <a:gdLst>
              <a:gd name="connsiteX0" fmla="*/ 0 w 2098623"/>
              <a:gd name="connsiteY0" fmla="*/ 239842 h 399123"/>
              <a:gd name="connsiteX1" fmla="*/ 599606 w 2098623"/>
              <a:gd name="connsiteY1" fmla="*/ 389744 h 399123"/>
              <a:gd name="connsiteX2" fmla="*/ 2098623 w 2098623"/>
              <a:gd name="connsiteY2" fmla="*/ 0 h 399123"/>
            </a:gdLst>
            <a:ahLst/>
            <a:cxnLst>
              <a:cxn ang="0">
                <a:pos x="connsiteX0" y="connsiteY0"/>
              </a:cxn>
              <a:cxn ang="0">
                <a:pos x="connsiteX1" y="connsiteY1"/>
              </a:cxn>
              <a:cxn ang="0">
                <a:pos x="connsiteX2" y="connsiteY2"/>
              </a:cxn>
            </a:cxnLst>
            <a:rect l="l" t="t" r="r" b="b"/>
            <a:pathLst>
              <a:path w="2098623" h="399123">
                <a:moveTo>
                  <a:pt x="0" y="239842"/>
                </a:moveTo>
                <a:cubicBezTo>
                  <a:pt x="124918" y="334780"/>
                  <a:pt x="249836" y="429718"/>
                  <a:pt x="599606" y="389744"/>
                </a:cubicBezTo>
                <a:cubicBezTo>
                  <a:pt x="949376" y="349770"/>
                  <a:pt x="1523999" y="174885"/>
                  <a:pt x="2098623"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 y="259307"/>
            <a:ext cx="7035788" cy="13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7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88464" y="4095795"/>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my.ball\Downloads\frog-1445824_1920.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8808" y="3368758"/>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79064" y="3746065"/>
            <a:ext cx="1274501" cy="11369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40612" y="2328653"/>
            <a:ext cx="1320258" cy="1696531"/>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06530" y="4883004"/>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23628" y="4883004"/>
            <a:ext cx="1598930" cy="1629386"/>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02876" y="5516599"/>
            <a:ext cx="2334924" cy="1178819"/>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217616">
            <a:off x="5196314" y="1743174"/>
            <a:ext cx="2082988" cy="1286872"/>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908062">
            <a:off x="5562431" y="3446170"/>
            <a:ext cx="2307060" cy="184046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0" b="94740" l="0" r="99792"/>
                    </a14:imgEffect>
                  </a14:imgLayer>
                </a14:imgProps>
              </a:ext>
              <a:ext uri="{28A0092B-C50C-407E-A947-70E740481C1C}">
                <a14:useLocalDpi xmlns:a14="http://schemas.microsoft.com/office/drawing/2010/main"/>
              </a:ext>
            </a:extLst>
          </a:blip>
          <a:srcRect/>
          <a:stretch>
            <a:fillRect/>
          </a:stretch>
        </p:blipFill>
        <p:spPr bwMode="auto">
          <a:xfrm>
            <a:off x="3594899" y="2675744"/>
            <a:ext cx="2108470" cy="210847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ackgroundRemoval t="0" b="100000" l="2474" r="98144">
                        <a14:backgroundMark x1="52990" y1="69536" x2="52990" y2="83113"/>
                        <a14:backgroundMark x1="52371" y1="81788" x2="70722" y2="90397"/>
                      </a14:backgroundRemoval>
                    </a14:imgEffect>
                  </a14:imgLayer>
                </a14:imgProps>
              </a:ext>
              <a:ext uri="{28A0092B-C50C-407E-A947-70E740481C1C}">
                <a14:useLocalDpi xmlns:a14="http://schemas.microsoft.com/office/drawing/2010/main"/>
              </a:ext>
            </a:extLst>
          </a:blip>
          <a:srcRect/>
          <a:stretch/>
        </p:blipFill>
        <p:spPr bwMode="auto">
          <a:xfrm>
            <a:off x="7060367" y="5440551"/>
            <a:ext cx="2018747" cy="1254867"/>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119921" y="2743200"/>
            <a:ext cx="2323476" cy="3987384"/>
          </a:xfrm>
          <a:custGeom>
            <a:avLst/>
            <a:gdLst>
              <a:gd name="connsiteX0" fmla="*/ 0 w 2323476"/>
              <a:gd name="connsiteY0" fmla="*/ 359764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359764 h 3987384"/>
              <a:gd name="connsiteX0" fmla="*/ 0 w 2323476"/>
              <a:gd name="connsiteY0" fmla="*/ 29980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29980 h 398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476" h="3987384">
                <a:moveTo>
                  <a:pt x="0" y="29980"/>
                </a:moveTo>
                <a:lnTo>
                  <a:pt x="2323476" y="0"/>
                </a:lnTo>
                <a:lnTo>
                  <a:pt x="1963712" y="3987384"/>
                </a:lnTo>
                <a:lnTo>
                  <a:pt x="0" y="3972393"/>
                </a:lnTo>
                <a:cubicBezTo>
                  <a:pt x="4997" y="2763187"/>
                  <a:pt x="9993" y="1224196"/>
                  <a:pt x="0" y="29980"/>
                </a:cubicBez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2203554" y="1628800"/>
            <a:ext cx="4991725" cy="5101784"/>
          </a:xfrm>
          <a:custGeom>
            <a:avLst/>
            <a:gdLst>
              <a:gd name="connsiteX0" fmla="*/ 0 w 4991725"/>
              <a:gd name="connsiteY0" fmla="*/ 5381469 h 5381469"/>
              <a:gd name="connsiteX1" fmla="*/ 329784 w 4991725"/>
              <a:gd name="connsiteY1" fmla="*/ 1454046 h 5381469"/>
              <a:gd name="connsiteX2" fmla="*/ 1094282 w 4991725"/>
              <a:gd name="connsiteY2" fmla="*/ 1334124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381469 h 5381469"/>
              <a:gd name="connsiteX1" fmla="*/ 329784 w 4991725"/>
              <a:gd name="connsiteY1" fmla="*/ 1454046 h 5381469"/>
              <a:gd name="connsiteX2" fmla="*/ 434715 w 4991725"/>
              <a:gd name="connsiteY2" fmla="*/ 479685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216577 h 5216577"/>
              <a:gd name="connsiteX1" fmla="*/ 329784 w 4991725"/>
              <a:gd name="connsiteY1" fmla="*/ 1289154 h 5216577"/>
              <a:gd name="connsiteX2" fmla="*/ 434715 w 4991725"/>
              <a:gd name="connsiteY2" fmla="*/ 314793 h 5216577"/>
              <a:gd name="connsiteX3" fmla="*/ 2458387 w 4991725"/>
              <a:gd name="connsiteY3" fmla="*/ 104931 h 5216577"/>
              <a:gd name="connsiteX4" fmla="*/ 3942413 w 4991725"/>
              <a:gd name="connsiteY4" fmla="*/ 0 h 5216577"/>
              <a:gd name="connsiteX5" fmla="*/ 4991725 w 4991725"/>
              <a:gd name="connsiteY5" fmla="*/ 929390 h 5216577"/>
              <a:gd name="connsiteX6" fmla="*/ 4976735 w 4991725"/>
              <a:gd name="connsiteY6" fmla="*/ 1424065 h 5216577"/>
              <a:gd name="connsiteX7" fmla="*/ 3087974 w 4991725"/>
              <a:gd name="connsiteY7" fmla="*/ 2203554 h 5216577"/>
              <a:gd name="connsiteX8" fmla="*/ 2788171 w 4991725"/>
              <a:gd name="connsiteY8" fmla="*/ 5216577 h 5216577"/>
              <a:gd name="connsiteX9" fmla="*/ 0 w 4991725"/>
              <a:gd name="connsiteY9" fmla="*/ 5216577 h 5216577"/>
              <a:gd name="connsiteX0" fmla="*/ 0 w 4991725"/>
              <a:gd name="connsiteY0" fmla="*/ 5201587 h 5201587"/>
              <a:gd name="connsiteX1" fmla="*/ 329784 w 4991725"/>
              <a:gd name="connsiteY1" fmla="*/ 1274164 h 5201587"/>
              <a:gd name="connsiteX2" fmla="*/ 434715 w 4991725"/>
              <a:gd name="connsiteY2" fmla="*/ 299803 h 5201587"/>
              <a:gd name="connsiteX3" fmla="*/ 2458387 w 4991725"/>
              <a:gd name="connsiteY3" fmla="*/ 89941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 name="connsiteX0" fmla="*/ 0 w 4991725"/>
              <a:gd name="connsiteY0" fmla="*/ 5201587 h 5201587"/>
              <a:gd name="connsiteX1" fmla="*/ 329784 w 4991725"/>
              <a:gd name="connsiteY1" fmla="*/ 1274164 h 5201587"/>
              <a:gd name="connsiteX2" fmla="*/ 434715 w 4991725"/>
              <a:gd name="connsiteY2" fmla="*/ 299803 h 5201587"/>
              <a:gd name="connsiteX3" fmla="*/ 2443397 w 4991725"/>
              <a:gd name="connsiteY3" fmla="*/ 134912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1725" h="5201587">
                <a:moveTo>
                  <a:pt x="0" y="5201587"/>
                </a:moveTo>
                <a:lnTo>
                  <a:pt x="329784" y="1274164"/>
                </a:lnTo>
                <a:lnTo>
                  <a:pt x="434715" y="299803"/>
                </a:lnTo>
                <a:lnTo>
                  <a:pt x="2443397" y="134912"/>
                </a:lnTo>
                <a:lnTo>
                  <a:pt x="4976734" y="0"/>
                </a:lnTo>
                <a:lnTo>
                  <a:pt x="4991725" y="914400"/>
                </a:lnTo>
                <a:lnTo>
                  <a:pt x="4976735" y="1409075"/>
                </a:lnTo>
                <a:lnTo>
                  <a:pt x="3087974" y="2188564"/>
                </a:lnTo>
                <a:lnTo>
                  <a:pt x="2788171" y="5201587"/>
                </a:lnTo>
                <a:lnTo>
                  <a:pt x="0" y="520158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066675" y="1454046"/>
            <a:ext cx="3987384" cy="5321508"/>
          </a:xfrm>
          <a:custGeom>
            <a:avLst/>
            <a:gdLst>
              <a:gd name="connsiteX0" fmla="*/ 0 w 3987384"/>
              <a:gd name="connsiteY0" fmla="*/ 5291528 h 5321508"/>
              <a:gd name="connsiteX1" fmla="*/ 314794 w 3987384"/>
              <a:gd name="connsiteY1" fmla="*/ 2383436 h 5321508"/>
              <a:gd name="connsiteX2" fmla="*/ 2188564 w 3987384"/>
              <a:gd name="connsiteY2" fmla="*/ 1588957 h 5321508"/>
              <a:gd name="connsiteX3" fmla="*/ 2218545 w 3987384"/>
              <a:gd name="connsiteY3" fmla="*/ 209862 h 5321508"/>
              <a:gd name="connsiteX4" fmla="*/ 3972394 w 3987384"/>
              <a:gd name="connsiteY4" fmla="*/ 0 h 5321508"/>
              <a:gd name="connsiteX5" fmla="*/ 3987384 w 3987384"/>
              <a:gd name="connsiteY5" fmla="*/ 5321508 h 5321508"/>
              <a:gd name="connsiteX6" fmla="*/ 0 w 3987384"/>
              <a:gd name="connsiteY6" fmla="*/ 5291528 h 532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384" h="5321508">
                <a:moveTo>
                  <a:pt x="0" y="5291528"/>
                </a:moveTo>
                <a:lnTo>
                  <a:pt x="314794" y="2383436"/>
                </a:lnTo>
                <a:lnTo>
                  <a:pt x="2188564" y="1588957"/>
                </a:lnTo>
                <a:lnTo>
                  <a:pt x="2218545" y="209862"/>
                </a:lnTo>
                <a:lnTo>
                  <a:pt x="3972394" y="0"/>
                </a:lnTo>
                <a:cubicBezTo>
                  <a:pt x="3977391" y="1773836"/>
                  <a:pt x="3982387" y="3547672"/>
                  <a:pt x="3987384" y="5321508"/>
                </a:cubicBezTo>
                <a:lnTo>
                  <a:pt x="0" y="5291528"/>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1439056" y="1327480"/>
            <a:ext cx="6251058" cy="576271"/>
          </a:xfrm>
          <a:custGeom>
            <a:avLst/>
            <a:gdLst>
              <a:gd name="connsiteX0" fmla="*/ 0 w 6251058"/>
              <a:gd name="connsiteY0" fmla="*/ 576271 h 576271"/>
              <a:gd name="connsiteX1" fmla="*/ 1094282 w 6251058"/>
              <a:gd name="connsiteY1" fmla="*/ 231497 h 576271"/>
              <a:gd name="connsiteX2" fmla="*/ 4437088 w 6251058"/>
              <a:gd name="connsiteY2" fmla="*/ 6645 h 576271"/>
              <a:gd name="connsiteX3" fmla="*/ 5951095 w 6251058"/>
              <a:gd name="connsiteY3" fmla="*/ 81595 h 576271"/>
              <a:gd name="connsiteX4" fmla="*/ 6250898 w 6251058"/>
              <a:gd name="connsiteY4" fmla="*/ 306448 h 576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058" h="576271">
                <a:moveTo>
                  <a:pt x="0" y="576271"/>
                </a:moveTo>
                <a:cubicBezTo>
                  <a:pt x="177383" y="451353"/>
                  <a:pt x="354767" y="326435"/>
                  <a:pt x="1094282" y="231497"/>
                </a:cubicBezTo>
                <a:cubicBezTo>
                  <a:pt x="1833797" y="136559"/>
                  <a:pt x="3627619" y="31629"/>
                  <a:pt x="4437088" y="6645"/>
                </a:cubicBezTo>
                <a:cubicBezTo>
                  <a:pt x="5246557" y="-18339"/>
                  <a:pt x="5648793" y="31628"/>
                  <a:pt x="5951095" y="81595"/>
                </a:cubicBezTo>
                <a:cubicBezTo>
                  <a:pt x="6253397" y="131562"/>
                  <a:pt x="6252147" y="219005"/>
                  <a:pt x="6250898" y="306448"/>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839449" y="2503357"/>
            <a:ext cx="194872" cy="344774"/>
          </a:xfrm>
          <a:custGeom>
            <a:avLst/>
            <a:gdLst>
              <a:gd name="connsiteX0" fmla="*/ 0 w 194872"/>
              <a:gd name="connsiteY0" fmla="*/ 0 h 344774"/>
              <a:gd name="connsiteX1" fmla="*/ 194872 w 194872"/>
              <a:gd name="connsiteY1" fmla="*/ 344774 h 344774"/>
            </a:gdLst>
            <a:ahLst/>
            <a:cxnLst>
              <a:cxn ang="0">
                <a:pos x="connsiteX0" y="connsiteY0"/>
              </a:cxn>
              <a:cxn ang="0">
                <a:pos x="connsiteX1" y="connsiteY1"/>
              </a:cxn>
            </a:cxnLst>
            <a:rect l="l" t="t" r="r" b="b"/>
            <a:pathLst>
              <a:path w="194872" h="344774">
                <a:moveTo>
                  <a:pt x="0" y="0"/>
                </a:moveTo>
                <a:lnTo>
                  <a:pt x="194872" y="344774"/>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1858780" y="2368446"/>
            <a:ext cx="854440" cy="260308"/>
          </a:xfrm>
          <a:custGeom>
            <a:avLst/>
            <a:gdLst>
              <a:gd name="connsiteX0" fmla="*/ 0 w 854440"/>
              <a:gd name="connsiteY0" fmla="*/ 149902 h 260308"/>
              <a:gd name="connsiteX1" fmla="*/ 554636 w 854440"/>
              <a:gd name="connsiteY1" fmla="*/ 254833 h 260308"/>
              <a:gd name="connsiteX2" fmla="*/ 854440 w 854440"/>
              <a:gd name="connsiteY2" fmla="*/ 0 h 260308"/>
            </a:gdLst>
            <a:ahLst/>
            <a:cxnLst>
              <a:cxn ang="0">
                <a:pos x="connsiteX0" y="connsiteY0"/>
              </a:cxn>
              <a:cxn ang="0">
                <a:pos x="connsiteX1" y="connsiteY1"/>
              </a:cxn>
              <a:cxn ang="0">
                <a:pos x="connsiteX2" y="connsiteY2"/>
              </a:cxn>
            </a:cxnLst>
            <a:rect l="l" t="t" r="r" b="b"/>
            <a:pathLst>
              <a:path w="854440" h="260308">
                <a:moveTo>
                  <a:pt x="0" y="149902"/>
                </a:moveTo>
                <a:cubicBezTo>
                  <a:pt x="206114" y="214859"/>
                  <a:pt x="412229" y="279817"/>
                  <a:pt x="554636" y="254833"/>
                </a:cubicBezTo>
                <a:cubicBezTo>
                  <a:pt x="697043" y="229849"/>
                  <a:pt x="775741" y="114924"/>
                  <a:pt x="85444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Users\amy.ball\Downloads\chameleon-1678857_1920.jpg"/>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a:ext>
            </a:extLst>
          </a:blip>
          <a:srcRect/>
          <a:stretch>
            <a:fillRect/>
          </a:stretch>
        </p:blipFill>
        <p:spPr bwMode="auto">
          <a:xfrm rot="936816">
            <a:off x="2438902" y="2279103"/>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rot="21074385">
            <a:off x="2234031" y="4637268"/>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119921" y="327547"/>
            <a:ext cx="7030179" cy="99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97720" y="1755265"/>
            <a:ext cx="28416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670" y="2743200"/>
            <a:ext cx="25542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65646" y="1822995"/>
            <a:ext cx="247491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150100" y="1583283"/>
            <a:ext cx="19939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9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68344" y="3848100"/>
            <a:ext cx="1356361" cy="1414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32656"/>
            <a:ext cx="8229600" cy="1143000"/>
          </a:xfrm>
        </p:spPr>
        <p:txBody>
          <a:bodyPr>
            <a:noAutofit/>
          </a:bodyPr>
          <a:lstStyle/>
          <a:p>
            <a:pPr algn="l"/>
            <a:r>
              <a:rPr lang="en-GB" sz="6200" dirty="0">
                <a:solidFill>
                  <a:schemeClr val="bg1"/>
                </a:solidFill>
                <a:latin typeface="Pompiere " panose="02000000000000000000" pitchFamily="2" charset="0"/>
              </a:rPr>
              <a:t>SO WHAT IS A DINOSAUR?</a:t>
            </a:r>
          </a:p>
        </p:txBody>
      </p:sp>
      <p:sp>
        <p:nvSpPr>
          <p:cNvPr id="4" name="TextBox 3"/>
          <p:cNvSpPr txBox="1"/>
          <p:nvPr/>
        </p:nvSpPr>
        <p:spPr>
          <a:xfrm>
            <a:off x="378808" y="2022580"/>
            <a:ext cx="2917786" cy="769441"/>
          </a:xfrm>
          <a:prstGeom prst="rect">
            <a:avLst/>
          </a:prstGeom>
          <a:noFill/>
        </p:spPr>
        <p:txBody>
          <a:bodyPr wrap="none" rtlCol="0">
            <a:spAutoFit/>
          </a:bodyPr>
          <a:lstStyle/>
          <a:p>
            <a:r>
              <a:rPr lang="en-GB" sz="4400" dirty="0">
                <a:solidFill>
                  <a:srgbClr val="2BB8C9"/>
                </a:solidFill>
              </a:rPr>
              <a:t>TETRAPODS</a:t>
            </a:r>
          </a:p>
        </p:txBody>
      </p:sp>
      <p:pic>
        <p:nvPicPr>
          <p:cNvPr id="3074" name="Picture 2" descr="C:\Users\amy.ball\Downloads\frog-1445824_1920.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78808" y="2957570"/>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31587" y="2724700"/>
            <a:ext cx="1631055" cy="14550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04906" y="4179709"/>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2320" y="1672227"/>
            <a:ext cx="1551260" cy="1993369"/>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65365" y="1791881"/>
            <a:ext cx="2617417" cy="196578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51520" y="4697539"/>
            <a:ext cx="1886962" cy="1922904"/>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96588" y="5287003"/>
            <a:ext cx="270994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62619" y="3732173"/>
            <a:ext cx="2516716" cy="155483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Image result for birds no background"/>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962642" y="3285722"/>
            <a:ext cx="1439124" cy="143912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rot="21215140">
            <a:off x="6609277" y="4850697"/>
            <a:ext cx="2358439" cy="1881452"/>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4" cstate="email">
            <a:extLst>
              <a:ext uri="{BEBA8EAE-BF5A-486C-A8C5-ECC9F3942E4B}">
                <a14:imgProps xmlns:a14="http://schemas.microsoft.com/office/drawing/2010/main">
                  <a14:imgLayer r:embed="rId15">
                    <a14:imgEffect>
                      <a14:backgroundRemoval t="0" b="94740" l="0" r="99792"/>
                    </a14:imgEffect>
                  </a14:imgLayer>
                </a14:imgProps>
              </a:ext>
              <a:ext uri="{28A0092B-C50C-407E-A947-70E740481C1C}">
                <a14:useLocalDpi xmlns:a14="http://schemas.microsoft.com/office/drawing/2010/main"/>
              </a:ext>
            </a:extLst>
          </a:blip>
          <a:srcRect/>
          <a:stretch>
            <a:fillRect/>
          </a:stretch>
        </p:blipFill>
        <p:spPr bwMode="auto">
          <a:xfrm>
            <a:off x="3140257" y="1176356"/>
            <a:ext cx="2355565" cy="2355565"/>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0" b="100000" l="2349" r="98154">
                        <a14:backgroundMark x1="53020" y1="69459" x2="53020" y2="83243"/>
                        <a14:backgroundMark x1="52349" y1="81892" x2="70638" y2="90270"/>
                      </a14:backgroundRemoval>
                    </a14:imgEffect>
                  </a14:imgLayer>
                </a14:imgProps>
              </a:ext>
              <a:ext uri="{28A0092B-C50C-407E-A947-70E740481C1C}">
                <a14:useLocalDpi xmlns:a14="http://schemas.microsoft.com/office/drawing/2010/main"/>
              </a:ext>
            </a:extLst>
          </a:blip>
          <a:srcRect/>
          <a:stretch/>
        </p:blipFill>
        <p:spPr bwMode="auto">
          <a:xfrm>
            <a:off x="4518779" y="5162138"/>
            <a:ext cx="2476660" cy="1539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4064"/>
            <a:ext cx="9144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739118" y="2191618"/>
            <a:ext cx="8352929" cy="1098096"/>
            <a:chOff x="1734116" y="2419511"/>
            <a:chExt cx="2117221" cy="256249"/>
          </a:xfrm>
        </p:grpSpPr>
        <p:sp>
          <p:nvSpPr>
            <p:cNvPr id="22" name="Text Box 2"/>
            <p:cNvSpPr txBox="1">
              <a:spLocks noChangeArrowheads="1"/>
            </p:cNvSpPr>
            <p:nvPr/>
          </p:nvSpPr>
          <p:spPr bwMode="auto">
            <a:xfrm>
              <a:off x="3129604" y="2424383"/>
              <a:ext cx="72173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ea typeface="Calibri" pitchFamily="34" charset="0"/>
                  <a:cs typeface="Times New Roman" pitchFamily="18" charset="0"/>
                </a:rPr>
                <a:t>Birds &amp; Dinosaurs</a:t>
              </a:r>
              <a:endParaRPr kumimoji="0" lang="en-US" altLang="en-US" sz="3200" b="1" i="0" u="none" strike="noStrike" cap="none" normalizeH="0" baseline="0" dirty="0">
                <a:ln>
                  <a:noFill/>
                </a:ln>
                <a:solidFill>
                  <a:schemeClr val="tx1"/>
                </a:solidFill>
                <a:effectLst/>
                <a:cs typeface="Arial" pitchFamily="34" charset="0"/>
              </a:endParaRPr>
            </a:p>
          </p:txBody>
        </p:sp>
        <p:sp>
          <p:nvSpPr>
            <p:cNvPr id="23" name="Text Box 2"/>
            <p:cNvSpPr txBox="1">
              <a:spLocks noChangeArrowheads="1"/>
            </p:cNvSpPr>
            <p:nvPr/>
          </p:nvSpPr>
          <p:spPr bwMode="auto">
            <a:xfrm>
              <a:off x="2148085" y="2531181"/>
              <a:ext cx="612097" cy="1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a:cs typeface="Times New Roman" pitchFamily="18" charset="0"/>
                </a:rPr>
                <a:t>Crocodiles</a:t>
              </a:r>
              <a:endParaRPr kumimoji="0" lang="en-US" altLang="en-US" sz="3200" b="1" i="0" u="none" strike="noStrike" cap="none" normalizeH="0" baseline="0" dirty="0">
                <a:ln>
                  <a:noFill/>
                </a:ln>
                <a:solidFill>
                  <a:schemeClr val="tx1"/>
                </a:solidFill>
                <a:effectLst/>
                <a:cs typeface="Arial" pitchFamily="34" charset="0"/>
              </a:endParaRPr>
            </a:p>
          </p:txBody>
        </p:sp>
        <p:sp>
          <p:nvSpPr>
            <p:cNvPr id="24" name="Text Box 2"/>
            <p:cNvSpPr txBox="1">
              <a:spLocks noChangeArrowheads="1"/>
            </p:cNvSpPr>
            <p:nvPr/>
          </p:nvSpPr>
          <p:spPr bwMode="auto">
            <a:xfrm>
              <a:off x="2627784" y="2419511"/>
              <a:ext cx="624392"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a:cs typeface="Times New Roman" pitchFamily="18" charset="0"/>
                </a:rPr>
                <a:t>Pterosaurs (EXTINCT)</a:t>
              </a:r>
              <a:endParaRPr kumimoji="0" lang="en-US" altLang="en-US" sz="3200" b="1" i="0" u="none" strike="noStrike" cap="none" normalizeH="0" baseline="0" dirty="0">
                <a:ln>
                  <a:noFill/>
                </a:ln>
                <a:solidFill>
                  <a:schemeClr val="tx1"/>
                </a:solidFill>
                <a:effectLst/>
                <a:cs typeface="Arial" pitchFamily="34" charset="0"/>
              </a:endParaRPr>
            </a:p>
          </p:txBody>
        </p:sp>
        <p:sp>
          <p:nvSpPr>
            <p:cNvPr id="25" name="Text Box 2"/>
            <p:cNvSpPr txBox="1">
              <a:spLocks noChangeArrowheads="1"/>
            </p:cNvSpPr>
            <p:nvPr/>
          </p:nvSpPr>
          <p:spPr bwMode="auto">
            <a:xfrm>
              <a:off x="1734116" y="2423971"/>
              <a:ext cx="64807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a:cs typeface="Times New Roman" pitchFamily="18" charset="0"/>
                </a:rPr>
                <a:t>Lizards &amp; Snakes</a:t>
              </a:r>
              <a:endParaRPr kumimoji="0" lang="en-US" altLang="en-US" sz="3200" b="1" i="0" u="none" strike="noStrike" cap="none" normalizeH="0" baseline="0" dirty="0">
                <a:ln>
                  <a:noFill/>
                </a:ln>
                <a:solidFill>
                  <a:schemeClr val="tx1"/>
                </a:solidFill>
                <a:effectLst/>
                <a:cs typeface="Arial" pitchFamily="34" charset="0"/>
              </a:endParaRPr>
            </a:p>
          </p:txBody>
        </p:sp>
      </p:grpSp>
      <p:sp>
        <p:nvSpPr>
          <p:cNvPr id="5" name="Freeform 4"/>
          <p:cNvSpPr/>
          <p:nvPr/>
        </p:nvSpPr>
        <p:spPr>
          <a:xfrm>
            <a:off x="4800600" y="3337560"/>
            <a:ext cx="2087880" cy="457200"/>
          </a:xfrm>
          <a:custGeom>
            <a:avLst/>
            <a:gdLst>
              <a:gd name="connsiteX0" fmla="*/ 2087880 w 2087880"/>
              <a:gd name="connsiteY0" fmla="*/ 0 h 457200"/>
              <a:gd name="connsiteX1" fmla="*/ 2087880 w 2087880"/>
              <a:gd name="connsiteY1" fmla="*/ 457200 h 457200"/>
              <a:gd name="connsiteX2" fmla="*/ 0 w 2087880"/>
              <a:gd name="connsiteY2" fmla="*/ 457200 h 457200"/>
              <a:gd name="connsiteX3" fmla="*/ 0 w 2087880"/>
              <a:gd name="connsiteY3" fmla="*/ 0 h 457200"/>
            </a:gdLst>
            <a:ahLst/>
            <a:cxnLst>
              <a:cxn ang="0">
                <a:pos x="connsiteX0" y="connsiteY0"/>
              </a:cxn>
              <a:cxn ang="0">
                <a:pos x="connsiteX1" y="connsiteY1"/>
              </a:cxn>
              <a:cxn ang="0">
                <a:pos x="connsiteX2" y="connsiteY2"/>
              </a:cxn>
              <a:cxn ang="0">
                <a:pos x="connsiteX3" y="connsiteY3"/>
              </a:cxn>
            </a:cxnLst>
            <a:rect l="l" t="t" r="r" b="b"/>
            <a:pathLst>
              <a:path w="2087880" h="457200">
                <a:moveTo>
                  <a:pt x="2087880" y="0"/>
                </a:moveTo>
                <a:lnTo>
                  <a:pt x="2087880" y="457200"/>
                </a:lnTo>
                <a:lnTo>
                  <a:pt x="0" y="45720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5"/>
          <p:cNvSpPr/>
          <p:nvPr/>
        </p:nvSpPr>
        <p:spPr>
          <a:xfrm>
            <a:off x="3093720" y="3337560"/>
            <a:ext cx="2743200" cy="944880"/>
          </a:xfrm>
          <a:custGeom>
            <a:avLst/>
            <a:gdLst>
              <a:gd name="connsiteX0" fmla="*/ 2743200 w 2743200"/>
              <a:gd name="connsiteY0" fmla="*/ 457200 h 944880"/>
              <a:gd name="connsiteX1" fmla="*/ 2743200 w 2743200"/>
              <a:gd name="connsiteY1" fmla="*/ 944880 h 944880"/>
              <a:gd name="connsiteX2" fmla="*/ 0 w 2743200"/>
              <a:gd name="connsiteY2" fmla="*/ 944880 h 944880"/>
              <a:gd name="connsiteX3" fmla="*/ 0 w 2743200"/>
              <a:gd name="connsiteY3" fmla="*/ 0 h 944880"/>
            </a:gdLst>
            <a:ahLst/>
            <a:cxnLst>
              <a:cxn ang="0">
                <a:pos x="connsiteX0" y="connsiteY0"/>
              </a:cxn>
              <a:cxn ang="0">
                <a:pos x="connsiteX1" y="connsiteY1"/>
              </a:cxn>
              <a:cxn ang="0">
                <a:pos x="connsiteX2" y="connsiteY2"/>
              </a:cxn>
              <a:cxn ang="0">
                <a:pos x="connsiteX3" y="connsiteY3"/>
              </a:cxn>
            </a:cxnLst>
            <a:rect l="l" t="t" r="r" b="b"/>
            <a:pathLst>
              <a:path w="2743200" h="944880">
                <a:moveTo>
                  <a:pt x="2743200" y="457200"/>
                </a:moveTo>
                <a:lnTo>
                  <a:pt x="2743200" y="944880"/>
                </a:lnTo>
                <a:lnTo>
                  <a:pt x="0" y="94488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356360" y="3398520"/>
            <a:ext cx="3093720" cy="1432560"/>
          </a:xfrm>
          <a:custGeom>
            <a:avLst/>
            <a:gdLst>
              <a:gd name="connsiteX0" fmla="*/ 3093720 w 3093720"/>
              <a:gd name="connsiteY0" fmla="*/ 883920 h 1432560"/>
              <a:gd name="connsiteX1" fmla="*/ 3093720 w 3093720"/>
              <a:gd name="connsiteY1" fmla="*/ 1432560 h 1432560"/>
              <a:gd name="connsiteX2" fmla="*/ 0 w 3093720"/>
              <a:gd name="connsiteY2" fmla="*/ 1417320 h 1432560"/>
              <a:gd name="connsiteX3" fmla="*/ 0 w 3093720"/>
              <a:gd name="connsiteY3" fmla="*/ 0 h 1432560"/>
            </a:gdLst>
            <a:ahLst/>
            <a:cxnLst>
              <a:cxn ang="0">
                <a:pos x="connsiteX0" y="connsiteY0"/>
              </a:cxn>
              <a:cxn ang="0">
                <a:pos x="connsiteX1" y="connsiteY1"/>
              </a:cxn>
              <a:cxn ang="0">
                <a:pos x="connsiteX2" y="connsiteY2"/>
              </a:cxn>
              <a:cxn ang="0">
                <a:pos x="connsiteX3" y="connsiteY3"/>
              </a:cxn>
            </a:cxnLst>
            <a:rect l="l" t="t" r="r" b="b"/>
            <a:pathLst>
              <a:path w="3093720" h="1432560">
                <a:moveTo>
                  <a:pt x="3093720" y="883920"/>
                </a:moveTo>
                <a:lnTo>
                  <a:pt x="3093720" y="1432560"/>
                </a:lnTo>
                <a:lnTo>
                  <a:pt x="0" y="141732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895600" y="4831080"/>
            <a:ext cx="0" cy="533400"/>
          </a:xfrm>
          <a:custGeom>
            <a:avLst/>
            <a:gdLst>
              <a:gd name="connsiteX0" fmla="*/ 0 w 0"/>
              <a:gd name="connsiteY0" fmla="*/ 0 h 533400"/>
              <a:gd name="connsiteX1" fmla="*/ 0 w 0"/>
              <a:gd name="connsiteY1" fmla="*/ 533400 h 533400"/>
            </a:gdLst>
            <a:ahLst/>
            <a:cxnLst>
              <a:cxn ang="0">
                <a:pos x="connsiteX0" y="connsiteY0"/>
              </a:cxn>
              <a:cxn ang="0">
                <a:pos x="connsiteX1" y="connsiteY1"/>
              </a:cxn>
            </a:cxnLst>
            <a:rect l="l" t="t" r="r" b="b"/>
            <a:pathLst>
              <a:path h="533400">
                <a:moveTo>
                  <a:pt x="0" y="0"/>
                </a:moveTo>
                <a:lnTo>
                  <a:pt x="0" y="53340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884390" y="584010"/>
            <a:ext cx="793743" cy="1494104"/>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31587" y="965795"/>
            <a:ext cx="1781214" cy="1781214"/>
          </a:xfrm>
          <a:prstGeom prst="rect">
            <a:avLst/>
          </a:prstGeom>
        </p:spPr>
      </p:pic>
      <p:pic>
        <p:nvPicPr>
          <p:cNvPr id="13" name="Picture 12"/>
          <p:cNvPicPr>
            <a:picLocks noChangeAspect="1"/>
          </p:cNvPicPr>
          <p:nvPr/>
        </p:nvPicPr>
        <p:blipFill>
          <a:blip r:embed="rId20" cstate="email">
            <a:extLst>
              <a:ext uri="{BEBA8EAE-BF5A-486C-A8C5-ECC9F3942E4B}">
                <a14:imgProps xmlns:a14="http://schemas.microsoft.com/office/drawing/2010/main">
                  <a14:imgLayer r:embed="rId21">
                    <a14:imgEffect>
                      <a14:backgroundRemoval t="4375" b="98359" l="9961" r="89844"/>
                    </a14:imgEffect>
                  </a14:imgLayer>
                </a14:imgProps>
              </a:ext>
              <a:ext uri="{28A0092B-C50C-407E-A947-70E740481C1C}">
                <a14:useLocalDpi xmlns:a14="http://schemas.microsoft.com/office/drawing/2010/main"/>
              </a:ext>
            </a:extLst>
          </a:blip>
          <a:stretch>
            <a:fillRect/>
          </a:stretch>
        </p:blipFill>
        <p:spPr>
          <a:xfrm rot="2803777">
            <a:off x="736550" y="360191"/>
            <a:ext cx="1553393" cy="1941743"/>
          </a:xfrm>
          <a:prstGeom prst="rect">
            <a:avLst/>
          </a:prstGeom>
        </p:spPr>
      </p:pic>
      <p:pic>
        <p:nvPicPr>
          <p:cNvPr id="14" name="Picture 13"/>
          <p:cNvPicPr>
            <a:picLocks noChangeAspect="1"/>
          </p:cNvPicPr>
          <p:nvPr/>
        </p:nvPicPr>
        <p:blipFill>
          <a:blip r:embed="rId22" cstate="email">
            <a:extLst>
              <a:ext uri="{BEBA8EAE-BF5A-486C-A8C5-ECC9F3942E4B}">
                <a14:imgProps xmlns:a14="http://schemas.microsoft.com/office/drawing/2010/main">
                  <a14:imgLayer r:embed="rId23">
                    <a14:imgEffect>
                      <a14:backgroundRemoval t="5411" b="89980" l="2853" r="98913"/>
                    </a14:imgEffect>
                  </a14:imgLayer>
                </a14:imgProps>
              </a:ext>
              <a:ext uri="{28A0092B-C50C-407E-A947-70E740481C1C}">
                <a14:useLocalDpi xmlns:a14="http://schemas.microsoft.com/office/drawing/2010/main"/>
              </a:ext>
            </a:extLst>
          </a:blip>
          <a:stretch>
            <a:fillRect/>
          </a:stretch>
        </p:blipFill>
        <p:spPr>
          <a:xfrm>
            <a:off x="3873889" y="965795"/>
            <a:ext cx="1883220" cy="1276803"/>
          </a:xfrm>
          <a:prstGeom prst="rect">
            <a:avLst/>
          </a:prstGeom>
        </p:spPr>
      </p:pic>
      <p:pic>
        <p:nvPicPr>
          <p:cNvPr id="15" name="Picture 14"/>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6330593" y="584010"/>
            <a:ext cx="3044314" cy="1881386"/>
          </a:xfrm>
          <a:prstGeom prst="rect">
            <a:avLst/>
          </a:prstGeom>
        </p:spPr>
      </p:pic>
    </p:spTree>
    <p:extLst>
      <p:ext uri="{BB962C8B-B14F-4D97-AF65-F5344CB8AC3E}">
        <p14:creationId xmlns:p14="http://schemas.microsoft.com/office/powerpoint/2010/main" val="144407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Freeform 10257"/>
          <p:cNvSpPr/>
          <p:nvPr/>
        </p:nvSpPr>
        <p:spPr>
          <a:xfrm>
            <a:off x="89123" y="1704797"/>
            <a:ext cx="5607140" cy="3421838"/>
          </a:xfrm>
          <a:custGeom>
            <a:avLst/>
            <a:gdLst>
              <a:gd name="connsiteX0" fmla="*/ 14991 w 5561351"/>
              <a:gd name="connsiteY0" fmla="*/ 3702570 h 3702570"/>
              <a:gd name="connsiteX1" fmla="*/ 0 w 5561351"/>
              <a:gd name="connsiteY1" fmla="*/ 89941 h 3702570"/>
              <a:gd name="connsiteX2" fmla="*/ 5441430 w 5561351"/>
              <a:gd name="connsiteY2" fmla="*/ 0 h 3702570"/>
              <a:gd name="connsiteX3" fmla="*/ 5561351 w 5561351"/>
              <a:gd name="connsiteY3" fmla="*/ 3642609 h 3702570"/>
              <a:gd name="connsiteX4" fmla="*/ 14991 w 5561351"/>
              <a:gd name="connsiteY4" fmla="*/ 3702570 h 3702570"/>
              <a:gd name="connsiteX0" fmla="*/ 14991 w 5561351"/>
              <a:gd name="connsiteY0" fmla="*/ 3785486 h 3785486"/>
              <a:gd name="connsiteX1" fmla="*/ 0 w 5561351"/>
              <a:gd name="connsiteY1" fmla="*/ 172857 h 3785486"/>
              <a:gd name="connsiteX2" fmla="*/ 5471086 w 5561351"/>
              <a:gd name="connsiteY2" fmla="*/ 0 h 3785486"/>
              <a:gd name="connsiteX3" fmla="*/ 5561351 w 5561351"/>
              <a:gd name="connsiteY3" fmla="*/ 3725525 h 3785486"/>
              <a:gd name="connsiteX4" fmla="*/ 14991 w 5561351"/>
              <a:gd name="connsiteY4" fmla="*/ 3785486 h 3785486"/>
              <a:gd name="connsiteX0" fmla="*/ 163 w 5546523"/>
              <a:gd name="connsiteY0" fmla="*/ 3785486 h 3785486"/>
              <a:gd name="connsiteX1" fmla="*/ 0 w 5546523"/>
              <a:gd name="connsiteY1" fmla="*/ 421606 h 3785486"/>
              <a:gd name="connsiteX2" fmla="*/ 5456258 w 5546523"/>
              <a:gd name="connsiteY2" fmla="*/ 0 h 3785486"/>
              <a:gd name="connsiteX3" fmla="*/ 5546523 w 5546523"/>
              <a:gd name="connsiteY3" fmla="*/ 3725525 h 3785486"/>
              <a:gd name="connsiteX4" fmla="*/ 163 w 5546523"/>
              <a:gd name="connsiteY4" fmla="*/ 3785486 h 378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523" h="3785486">
                <a:moveTo>
                  <a:pt x="163" y="3785486"/>
                </a:moveTo>
                <a:cubicBezTo>
                  <a:pt x="109" y="2664193"/>
                  <a:pt x="54" y="1542899"/>
                  <a:pt x="0" y="421606"/>
                </a:cubicBezTo>
                <a:lnTo>
                  <a:pt x="5456258" y="0"/>
                </a:lnTo>
                <a:lnTo>
                  <a:pt x="5546523" y="3725525"/>
                </a:lnTo>
                <a:lnTo>
                  <a:pt x="163" y="3785486"/>
                </a:lnTo>
                <a:close/>
              </a:path>
            </a:pathLst>
          </a:custGeom>
          <a:solidFill>
            <a:schemeClr val="bg1"/>
          </a:solid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2" descr="C:\Users\amy.ball\Downloads\Segnosaurus_nest_2.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2475" b="93069" l="939" r="97496"/>
                    </a14:imgEffect>
                  </a14:imgLayer>
                </a14:imgProps>
              </a:ext>
              <a:ext uri="{28A0092B-C50C-407E-A947-70E740481C1C}">
                <a14:useLocalDpi xmlns:a14="http://schemas.microsoft.com/office/drawing/2010/main"/>
              </a:ext>
            </a:extLst>
          </a:blip>
          <a:srcRect l="-2885" t="-4532" r="-1355"/>
          <a:stretch/>
        </p:blipFill>
        <p:spPr bwMode="auto">
          <a:xfrm>
            <a:off x="1168466" y="5082385"/>
            <a:ext cx="2768311" cy="1752847"/>
          </a:xfrm>
          <a:prstGeom prst="ellipse">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15611" y="1888355"/>
            <a:ext cx="2790781" cy="1423467"/>
            <a:chOff x="3473197" y="1990306"/>
            <a:chExt cx="2790781" cy="1423467"/>
          </a:xfrm>
        </p:grpSpPr>
        <p:sp>
          <p:nvSpPr>
            <p:cNvPr id="7" name="Text Box 1"/>
            <p:cNvSpPr txBox="1">
              <a:spLocks noChangeArrowheads="1"/>
            </p:cNvSpPr>
            <p:nvPr/>
          </p:nvSpPr>
          <p:spPr bwMode="auto">
            <a:xfrm>
              <a:off x="4280034" y="2734147"/>
              <a:ext cx="1672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BB8C9"/>
                  </a:solidFill>
                  <a:effectLst/>
                  <a:ea typeface="Calibri" pitchFamily="34" charset="0"/>
                  <a:cs typeface="Times New Roman" pitchFamily="18" charset="0"/>
                </a:rPr>
                <a:t>Dinosaur</a:t>
              </a:r>
              <a:endParaRPr kumimoji="0" lang="en-US" altLang="en-US" sz="2000" b="1" i="0" u="none" strike="noStrike" cap="none" normalizeH="0" baseline="0" dirty="0">
                <a:ln>
                  <a:noFill/>
                </a:ln>
                <a:solidFill>
                  <a:srgbClr val="2BB8C9"/>
                </a:solidFill>
                <a:effectLst/>
                <a:cs typeface="Arial" pitchFamily="34" charset="0"/>
              </a:endParaRPr>
            </a:p>
          </p:txBody>
        </p:sp>
        <p:sp>
          <p:nvSpPr>
            <p:cNvPr id="10" name="Text Box 1"/>
            <p:cNvSpPr txBox="1">
              <a:spLocks noChangeArrowheads="1"/>
            </p:cNvSpPr>
            <p:nvPr/>
          </p:nvSpPr>
          <p:spPr bwMode="auto">
            <a:xfrm>
              <a:off x="3473197" y="3013663"/>
              <a:ext cx="279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effectLst/>
                  <a:ea typeface="Calibri" pitchFamily="34" charset="0"/>
                  <a:cs typeface="Times New Roman" pitchFamily="18" charset="0"/>
                </a:rPr>
                <a:t>Legs under body</a:t>
              </a:r>
              <a:endParaRPr kumimoji="0" lang="en-US" altLang="en-US" sz="2000" b="1" i="0" u="none" strike="noStrike" cap="none" normalizeH="0" baseline="0" dirty="0">
                <a:ln>
                  <a:noFill/>
                </a:ln>
                <a:effectLst/>
                <a:cs typeface="Arial" pitchFamily="34" charset="0"/>
              </a:endParaRPr>
            </a:p>
          </p:txBody>
        </p:sp>
        <p:sp>
          <p:nvSpPr>
            <p:cNvPr id="16" name="Rectangle 15"/>
            <p:cNvSpPr>
              <a:spLocks noChangeAspect="1"/>
            </p:cNvSpPr>
            <p:nvPr/>
          </p:nvSpPr>
          <p:spPr>
            <a:xfrm>
              <a:off x="5028428" y="2183843"/>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9" name="Rectangle 18"/>
            <p:cNvSpPr>
              <a:spLocks noChangeAspect="1"/>
            </p:cNvSpPr>
            <p:nvPr/>
          </p:nvSpPr>
          <p:spPr>
            <a:xfrm>
              <a:off x="4581499" y="2200659"/>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0" name="Rectangle 19"/>
            <p:cNvSpPr>
              <a:spLocks noChangeAspect="1"/>
            </p:cNvSpPr>
            <p:nvPr/>
          </p:nvSpPr>
          <p:spPr>
            <a:xfrm>
              <a:off x="4576579" y="2479015"/>
              <a:ext cx="90406" cy="2998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1" name="Rectangle 20"/>
            <p:cNvSpPr>
              <a:spLocks noChangeAspect="1"/>
            </p:cNvSpPr>
            <p:nvPr/>
          </p:nvSpPr>
          <p:spPr>
            <a:xfrm>
              <a:off x="5026027" y="2483683"/>
              <a:ext cx="90406" cy="30333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2" name="Oval 21"/>
            <p:cNvSpPr>
              <a:spLocks noChangeAspect="1"/>
            </p:cNvSpPr>
            <p:nvPr/>
          </p:nvSpPr>
          <p:spPr>
            <a:xfrm>
              <a:off x="4531380" y="1990306"/>
              <a:ext cx="649423" cy="450227"/>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3" name="Oval 22"/>
            <p:cNvSpPr>
              <a:spLocks noChangeAspect="1"/>
            </p:cNvSpPr>
            <p:nvPr/>
          </p:nvSpPr>
          <p:spPr>
            <a:xfrm>
              <a:off x="4531380" y="2490075"/>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4" name="Oval 23"/>
            <p:cNvSpPr>
              <a:spLocks noChangeAspect="1"/>
            </p:cNvSpPr>
            <p:nvPr/>
          </p:nvSpPr>
          <p:spPr>
            <a:xfrm>
              <a:off x="4980825" y="2483683"/>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5" name="Chord 24"/>
            <p:cNvSpPr>
              <a:spLocks noChangeAspect="1"/>
            </p:cNvSpPr>
            <p:nvPr/>
          </p:nvSpPr>
          <p:spPr>
            <a:xfrm rot="5400000">
              <a:off x="4545310"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6" name="Chord 25"/>
            <p:cNvSpPr>
              <a:spLocks noChangeAspect="1"/>
            </p:cNvSpPr>
            <p:nvPr/>
          </p:nvSpPr>
          <p:spPr>
            <a:xfrm rot="5400000">
              <a:off x="5010781"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grpSp>
        <p:nvGrpSpPr>
          <p:cNvPr id="40" name="Group 39"/>
          <p:cNvGrpSpPr/>
          <p:nvPr/>
        </p:nvGrpSpPr>
        <p:grpSpPr>
          <a:xfrm>
            <a:off x="2995979" y="3714266"/>
            <a:ext cx="2989910" cy="1348717"/>
            <a:chOff x="3513629" y="3636355"/>
            <a:chExt cx="2989910" cy="1348717"/>
          </a:xfrm>
        </p:grpSpPr>
        <p:sp>
          <p:nvSpPr>
            <p:cNvPr id="8" name="Text Box 1"/>
            <p:cNvSpPr txBox="1">
              <a:spLocks noChangeArrowheads="1"/>
            </p:cNvSpPr>
            <p:nvPr/>
          </p:nvSpPr>
          <p:spPr bwMode="auto">
            <a:xfrm>
              <a:off x="3513629" y="4259563"/>
              <a:ext cx="1631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9900"/>
                  </a:solidFill>
                  <a:effectLst/>
                  <a:ea typeface="Calibri" pitchFamily="34" charset="0"/>
                  <a:cs typeface="Times New Roman" pitchFamily="18" charset="0"/>
                </a:rPr>
                <a:t>Crocodile</a:t>
              </a:r>
              <a:endParaRPr kumimoji="0" lang="en-US" altLang="en-US" sz="2000" b="1" i="0" u="none" strike="noStrike" cap="none" normalizeH="0" baseline="0" dirty="0">
                <a:ln>
                  <a:noFill/>
                </a:ln>
                <a:solidFill>
                  <a:srgbClr val="FF9900"/>
                </a:solidFill>
                <a:effectLst/>
                <a:cs typeface="Arial" pitchFamily="34" charset="0"/>
              </a:endParaRPr>
            </a:p>
          </p:txBody>
        </p:sp>
        <p:sp>
          <p:nvSpPr>
            <p:cNvPr id="9" name="Text Box 1"/>
            <p:cNvSpPr txBox="1">
              <a:spLocks noChangeArrowheads="1"/>
            </p:cNvSpPr>
            <p:nvPr/>
          </p:nvSpPr>
          <p:spPr bwMode="auto">
            <a:xfrm>
              <a:off x="4981776" y="4248882"/>
              <a:ext cx="1305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A6D670"/>
                  </a:solidFill>
                  <a:effectLst/>
                  <a:ea typeface="Calibri" pitchFamily="34" charset="0"/>
                  <a:cs typeface="Times New Roman" pitchFamily="18" charset="0"/>
                </a:rPr>
                <a:t>Lizard</a:t>
              </a:r>
              <a:endParaRPr kumimoji="0" lang="en-US" altLang="en-US" sz="2000" b="1" i="0" u="none" strike="noStrike" cap="none" normalizeH="0" baseline="0" dirty="0">
                <a:ln>
                  <a:noFill/>
                </a:ln>
                <a:solidFill>
                  <a:srgbClr val="A6D670"/>
                </a:solidFill>
                <a:effectLst/>
                <a:cs typeface="Arial" pitchFamily="34" charset="0"/>
              </a:endParaRPr>
            </a:p>
          </p:txBody>
        </p:sp>
        <p:sp>
          <p:nvSpPr>
            <p:cNvPr id="11" name="Text Box 1"/>
            <p:cNvSpPr txBox="1">
              <a:spLocks noChangeArrowheads="1"/>
            </p:cNvSpPr>
            <p:nvPr/>
          </p:nvSpPr>
          <p:spPr bwMode="auto">
            <a:xfrm>
              <a:off x="4025197" y="4584962"/>
              <a:ext cx="24783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Calibri" pitchFamily="34" charset="0"/>
                  <a:cs typeface="Times New Roman" pitchFamily="18" charset="0"/>
                </a:rPr>
                <a:t>Legs sprawled</a:t>
              </a:r>
              <a:endParaRPr kumimoji="0" lang="en-US" altLang="en-US" sz="2000" b="1" i="0" u="none" strike="noStrike" cap="none" normalizeH="0" baseline="0" dirty="0">
                <a:ln>
                  <a:noFill/>
                </a:ln>
                <a:solidFill>
                  <a:schemeClr val="tx1"/>
                </a:solidFill>
                <a:effectLst/>
                <a:cs typeface="Arial" pitchFamily="34" charset="0"/>
              </a:endParaRPr>
            </a:p>
          </p:txBody>
        </p:sp>
        <p:sp>
          <p:nvSpPr>
            <p:cNvPr id="12" name="Rectangle 11"/>
            <p:cNvSpPr>
              <a:spLocks noChangeAspect="1"/>
            </p:cNvSpPr>
            <p:nvPr/>
          </p:nvSpPr>
          <p:spPr>
            <a:xfrm>
              <a:off x="4585755" y="399987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3" name="Rectangle 12"/>
            <p:cNvSpPr>
              <a:spLocks noChangeAspect="1"/>
            </p:cNvSpPr>
            <p:nvPr/>
          </p:nvSpPr>
          <p:spPr>
            <a:xfrm>
              <a:off x="3637364" y="401715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4" name="Rectangle 13"/>
            <p:cNvSpPr>
              <a:spLocks noChangeAspect="1"/>
            </p:cNvSpPr>
            <p:nvPr/>
          </p:nvSpPr>
          <p:spPr>
            <a:xfrm rot="18780000" flipH="1">
              <a:off x="4460919" y="3851935"/>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5" name="Rectangle 14"/>
            <p:cNvSpPr>
              <a:spLocks noChangeAspect="1"/>
            </p:cNvSpPr>
            <p:nvPr/>
          </p:nvSpPr>
          <p:spPr>
            <a:xfrm rot="2820000" flipH="1">
              <a:off x="3759143" y="3827190"/>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7" name="Oval 16"/>
            <p:cNvSpPr>
              <a:spLocks noChangeAspect="1"/>
            </p:cNvSpPr>
            <p:nvPr/>
          </p:nvSpPr>
          <p:spPr>
            <a:xfrm>
              <a:off x="3592162" y="3978622"/>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8" name="Oval 17"/>
            <p:cNvSpPr>
              <a:spLocks noChangeAspect="1"/>
            </p:cNvSpPr>
            <p:nvPr/>
          </p:nvSpPr>
          <p:spPr>
            <a:xfrm>
              <a:off x="4540556" y="3974579"/>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7" name="Chord 26"/>
            <p:cNvSpPr>
              <a:spLocks noChangeAspect="1"/>
            </p:cNvSpPr>
            <p:nvPr/>
          </p:nvSpPr>
          <p:spPr>
            <a:xfrm rot="5400000">
              <a:off x="3614056" y="417808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8" name="Chord 27"/>
            <p:cNvSpPr>
              <a:spLocks noChangeAspect="1"/>
            </p:cNvSpPr>
            <p:nvPr/>
          </p:nvSpPr>
          <p:spPr>
            <a:xfrm rot="5400000">
              <a:off x="4550319" y="417763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9" name="Rectangle 28"/>
            <p:cNvSpPr>
              <a:spLocks noChangeAspect="1"/>
            </p:cNvSpPr>
            <p:nvPr/>
          </p:nvSpPr>
          <p:spPr>
            <a:xfrm>
              <a:off x="4891369" y="3975371"/>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0" name="Rectangle 29"/>
            <p:cNvSpPr>
              <a:spLocks noChangeAspect="1"/>
            </p:cNvSpPr>
            <p:nvPr/>
          </p:nvSpPr>
          <p:spPr>
            <a:xfrm>
              <a:off x="5895073" y="3971102"/>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1" name="Chord 30"/>
            <p:cNvSpPr>
              <a:spLocks noChangeAspect="1"/>
            </p:cNvSpPr>
            <p:nvPr/>
          </p:nvSpPr>
          <p:spPr>
            <a:xfrm rot="5400000">
              <a:off x="4853596" y="4182342"/>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2" name="Chord 31"/>
            <p:cNvSpPr>
              <a:spLocks noChangeAspect="1"/>
            </p:cNvSpPr>
            <p:nvPr/>
          </p:nvSpPr>
          <p:spPr>
            <a:xfrm rot="5400000">
              <a:off x="5863805" y="4182339"/>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3" name="Rectangle 32"/>
            <p:cNvSpPr>
              <a:spLocks noChangeAspect="1"/>
            </p:cNvSpPr>
            <p:nvPr/>
          </p:nvSpPr>
          <p:spPr>
            <a:xfrm>
              <a:off x="4966288" y="3961826"/>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4" name="Rectangle 33"/>
            <p:cNvSpPr>
              <a:spLocks noChangeAspect="1"/>
            </p:cNvSpPr>
            <p:nvPr/>
          </p:nvSpPr>
          <p:spPr>
            <a:xfrm>
              <a:off x="5577626" y="3961743"/>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5" name="Oval 34"/>
            <p:cNvSpPr>
              <a:spLocks noChangeAspect="1"/>
            </p:cNvSpPr>
            <p:nvPr/>
          </p:nvSpPr>
          <p:spPr>
            <a:xfrm>
              <a:off x="4839664"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6" name="Oval 35"/>
            <p:cNvSpPr>
              <a:spLocks noChangeAspect="1"/>
            </p:cNvSpPr>
            <p:nvPr/>
          </p:nvSpPr>
          <p:spPr>
            <a:xfrm>
              <a:off x="5842852"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7" name="Oval 36"/>
            <p:cNvSpPr>
              <a:spLocks noChangeAspect="1"/>
            </p:cNvSpPr>
            <p:nvPr/>
          </p:nvSpPr>
          <p:spPr>
            <a:xfrm>
              <a:off x="3832670" y="3636355"/>
              <a:ext cx="649423" cy="450227"/>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8" name="Oval 37"/>
            <p:cNvSpPr>
              <a:spLocks noChangeAspect="1"/>
            </p:cNvSpPr>
            <p:nvPr/>
          </p:nvSpPr>
          <p:spPr>
            <a:xfrm>
              <a:off x="5109530" y="3774764"/>
              <a:ext cx="649423" cy="450227"/>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pic>
        <p:nvPicPr>
          <p:cNvPr id="10246" name="Picture 6" descr="Image result for t rex"/>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6297" y="1939303"/>
            <a:ext cx="2960624" cy="1747255"/>
          </a:xfrm>
          <a:prstGeom prst="rect">
            <a:avLst/>
          </a:prstGeom>
          <a:noFill/>
          <a:extLst>
            <a:ext uri="{909E8E84-426E-40DD-AFC4-6F175D3DCCD1}">
              <a14:hiddenFill xmlns:a14="http://schemas.microsoft.com/office/drawing/2010/main">
                <a:solidFill>
                  <a:srgbClr val="FFFFFF"/>
                </a:solidFill>
              </a14:hiddenFill>
            </a:ext>
          </a:extLst>
        </p:spPr>
      </p:pic>
      <p:grpSp>
        <p:nvGrpSpPr>
          <p:cNvPr id="10252" name="Group 10251"/>
          <p:cNvGrpSpPr/>
          <p:nvPr/>
        </p:nvGrpSpPr>
        <p:grpSpPr>
          <a:xfrm>
            <a:off x="5985889" y="1579693"/>
            <a:ext cx="3208386" cy="3187443"/>
            <a:chOff x="5765652" y="1541173"/>
            <a:chExt cx="3208386" cy="3187443"/>
          </a:xfrm>
        </p:grpSpPr>
        <p:pic>
          <p:nvPicPr>
            <p:cNvPr id="10247" name="Picture 7" descr="C:\Users\amy.ball\Downloads\trex-1700918_128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65652" y="1700629"/>
              <a:ext cx="1909052" cy="302798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798552" y="2074948"/>
              <a:ext cx="1175486" cy="1323439"/>
            </a:xfrm>
            <a:prstGeom prst="rect">
              <a:avLst/>
            </a:prstGeom>
            <a:noFill/>
          </p:spPr>
          <p:txBody>
            <a:bodyPr wrap="square" rtlCol="0">
              <a:spAutoFit/>
            </a:bodyPr>
            <a:lstStyle/>
            <a:p>
              <a:r>
                <a:rPr lang="en-GB" sz="2000" b="1" dirty="0"/>
                <a:t>Foot bones</a:t>
              </a:r>
            </a:p>
            <a:p>
              <a:r>
                <a:rPr lang="en-GB" sz="2000" b="1" dirty="0"/>
                <a:t>(off the ground)</a:t>
              </a:r>
            </a:p>
          </p:txBody>
        </p:sp>
        <p:sp>
          <p:nvSpPr>
            <p:cNvPr id="47" name="TextBox 46"/>
            <p:cNvSpPr txBox="1"/>
            <p:nvPr/>
          </p:nvSpPr>
          <p:spPr>
            <a:xfrm>
              <a:off x="7910811" y="3272174"/>
              <a:ext cx="950969" cy="707886"/>
            </a:xfrm>
            <a:prstGeom prst="rect">
              <a:avLst/>
            </a:prstGeom>
            <a:noFill/>
          </p:spPr>
          <p:txBody>
            <a:bodyPr wrap="square" rtlCol="0">
              <a:spAutoFit/>
            </a:bodyPr>
            <a:lstStyle/>
            <a:p>
              <a:r>
                <a:rPr lang="en-GB" sz="2000" b="1" dirty="0"/>
                <a:t>Toe bones</a:t>
              </a:r>
            </a:p>
          </p:txBody>
        </p:sp>
        <p:sp>
          <p:nvSpPr>
            <p:cNvPr id="48" name="TextBox 47"/>
            <p:cNvSpPr txBox="1"/>
            <p:nvPr/>
          </p:nvSpPr>
          <p:spPr>
            <a:xfrm>
              <a:off x="7788118" y="1541173"/>
              <a:ext cx="1175486" cy="400110"/>
            </a:xfrm>
            <a:prstGeom prst="rect">
              <a:avLst/>
            </a:prstGeom>
            <a:noFill/>
          </p:spPr>
          <p:txBody>
            <a:bodyPr wrap="square" rtlCol="0">
              <a:spAutoFit/>
            </a:bodyPr>
            <a:lstStyle/>
            <a:p>
              <a:r>
                <a:rPr lang="en-GB" sz="2000" b="1" dirty="0"/>
                <a:t>Ankle</a:t>
              </a:r>
            </a:p>
          </p:txBody>
        </p:sp>
        <p:cxnSp>
          <p:nvCxnSpPr>
            <p:cNvPr id="44" name="Straight Arrow Connector 43"/>
            <p:cNvCxnSpPr>
              <a:stCxn id="48" idx="1"/>
            </p:cNvCxnSpPr>
            <p:nvPr/>
          </p:nvCxnSpPr>
          <p:spPr>
            <a:xfrm flipH="1">
              <a:off x="7233150" y="1741228"/>
              <a:ext cx="5549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233149" y="2526578"/>
              <a:ext cx="605625" cy="225114"/>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1"/>
            </p:cNvCxnSpPr>
            <p:nvPr/>
          </p:nvCxnSpPr>
          <p:spPr>
            <a:xfrm flipH="1">
              <a:off x="7482379" y="3626117"/>
              <a:ext cx="428432" cy="35455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7" idx="1"/>
            </p:cNvCxnSpPr>
            <p:nvPr/>
          </p:nvCxnSpPr>
          <p:spPr>
            <a:xfrm flipH="1">
              <a:off x="6127923" y="3626117"/>
              <a:ext cx="1782888" cy="19399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7" idx="1"/>
            </p:cNvCxnSpPr>
            <p:nvPr/>
          </p:nvCxnSpPr>
          <p:spPr>
            <a:xfrm flipH="1">
              <a:off x="6415957" y="3626117"/>
              <a:ext cx="1494854" cy="541875"/>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249" name="Picture 9" descr="File:Shonisaurus BW 2.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5543" b="93072" l="3500" r="99500"/>
                    </a14:imgEffect>
                  </a14:imgLayer>
                </a14:imgProps>
              </a:ext>
              <a:ext uri="{28A0092B-C50C-407E-A947-70E740481C1C}">
                <a14:useLocalDpi xmlns:a14="http://schemas.microsoft.com/office/drawing/2010/main"/>
              </a:ext>
            </a:extLst>
          </a:blip>
          <a:srcRect/>
          <a:stretch>
            <a:fillRect/>
          </a:stretch>
        </p:blipFill>
        <p:spPr bwMode="auto">
          <a:xfrm rot="20028163">
            <a:off x="3980738" y="5148727"/>
            <a:ext cx="2935833" cy="158902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Users\amy.ball\Downloads\SordesDB.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24" b="97985" l="0" r="97293"/>
                    </a14:imgEffect>
                  </a14:imgLayer>
                </a14:imgProps>
              </a:ext>
              <a:ext uri="{28A0092B-C50C-407E-A947-70E740481C1C}">
                <a14:useLocalDpi xmlns:a14="http://schemas.microsoft.com/office/drawing/2010/main"/>
              </a:ext>
            </a:extLst>
          </a:blip>
          <a:srcRect/>
          <a:stretch>
            <a:fillRect/>
          </a:stretch>
        </p:blipFill>
        <p:spPr bwMode="auto">
          <a:xfrm rot="573418">
            <a:off x="6150947" y="4639932"/>
            <a:ext cx="3073773" cy="20225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5" name="&quot;No&quot; Symbol 74"/>
          <p:cNvSpPr/>
          <p:nvPr/>
        </p:nvSpPr>
        <p:spPr>
          <a:xfrm>
            <a:off x="4881947" y="5368118"/>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1" name="Rectangle 10250"/>
          <p:cNvSpPr/>
          <p:nvPr/>
        </p:nvSpPr>
        <p:spPr>
          <a:xfrm>
            <a:off x="7331068" y="6548926"/>
            <a:ext cx="1722331" cy="276999"/>
          </a:xfrm>
          <a:prstGeom prst="rect">
            <a:avLst/>
          </a:prstGeom>
        </p:spPr>
        <p:txBody>
          <a:bodyPr wrap="none">
            <a:spAutoFit/>
          </a:bodyPr>
          <a:lstStyle/>
          <a:p>
            <a:r>
              <a:rPr lang="en-GB" sz="1200" dirty="0">
                <a:latin typeface="PT Sans Narrow" panose="020B0506020203020204" pitchFamily="34" charset="0"/>
              </a:rPr>
              <a:t>Wikimedia/ Dmitry </a:t>
            </a:r>
            <a:r>
              <a:rPr lang="en-GB" sz="1200" dirty="0" err="1">
                <a:latin typeface="PT Sans Narrow" panose="020B0506020203020204" pitchFamily="34" charset="0"/>
              </a:rPr>
              <a:t>Bogdanov</a:t>
            </a:r>
            <a:endParaRPr lang="en-GB" sz="1200" dirty="0">
              <a:latin typeface="PT Sans Narrow" panose="020B0506020203020204" pitchFamily="34" charset="0"/>
            </a:endParaRPr>
          </a:p>
        </p:txBody>
      </p:sp>
      <p:sp>
        <p:nvSpPr>
          <p:cNvPr id="77" name="Rectangle 76"/>
          <p:cNvSpPr/>
          <p:nvPr/>
        </p:nvSpPr>
        <p:spPr>
          <a:xfrm>
            <a:off x="5248524" y="6549500"/>
            <a:ext cx="1515736" cy="276999"/>
          </a:xfrm>
          <a:prstGeom prst="rect">
            <a:avLst/>
          </a:prstGeom>
        </p:spPr>
        <p:txBody>
          <a:bodyPr wrap="none">
            <a:spAutoFit/>
          </a:bodyPr>
          <a:lstStyle/>
          <a:p>
            <a:r>
              <a:rPr lang="en-GB" sz="1200" dirty="0">
                <a:latin typeface="PT Sans Narrow" panose="020B0506020203020204" pitchFamily="34" charset="0"/>
              </a:rPr>
              <a:t>Wikimedia/ </a:t>
            </a:r>
            <a:r>
              <a:rPr lang="en-GB" sz="1200" dirty="0" err="1">
                <a:latin typeface="PT Sans Narrow" panose="020B0506020203020204" pitchFamily="34" charset="0"/>
              </a:rPr>
              <a:t>Nobu</a:t>
            </a:r>
            <a:r>
              <a:rPr lang="en-GB" sz="1200" dirty="0">
                <a:latin typeface="PT Sans Narrow" panose="020B0506020203020204" pitchFamily="34" charset="0"/>
              </a:rPr>
              <a:t> Tamura</a:t>
            </a:r>
          </a:p>
        </p:txBody>
      </p:sp>
      <p:pic>
        <p:nvPicPr>
          <p:cNvPr id="10256" name="Picture 12" descr="Image result for lizard 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rot="19805680">
            <a:off x="1810427" y="3045421"/>
            <a:ext cx="2331921" cy="1005804"/>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4" descr="Image result for crocodile 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7139" y="3759647"/>
            <a:ext cx="2306920" cy="1292038"/>
          </a:xfrm>
          <a:prstGeom prst="rect">
            <a:avLst/>
          </a:prstGeom>
          <a:noFill/>
          <a:extLst>
            <a:ext uri="{909E8E84-426E-40DD-AFC4-6F175D3DCCD1}">
              <a14:hiddenFill xmlns:a14="http://schemas.microsoft.com/office/drawing/2010/main">
                <a:solidFill>
                  <a:srgbClr val="FFFFFF"/>
                </a:solidFill>
              </a14:hiddenFill>
            </a:ext>
          </a:extLst>
        </p:spPr>
      </p:pic>
      <p:sp>
        <p:nvSpPr>
          <p:cNvPr id="84" name="&quot;No&quot; Symbol 83"/>
          <p:cNvSpPr/>
          <p:nvPr/>
        </p:nvSpPr>
        <p:spPr>
          <a:xfrm>
            <a:off x="6840804" y="5368117"/>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9" name="Freeform 10258"/>
          <p:cNvSpPr/>
          <p:nvPr/>
        </p:nvSpPr>
        <p:spPr>
          <a:xfrm>
            <a:off x="5711252" y="1469036"/>
            <a:ext cx="3372787" cy="3582649"/>
          </a:xfrm>
          <a:custGeom>
            <a:avLst/>
            <a:gdLst>
              <a:gd name="connsiteX0" fmla="*/ 0 w 3372787"/>
              <a:gd name="connsiteY0" fmla="*/ 254833 h 3582649"/>
              <a:gd name="connsiteX1" fmla="*/ 0 w 3372787"/>
              <a:gd name="connsiteY1" fmla="*/ 254833 h 3582649"/>
              <a:gd name="connsiteX2" fmla="*/ 3357797 w 3372787"/>
              <a:gd name="connsiteY2" fmla="*/ 0 h 3582649"/>
              <a:gd name="connsiteX3" fmla="*/ 3372787 w 3372787"/>
              <a:gd name="connsiteY3" fmla="*/ 3147934 h 3582649"/>
              <a:gd name="connsiteX4" fmla="*/ 59961 w 3372787"/>
              <a:gd name="connsiteY4" fmla="*/ 3582649 h 3582649"/>
              <a:gd name="connsiteX5" fmla="*/ 0 w 3372787"/>
              <a:gd name="connsiteY5" fmla="*/ 254833 h 358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787" h="3582649">
                <a:moveTo>
                  <a:pt x="0" y="254833"/>
                </a:moveTo>
                <a:lnTo>
                  <a:pt x="0" y="254833"/>
                </a:lnTo>
                <a:lnTo>
                  <a:pt x="3357797" y="0"/>
                </a:lnTo>
                <a:cubicBezTo>
                  <a:pt x="3362794" y="1049311"/>
                  <a:pt x="3367790" y="2098623"/>
                  <a:pt x="3372787" y="3147934"/>
                </a:cubicBezTo>
                <a:lnTo>
                  <a:pt x="59961" y="3582649"/>
                </a:lnTo>
                <a:lnTo>
                  <a:pt x="0" y="254833"/>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260" name="Freeform 10259"/>
          <p:cNvSpPr/>
          <p:nvPr/>
        </p:nvSpPr>
        <p:spPr>
          <a:xfrm>
            <a:off x="4017364" y="4691921"/>
            <a:ext cx="5066675" cy="2134004"/>
          </a:xfrm>
          <a:custGeom>
            <a:avLst/>
            <a:gdLst>
              <a:gd name="connsiteX0" fmla="*/ 0 w 5066675"/>
              <a:gd name="connsiteY0" fmla="*/ 524656 h 2158584"/>
              <a:gd name="connsiteX1" fmla="*/ 1753849 w 5066675"/>
              <a:gd name="connsiteY1" fmla="*/ 509666 h 2158584"/>
              <a:gd name="connsiteX2" fmla="*/ 5066675 w 5066675"/>
              <a:gd name="connsiteY2" fmla="*/ 0 h 2158584"/>
              <a:gd name="connsiteX3" fmla="*/ 5066675 w 5066675"/>
              <a:gd name="connsiteY3" fmla="*/ 2158584 h 2158584"/>
              <a:gd name="connsiteX4" fmla="*/ 14990 w 5066675"/>
              <a:gd name="connsiteY4" fmla="*/ 2158584 h 2158584"/>
              <a:gd name="connsiteX5" fmla="*/ 0 w 5066675"/>
              <a:gd name="connsiteY5" fmla="*/ 524656 h 215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675" h="2158584">
                <a:moveTo>
                  <a:pt x="0" y="524656"/>
                </a:moveTo>
                <a:lnTo>
                  <a:pt x="1753849" y="509666"/>
                </a:lnTo>
                <a:lnTo>
                  <a:pt x="5066675" y="0"/>
                </a:lnTo>
                <a:lnTo>
                  <a:pt x="5066675" y="2158584"/>
                </a:lnTo>
                <a:lnTo>
                  <a:pt x="14990" y="2158584"/>
                </a:lnTo>
                <a:lnTo>
                  <a:pt x="0" y="524656"/>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1" name="Freeform 10260"/>
          <p:cNvSpPr/>
          <p:nvPr/>
        </p:nvSpPr>
        <p:spPr>
          <a:xfrm>
            <a:off x="104931" y="5186597"/>
            <a:ext cx="3837482" cy="1603947"/>
          </a:xfrm>
          <a:custGeom>
            <a:avLst/>
            <a:gdLst>
              <a:gd name="connsiteX0" fmla="*/ 0 w 3837482"/>
              <a:gd name="connsiteY0" fmla="*/ 0 h 1603947"/>
              <a:gd name="connsiteX1" fmla="*/ 3792512 w 3837482"/>
              <a:gd name="connsiteY1" fmla="*/ 0 h 1603947"/>
              <a:gd name="connsiteX2" fmla="*/ 3837482 w 3837482"/>
              <a:gd name="connsiteY2" fmla="*/ 1573967 h 1603947"/>
              <a:gd name="connsiteX3" fmla="*/ 29980 w 3837482"/>
              <a:gd name="connsiteY3" fmla="*/ 1603947 h 1603947"/>
              <a:gd name="connsiteX4" fmla="*/ 0 w 3837482"/>
              <a:gd name="connsiteY4" fmla="*/ 0 h 160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7482" h="1603947">
                <a:moveTo>
                  <a:pt x="0" y="0"/>
                </a:moveTo>
                <a:lnTo>
                  <a:pt x="3792512" y="0"/>
                </a:lnTo>
                <a:lnTo>
                  <a:pt x="3837482" y="1573967"/>
                </a:lnTo>
                <a:lnTo>
                  <a:pt x="29980" y="1603947"/>
                </a:lnTo>
                <a:lnTo>
                  <a:pt x="0" y="0"/>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89" name="TextBox 88"/>
          <p:cNvSpPr txBox="1"/>
          <p:nvPr/>
        </p:nvSpPr>
        <p:spPr>
          <a:xfrm>
            <a:off x="395536" y="5351081"/>
            <a:ext cx="950969" cy="1323439"/>
          </a:xfrm>
          <a:prstGeom prst="rect">
            <a:avLst/>
          </a:prstGeom>
          <a:noFill/>
        </p:spPr>
        <p:txBody>
          <a:bodyPr wrap="square" rtlCol="0">
            <a:spAutoFit/>
          </a:bodyPr>
          <a:lstStyle/>
          <a:p>
            <a:r>
              <a:rPr lang="en-GB" sz="2000" b="1" dirty="0"/>
              <a:t>Hard shelled eggs in nest</a:t>
            </a:r>
          </a:p>
        </p:txBody>
      </p:sp>
      <p:pic>
        <p:nvPicPr>
          <p:cNvPr id="614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7730" y="233946"/>
            <a:ext cx="86090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1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I:\Education\Factsheets, careers profiles &amp; web content\Factsheets and website hub pages\Dinosaurs\Images\attenbourough argentinosauru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68144" y="1665513"/>
            <a:ext cx="3181563" cy="389917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my.ball\Downloads\leaves-2305515_1280.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714273">
            <a:off x="4959659" y="-11377"/>
            <a:ext cx="1389009" cy="2309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my.ball\Downloads\leaves-2305515_1280.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459" b="-903"/>
          <a:stretch/>
        </p:blipFill>
        <p:spPr bwMode="auto">
          <a:xfrm rot="13747670">
            <a:off x="5576893" y="66261"/>
            <a:ext cx="1489490" cy="200606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2" descr="David Attenborough with a giant titanosaur’s eight-foot-high thigh b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David Attenborough with a giant titanosaur’s eight-foot-high thigh b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6" descr="David Attenborough with a giant titanosaur’s eight-foot-high thigh b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7152200" y="5661248"/>
            <a:ext cx="1919564" cy="276999"/>
          </a:xfrm>
          <a:prstGeom prst="rect">
            <a:avLst/>
          </a:prstGeom>
        </p:spPr>
        <p:txBody>
          <a:bodyPr wrap="none">
            <a:spAutoFit/>
          </a:bodyPr>
          <a:lstStyle/>
          <a:p>
            <a:r>
              <a:rPr lang="en-GB" sz="1200" dirty="0"/>
              <a:t>Photograph: Robin Cox/BBC</a:t>
            </a:r>
          </a:p>
        </p:txBody>
      </p:sp>
      <p:sp>
        <p:nvSpPr>
          <p:cNvPr id="17" name="Rectangle 16"/>
          <p:cNvSpPr/>
          <p:nvPr/>
        </p:nvSpPr>
        <p:spPr>
          <a:xfrm>
            <a:off x="203641" y="6459251"/>
            <a:ext cx="2615132" cy="276999"/>
          </a:xfrm>
          <a:prstGeom prst="rect">
            <a:avLst/>
          </a:prstGeom>
        </p:spPr>
        <p:txBody>
          <a:bodyPr wrap="square">
            <a:spAutoFit/>
          </a:bodyPr>
          <a:lstStyle/>
          <a:p>
            <a:r>
              <a:rPr lang="en-GB" sz="1200" dirty="0"/>
              <a:t>Wikimedia/Fred </a:t>
            </a:r>
            <a:r>
              <a:rPr lang="en-GB" sz="1200" dirty="0" err="1"/>
              <a:t>Wierum</a:t>
            </a:r>
            <a:endParaRPr lang="en-GB" sz="1200" dirty="0"/>
          </a:p>
        </p:txBody>
      </p:sp>
      <p:pic>
        <p:nvPicPr>
          <p:cNvPr id="1049" name="Picture 25" descr="https://upload.wikimedia.org/wikipedia/commons/8/89/Brachiosaurus_BW.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5339" b="93840" l="375" r="96875"/>
                    </a14:imgEffect>
                  </a14:imgLayer>
                </a14:imgProps>
              </a:ext>
              <a:ext uri="{28A0092B-C50C-407E-A947-70E740481C1C}">
                <a14:useLocalDpi xmlns:a14="http://schemas.microsoft.com/office/drawing/2010/main"/>
              </a:ext>
            </a:extLst>
          </a:blip>
          <a:srcRect/>
          <a:stretch>
            <a:fillRect/>
          </a:stretch>
        </p:blipFill>
        <p:spPr bwMode="auto">
          <a:xfrm>
            <a:off x="236656" y="1665513"/>
            <a:ext cx="5370145" cy="326907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upload.wikimedia.org/wikipedia/commons/thumb/0/08/Diplodocus_carnegii.jpg/1280px-Diplodocus_carnegii.jp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9919" b="89919" l="0" r="100000"/>
                    </a14:imgEffect>
                  </a14:imgLayer>
                </a14:imgProps>
              </a:ext>
              <a:ext uri="{28A0092B-C50C-407E-A947-70E740481C1C}">
                <a14:useLocalDpi xmlns:a14="http://schemas.microsoft.com/office/drawing/2010/main"/>
              </a:ext>
            </a:extLst>
          </a:blip>
          <a:srcRect t="23636" b="17950"/>
          <a:stretch/>
        </p:blipFill>
        <p:spPr bwMode="auto">
          <a:xfrm>
            <a:off x="236656" y="4547789"/>
            <a:ext cx="7246441" cy="203378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570380" y="4363123"/>
            <a:ext cx="2615132" cy="276999"/>
          </a:xfrm>
          <a:prstGeom prst="rect">
            <a:avLst/>
          </a:prstGeom>
        </p:spPr>
        <p:txBody>
          <a:bodyPr wrap="square">
            <a:spAutoFit/>
          </a:bodyPr>
          <a:lstStyle/>
          <a:p>
            <a:r>
              <a:rPr lang="en-GB" sz="1200" dirty="0"/>
              <a:t>Wikimedia/</a:t>
            </a:r>
            <a:r>
              <a:rPr lang="en-GB" sz="1200" dirty="0" err="1"/>
              <a:t>Nobu</a:t>
            </a:r>
            <a:r>
              <a:rPr lang="en-GB" sz="1200" dirty="0"/>
              <a:t> Tamura</a:t>
            </a:r>
          </a:p>
        </p:txBody>
      </p:sp>
      <p:sp>
        <p:nvSpPr>
          <p:cNvPr id="30" name="TextBox 29"/>
          <p:cNvSpPr txBox="1"/>
          <p:nvPr/>
        </p:nvSpPr>
        <p:spPr>
          <a:xfrm>
            <a:off x="203641" y="5564683"/>
            <a:ext cx="2514574" cy="646331"/>
          </a:xfrm>
          <a:prstGeom prst="rect">
            <a:avLst/>
          </a:prstGeom>
          <a:noFill/>
        </p:spPr>
        <p:txBody>
          <a:bodyPr wrap="square" rtlCol="0">
            <a:spAutoFit/>
          </a:bodyPr>
          <a:lstStyle/>
          <a:p>
            <a:r>
              <a:rPr lang="en-GB" sz="3600" b="1" i="1" dirty="0"/>
              <a:t>Diplodocus</a:t>
            </a:r>
          </a:p>
        </p:txBody>
      </p:sp>
      <p:sp>
        <p:nvSpPr>
          <p:cNvPr id="31" name="TextBox 30"/>
          <p:cNvSpPr txBox="1"/>
          <p:nvPr/>
        </p:nvSpPr>
        <p:spPr>
          <a:xfrm>
            <a:off x="307976" y="2114153"/>
            <a:ext cx="2967880" cy="646331"/>
          </a:xfrm>
          <a:prstGeom prst="rect">
            <a:avLst/>
          </a:prstGeom>
          <a:noFill/>
        </p:spPr>
        <p:txBody>
          <a:bodyPr wrap="square" rtlCol="0">
            <a:spAutoFit/>
          </a:bodyPr>
          <a:lstStyle/>
          <a:p>
            <a:r>
              <a:rPr lang="en-GB" sz="3600" b="1" i="1" dirty="0"/>
              <a:t>Brachiosaurus</a:t>
            </a:r>
          </a:p>
        </p:txBody>
      </p:sp>
      <p:pic>
        <p:nvPicPr>
          <p:cNvPr id="717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0528" y="7937"/>
            <a:ext cx="547528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camarasaurus skull"/>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894613" y="1684885"/>
            <a:ext cx="2603768" cy="215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camarasaurus tooth"/>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48138" y="4568463"/>
            <a:ext cx="3042337" cy="18165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aleogallery.com/userfiles/Diplodocus%20tooth%202.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4305" b="94040" l="0" r="96750">
                        <a14:backgroundMark x1="7250" y1="17881" x2="250" y2="21192"/>
                      </a14:backgroundRemoval>
                    </a14:imgEffect>
                  </a14:imgLayer>
                </a14:imgProps>
              </a:ext>
              <a:ext uri="{28A0092B-C50C-407E-A947-70E740481C1C}">
                <a14:useLocalDpi xmlns:a14="http://schemas.microsoft.com/office/drawing/2010/main"/>
              </a:ext>
            </a:extLst>
          </a:blip>
          <a:srcRect/>
          <a:stretch>
            <a:fillRect/>
          </a:stretch>
        </p:blipFill>
        <p:spPr bwMode="auto">
          <a:xfrm>
            <a:off x="354033" y="4351534"/>
            <a:ext cx="3072811" cy="2319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head of the Diplodocus cast"/>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323" b="100000" l="1827" r="100000">
                        <a14:foregroundMark x1="8306" y1="31290" x2="18106" y2="48065"/>
                        <a14:foregroundMark x1="10465" y1="31290" x2="13455" y2="24839"/>
                        <a14:foregroundMark x1="27575" y1="3871" x2="41030" y2="21613"/>
                        <a14:foregroundMark x1="27409" y1="3871" x2="32226" y2="5484"/>
                        <a14:foregroundMark x1="32226" y1="5484" x2="48173" y2="17097"/>
                        <a14:foregroundMark x1="48173" y1="17097" x2="57807" y2="24516"/>
                        <a14:foregroundMark x1="13289" y1="18065" x2="20930" y2="14194"/>
                        <a14:foregroundMark x1="72924" y1="38065" x2="84551" y2="40000"/>
                        <a14:foregroundMark x1="84551" y1="40000" x2="92525" y2="44194"/>
                        <a14:backgroundMark x1="19103" y1="69032" x2="13953" y2="96129"/>
                        <a14:backgroundMark x1="20764" y1="93871" x2="20764" y2="96129"/>
                      </a14:backgroundRemoval>
                    </a14:imgEffect>
                  </a14:imgLayer>
                </a14:imgProps>
              </a:ext>
              <a:ext uri="{28A0092B-C50C-407E-A947-70E740481C1C}">
                <a14:useLocalDpi xmlns:a14="http://schemas.microsoft.com/office/drawing/2010/main"/>
              </a:ext>
            </a:extLst>
          </a:blip>
          <a:srcRect/>
          <a:stretch/>
        </p:blipFill>
        <p:spPr bwMode="auto">
          <a:xfrm>
            <a:off x="113670" y="1840841"/>
            <a:ext cx="3553538" cy="18277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033" y="3668639"/>
            <a:ext cx="2475636" cy="646331"/>
          </a:xfrm>
          <a:prstGeom prst="rect">
            <a:avLst/>
          </a:prstGeom>
          <a:noFill/>
        </p:spPr>
        <p:txBody>
          <a:bodyPr wrap="square" rtlCol="0">
            <a:spAutoFit/>
          </a:bodyPr>
          <a:lstStyle/>
          <a:p>
            <a:r>
              <a:rPr lang="en-GB" sz="3600" b="1" i="1" dirty="0"/>
              <a:t>Diplodocus</a:t>
            </a:r>
          </a:p>
        </p:txBody>
      </p:sp>
      <p:sp>
        <p:nvSpPr>
          <p:cNvPr id="11" name="TextBox 10"/>
          <p:cNvSpPr txBox="1"/>
          <p:nvPr/>
        </p:nvSpPr>
        <p:spPr>
          <a:xfrm>
            <a:off x="3320583" y="3593120"/>
            <a:ext cx="3195123" cy="646331"/>
          </a:xfrm>
          <a:prstGeom prst="rect">
            <a:avLst/>
          </a:prstGeom>
          <a:noFill/>
        </p:spPr>
        <p:txBody>
          <a:bodyPr wrap="square" rtlCol="0">
            <a:spAutoFit/>
          </a:bodyPr>
          <a:lstStyle/>
          <a:p>
            <a:r>
              <a:rPr lang="en-GB" sz="3600" b="1" i="1" dirty="0" err="1"/>
              <a:t>Camarasaurus</a:t>
            </a:r>
            <a:endParaRPr lang="en-GB" sz="3600" b="1" i="1" dirty="0"/>
          </a:p>
        </p:txBody>
      </p:sp>
      <p:sp>
        <p:nvSpPr>
          <p:cNvPr id="12" name="TextBox 11"/>
          <p:cNvSpPr txBox="1"/>
          <p:nvPr/>
        </p:nvSpPr>
        <p:spPr>
          <a:xfrm>
            <a:off x="2108071" y="1725867"/>
            <a:ext cx="1699271" cy="461665"/>
          </a:xfrm>
          <a:prstGeom prst="rect">
            <a:avLst/>
          </a:prstGeom>
          <a:noFill/>
        </p:spPr>
        <p:txBody>
          <a:bodyPr wrap="square" rtlCol="0">
            <a:spAutoFit/>
          </a:bodyPr>
          <a:lstStyle/>
          <a:p>
            <a:r>
              <a:rPr lang="en-GB" sz="1200" dirty="0">
                <a:latin typeface="PT Sans Narrow" panose="020B0506020203020204" pitchFamily="34" charset="0"/>
              </a:rPr>
              <a:t>© The Trustees of The Natural History Museum</a:t>
            </a:r>
          </a:p>
        </p:txBody>
      </p:sp>
      <p:sp>
        <p:nvSpPr>
          <p:cNvPr id="13" name="TextBox 12"/>
          <p:cNvSpPr txBox="1"/>
          <p:nvPr/>
        </p:nvSpPr>
        <p:spPr>
          <a:xfrm>
            <a:off x="3044977" y="6391012"/>
            <a:ext cx="1699271" cy="276999"/>
          </a:xfrm>
          <a:prstGeom prst="rect">
            <a:avLst/>
          </a:prstGeom>
          <a:noFill/>
        </p:spPr>
        <p:txBody>
          <a:bodyPr wrap="square" rtlCol="0">
            <a:spAutoFit/>
          </a:bodyPr>
          <a:lstStyle/>
          <a:p>
            <a:r>
              <a:rPr lang="en-GB" sz="1200" dirty="0">
                <a:latin typeface="PT Sans Narrow" panose="020B0506020203020204" pitchFamily="34" charset="0"/>
              </a:rPr>
              <a:t>© 2012 </a:t>
            </a:r>
            <a:r>
              <a:rPr lang="en-GB" sz="1200" dirty="0" err="1">
                <a:latin typeface="PT Sans Narrow" panose="020B0506020203020204" pitchFamily="34" charset="0"/>
              </a:rPr>
              <a:t>PaleoGallery</a:t>
            </a:r>
            <a:endParaRPr lang="en-GB" sz="1200" dirty="0">
              <a:latin typeface="PT Sans Narrow" panose="020B0506020203020204" pitchFamily="34" charset="0"/>
            </a:endParaRPr>
          </a:p>
        </p:txBody>
      </p:sp>
      <p:sp>
        <p:nvSpPr>
          <p:cNvPr id="7" name="Oval 6"/>
          <p:cNvSpPr/>
          <p:nvPr/>
        </p:nvSpPr>
        <p:spPr>
          <a:xfrm>
            <a:off x="3216846" y="2698607"/>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091894" y="2644842"/>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stCxn id="15" idx="4"/>
          </p:cNvCxnSpPr>
          <p:nvPr/>
        </p:nvCxnSpPr>
        <p:spPr>
          <a:xfrm flipH="1">
            <a:off x="6091894" y="3119035"/>
            <a:ext cx="249291" cy="1959517"/>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4"/>
          </p:cNvCxnSpPr>
          <p:nvPr/>
        </p:nvCxnSpPr>
        <p:spPr>
          <a:xfrm flipH="1">
            <a:off x="2685484" y="3172800"/>
            <a:ext cx="780653" cy="1728192"/>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8" name="Picture 10" descr="https://upload.wikimedia.org/wikipedia/commons/9/9c/Diplodocinae_jmallon.jp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100000" l="1367" r="100000"/>
                    </a14:imgEffect>
                  </a14:imgLayer>
                </a14:imgProps>
              </a:ext>
              <a:ext uri="{28A0092B-C50C-407E-A947-70E740481C1C}">
                <a14:useLocalDpi xmlns:a14="http://schemas.microsoft.com/office/drawing/2010/main"/>
              </a:ext>
            </a:extLst>
          </a:blip>
          <a:srcRect/>
          <a:stretch>
            <a:fillRect/>
          </a:stretch>
        </p:blipFill>
        <p:spPr bwMode="auto">
          <a:xfrm>
            <a:off x="6735376" y="1244977"/>
            <a:ext cx="2378137" cy="28223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735376" y="4184079"/>
            <a:ext cx="1979712" cy="2585323"/>
          </a:xfrm>
          <a:prstGeom prst="rect">
            <a:avLst/>
          </a:prstGeom>
          <a:noFill/>
        </p:spPr>
        <p:txBody>
          <a:bodyPr wrap="square" rtlCol="0">
            <a:spAutoFit/>
          </a:bodyPr>
          <a:lstStyle/>
          <a:p>
            <a:r>
              <a:rPr lang="en-GB" sz="5400" b="1" dirty="0">
                <a:solidFill>
                  <a:srgbClr val="A6D670"/>
                </a:solidFill>
              </a:rPr>
              <a:t>400kg per day!</a:t>
            </a:r>
          </a:p>
        </p:txBody>
      </p:sp>
      <p:pic>
        <p:nvPicPr>
          <p:cNvPr id="28" name="Picture 3" descr="C:\Users\amy.ball\Downloads\leaves-2305515_1280.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rot="2350237">
            <a:off x="8029531" y="4916847"/>
            <a:ext cx="1015970" cy="16895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020047" y="3944904"/>
            <a:ext cx="1839492" cy="276999"/>
          </a:xfrm>
          <a:prstGeom prst="rect">
            <a:avLst/>
          </a:prstGeom>
          <a:noFill/>
        </p:spPr>
        <p:txBody>
          <a:bodyPr wrap="square" rtlCol="0">
            <a:spAutoFit/>
          </a:bodyPr>
          <a:lstStyle/>
          <a:p>
            <a:r>
              <a:rPr lang="en-GB" sz="1200" dirty="0">
                <a:latin typeface="PT Sans Narrow" panose="020B0506020203020204" pitchFamily="34" charset="0"/>
              </a:rPr>
              <a:t>Wikimedia/</a:t>
            </a:r>
            <a:r>
              <a:rPr lang="en-GB" sz="1200" dirty="0" err="1">
                <a:latin typeface="PT Sans Narrow" panose="020B0506020203020204" pitchFamily="34" charset="0"/>
              </a:rPr>
              <a:t>PaleoPortfolio</a:t>
            </a:r>
            <a:endParaRPr lang="en-GB" sz="1200" dirty="0">
              <a:latin typeface="PT Sans Narrow" panose="020B0506020203020204" pitchFamily="34" charset="0"/>
            </a:endParaRPr>
          </a:p>
        </p:txBody>
      </p:sp>
      <p:pic>
        <p:nvPicPr>
          <p:cNvPr id="8194" name="Picture 2"/>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54033" y="1137"/>
            <a:ext cx="6666014" cy="141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88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3678</TotalTime>
  <Words>3951</Words>
  <Application>Microsoft Office PowerPoint</Application>
  <PresentationFormat>On-screen Show (4:3)</PresentationFormat>
  <Paragraphs>475</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Pompiere </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SO WHAT IS A DINOSAUR?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172</cp:revision>
  <dcterms:created xsi:type="dcterms:W3CDTF">2017-06-30T15:50:37Z</dcterms:created>
  <dcterms:modified xsi:type="dcterms:W3CDTF">2025-03-10T12:51:59Z</dcterms:modified>
</cp:coreProperties>
</file>