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87" r:id="rId4"/>
    <p:sldId id="260" r:id="rId5"/>
    <p:sldId id="263" r:id="rId6"/>
    <p:sldId id="264" r:id="rId7"/>
    <p:sldId id="265" r:id="rId8"/>
    <p:sldId id="283" r:id="rId9"/>
    <p:sldId id="274" r:id="rId10"/>
    <p:sldId id="268" r:id="rId11"/>
    <p:sldId id="267" r:id="rId12"/>
    <p:sldId id="282" r:id="rId13"/>
    <p:sldId id="275" r:id="rId14"/>
    <p:sldId id="280" r:id="rId15"/>
    <p:sldId id="288" r:id="rId16"/>
    <p:sldId id="284" r:id="rId17"/>
    <p:sldId id="269" r:id="rId18"/>
    <p:sldId id="270" r:id="rId19"/>
    <p:sldId id="271" r:id="rId20"/>
    <p:sldId id="272" r:id="rId21"/>
    <p:sldId id="273" r:id="rId22"/>
    <p:sldId id="285" r:id="rId23"/>
    <p:sldId id="289" r:id="rId24"/>
    <p:sldId id="277" r:id="rId25"/>
    <p:sldId id="279" r:id="rId26"/>
    <p:sldId id="278" r:id="rId27"/>
    <p:sldId id="281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37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89E28-2EBC-48FA-8216-7F3180F3C3B2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ED92-3686-4233-8328-80A0997CED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9670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89E28-2EBC-48FA-8216-7F3180F3C3B2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ED92-3686-4233-8328-80A0997CED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2384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89E28-2EBC-48FA-8216-7F3180F3C3B2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ED92-3686-4233-8328-80A0997CED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291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89E28-2EBC-48FA-8216-7F3180F3C3B2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ED92-3686-4233-8328-80A0997CED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3088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89E28-2EBC-48FA-8216-7F3180F3C3B2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ED92-3686-4233-8328-80A0997CED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4738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89E28-2EBC-48FA-8216-7F3180F3C3B2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ED92-3686-4233-8328-80A0997CED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7617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89E28-2EBC-48FA-8216-7F3180F3C3B2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ED92-3686-4233-8328-80A0997CED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241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89E28-2EBC-48FA-8216-7F3180F3C3B2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ED92-3686-4233-8328-80A0997CED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4906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89E28-2EBC-48FA-8216-7F3180F3C3B2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ED92-3686-4233-8328-80A0997CED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8169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89E28-2EBC-48FA-8216-7F3180F3C3B2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ED92-3686-4233-8328-80A0997CED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559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89E28-2EBC-48FA-8216-7F3180F3C3B2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2ED92-3686-4233-8328-80A0997CED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0783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89E28-2EBC-48FA-8216-7F3180F3C3B2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2ED92-3686-4233-8328-80A0997CED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4013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776808"/>
          </a:xfrm>
        </p:spPr>
        <p:txBody>
          <a:bodyPr>
            <a:normAutofit/>
          </a:bodyPr>
          <a:lstStyle/>
          <a:p>
            <a:r>
              <a:rPr lang="en-GB" b="1" dirty="0">
                <a:latin typeface="+mn-lt"/>
              </a:rPr>
              <a:t>Problem Solving</a:t>
            </a:r>
            <a:br>
              <a:rPr lang="en-GB" b="1" dirty="0">
                <a:latin typeface="+mn-lt"/>
              </a:rPr>
            </a:br>
            <a:r>
              <a:rPr lang="en-GB" b="1" dirty="0">
                <a:latin typeface="+mn-lt"/>
              </a:rPr>
              <a:t/>
            </a:r>
            <a:br>
              <a:rPr lang="en-GB" b="1" dirty="0">
                <a:latin typeface="+mn-lt"/>
              </a:rPr>
            </a:br>
            <a:r>
              <a:rPr lang="en-GB" b="1" dirty="0">
                <a:latin typeface="+mn-lt"/>
              </a:rPr>
              <a:t>Schools Geology Challenge </a:t>
            </a:r>
            <a:r>
              <a:rPr lang="en-GB" b="1" dirty="0" smtClean="0">
                <a:latin typeface="+mn-lt"/>
              </a:rPr>
              <a:t>2021</a:t>
            </a:r>
            <a:endParaRPr lang="en-GB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279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98190" y="37411"/>
            <a:ext cx="937921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b="1" dirty="0">
                <a:latin typeface="+mn-lt"/>
              </a:rPr>
              <a:t>What geology is suitable?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2664" y="1516094"/>
            <a:ext cx="722740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Structure</a:t>
            </a:r>
          </a:p>
          <a:p>
            <a:endParaRPr lang="en-GB" sz="2800" b="1" dirty="0"/>
          </a:p>
          <a:p>
            <a:r>
              <a:rPr lang="en-GB" sz="2400" dirty="0"/>
              <a:t>Faults and joints can make rocks permeable, by creating cracks for water to migrate through.</a:t>
            </a:r>
          </a:p>
          <a:p>
            <a:endParaRPr lang="en-GB" sz="2400" dirty="0"/>
          </a:p>
          <a:p>
            <a:r>
              <a:rPr lang="en-GB" sz="2400" dirty="0"/>
              <a:t>The effects of these can be mitigated with concrete </a:t>
            </a:r>
            <a:r>
              <a:rPr lang="en-GB" sz="2400" b="1" dirty="0"/>
              <a:t>grouting</a:t>
            </a:r>
            <a:r>
              <a:rPr lang="en-GB" sz="2400" dirty="0"/>
              <a:t>, where concrete is injected at high pressures to fill the gaps.</a:t>
            </a:r>
          </a:p>
          <a:p>
            <a:endParaRPr lang="en-GB" sz="2400" dirty="0"/>
          </a:p>
          <a:p>
            <a:r>
              <a:rPr lang="en-GB" sz="2400" dirty="0"/>
              <a:t>Dams should </a:t>
            </a:r>
            <a:r>
              <a:rPr lang="en-GB" sz="2400" b="1" dirty="0"/>
              <a:t>not be built </a:t>
            </a:r>
            <a:r>
              <a:rPr lang="en-GB" sz="2400" dirty="0"/>
              <a:t>near large-scale active faults – grouting will not help if there is an earthquake!</a:t>
            </a:r>
          </a:p>
          <a:p>
            <a:endParaRPr lang="en-GB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dirty="0"/>
          </a:p>
        </p:txBody>
      </p:sp>
      <p:sp>
        <p:nvSpPr>
          <p:cNvPr id="3" name="AutoShape 2" descr="Image result for teton dam fail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8DAB452-786E-474D-BECB-D6D0AE2B4F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1031" y="561176"/>
            <a:ext cx="3417968" cy="6068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11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98190" y="37411"/>
            <a:ext cx="937921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b="1" dirty="0">
                <a:latin typeface="+mn-lt"/>
              </a:rPr>
              <a:t>What geology is suitable?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5367" y="1250004"/>
            <a:ext cx="117253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Sedimentary rocks usually build up in layers; these layers can be horizontal, or they can tilt (dip) in different directions.</a:t>
            </a:r>
            <a:endParaRPr lang="en-GB" sz="2400" dirty="0"/>
          </a:p>
        </p:txBody>
      </p:sp>
      <p:sp>
        <p:nvSpPr>
          <p:cNvPr id="3" name="AutoShape 2" descr="Image result for teton dam fail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7009" y="2452640"/>
            <a:ext cx="6242022" cy="41275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7009" y="2452640"/>
            <a:ext cx="6242022" cy="416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1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F594B7F-0F8E-4516-8DF7-ACC6A6DE59D0}"/>
              </a:ext>
            </a:extLst>
          </p:cNvPr>
          <p:cNvSpPr/>
          <p:nvPr/>
        </p:nvSpPr>
        <p:spPr>
          <a:xfrm>
            <a:off x="298190" y="2600960"/>
            <a:ext cx="11538210" cy="382016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A744599B-7A32-428C-9735-F98622CE3019}"/>
              </a:ext>
            </a:extLst>
          </p:cNvPr>
          <p:cNvSpPr/>
          <p:nvPr/>
        </p:nvSpPr>
        <p:spPr>
          <a:xfrm>
            <a:off x="7954141" y="3657323"/>
            <a:ext cx="1279200" cy="1504916"/>
          </a:xfrm>
          <a:custGeom>
            <a:avLst/>
            <a:gdLst>
              <a:gd name="connsiteX0" fmla="*/ 536448 w 1505712"/>
              <a:gd name="connsiteY0" fmla="*/ 0 h 1530096"/>
              <a:gd name="connsiteX1" fmla="*/ 6096 w 1505712"/>
              <a:gd name="connsiteY1" fmla="*/ 0 h 1530096"/>
              <a:gd name="connsiteX2" fmla="*/ 0 w 1505712"/>
              <a:gd name="connsiteY2" fmla="*/ 1322832 h 1530096"/>
              <a:gd name="connsiteX3" fmla="*/ 1505712 w 1505712"/>
              <a:gd name="connsiteY3" fmla="*/ 1530096 h 1530096"/>
              <a:gd name="connsiteX4" fmla="*/ 1487424 w 1505712"/>
              <a:gd name="connsiteY4" fmla="*/ 6096 h 1530096"/>
              <a:gd name="connsiteX5" fmla="*/ 536448 w 1505712"/>
              <a:gd name="connsiteY5" fmla="*/ 0 h 153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5712" h="1530096">
                <a:moveTo>
                  <a:pt x="536448" y="0"/>
                </a:moveTo>
                <a:lnTo>
                  <a:pt x="6096" y="0"/>
                </a:lnTo>
                <a:lnTo>
                  <a:pt x="0" y="1322832"/>
                </a:lnTo>
                <a:lnTo>
                  <a:pt x="1505712" y="1530096"/>
                </a:lnTo>
                <a:lnTo>
                  <a:pt x="1487424" y="6096"/>
                </a:lnTo>
                <a:lnTo>
                  <a:pt x="536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24F4891D-4FF4-4FEB-925F-D8BF22806989}"/>
              </a:ext>
            </a:extLst>
          </p:cNvPr>
          <p:cNvSpPr/>
          <p:nvPr/>
        </p:nvSpPr>
        <p:spPr>
          <a:xfrm>
            <a:off x="4305074" y="3657323"/>
            <a:ext cx="1279200" cy="1504916"/>
          </a:xfrm>
          <a:custGeom>
            <a:avLst/>
            <a:gdLst>
              <a:gd name="connsiteX0" fmla="*/ 536448 w 1505712"/>
              <a:gd name="connsiteY0" fmla="*/ 0 h 1530096"/>
              <a:gd name="connsiteX1" fmla="*/ 6096 w 1505712"/>
              <a:gd name="connsiteY1" fmla="*/ 0 h 1530096"/>
              <a:gd name="connsiteX2" fmla="*/ 0 w 1505712"/>
              <a:gd name="connsiteY2" fmla="*/ 1322832 h 1530096"/>
              <a:gd name="connsiteX3" fmla="*/ 1505712 w 1505712"/>
              <a:gd name="connsiteY3" fmla="*/ 1530096 h 1530096"/>
              <a:gd name="connsiteX4" fmla="*/ 1487424 w 1505712"/>
              <a:gd name="connsiteY4" fmla="*/ 6096 h 1530096"/>
              <a:gd name="connsiteX5" fmla="*/ 536448 w 1505712"/>
              <a:gd name="connsiteY5" fmla="*/ 0 h 153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5712" h="1530096">
                <a:moveTo>
                  <a:pt x="536448" y="0"/>
                </a:moveTo>
                <a:lnTo>
                  <a:pt x="6096" y="0"/>
                </a:lnTo>
                <a:lnTo>
                  <a:pt x="0" y="1322832"/>
                </a:lnTo>
                <a:lnTo>
                  <a:pt x="1505712" y="1530096"/>
                </a:lnTo>
                <a:lnTo>
                  <a:pt x="1487424" y="6096"/>
                </a:lnTo>
                <a:lnTo>
                  <a:pt x="536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1592038-121E-4008-9D2F-53D12B06840C}"/>
              </a:ext>
            </a:extLst>
          </p:cNvPr>
          <p:cNvSpPr/>
          <p:nvPr/>
        </p:nvSpPr>
        <p:spPr>
          <a:xfrm>
            <a:off x="731520" y="3657600"/>
            <a:ext cx="1505712" cy="1530096"/>
          </a:xfrm>
          <a:custGeom>
            <a:avLst/>
            <a:gdLst>
              <a:gd name="connsiteX0" fmla="*/ 536448 w 1505712"/>
              <a:gd name="connsiteY0" fmla="*/ 0 h 1530096"/>
              <a:gd name="connsiteX1" fmla="*/ 6096 w 1505712"/>
              <a:gd name="connsiteY1" fmla="*/ 0 h 1530096"/>
              <a:gd name="connsiteX2" fmla="*/ 0 w 1505712"/>
              <a:gd name="connsiteY2" fmla="*/ 1322832 h 1530096"/>
              <a:gd name="connsiteX3" fmla="*/ 1505712 w 1505712"/>
              <a:gd name="connsiteY3" fmla="*/ 1530096 h 1530096"/>
              <a:gd name="connsiteX4" fmla="*/ 1487424 w 1505712"/>
              <a:gd name="connsiteY4" fmla="*/ 6096 h 1530096"/>
              <a:gd name="connsiteX5" fmla="*/ 536448 w 1505712"/>
              <a:gd name="connsiteY5" fmla="*/ 0 h 153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5712" h="1530096">
                <a:moveTo>
                  <a:pt x="536448" y="0"/>
                </a:moveTo>
                <a:lnTo>
                  <a:pt x="6096" y="0"/>
                </a:lnTo>
                <a:lnTo>
                  <a:pt x="0" y="1322832"/>
                </a:lnTo>
                <a:lnTo>
                  <a:pt x="1505712" y="1530096"/>
                </a:lnTo>
                <a:lnTo>
                  <a:pt x="1487424" y="6096"/>
                </a:lnTo>
                <a:lnTo>
                  <a:pt x="53644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98190" y="37411"/>
            <a:ext cx="937921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b="1" dirty="0">
                <a:latin typeface="+mn-lt"/>
              </a:rPr>
              <a:t>What geology is suitable?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5367" y="1250004"/>
            <a:ext cx="11725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Sometimes, dipping beds </a:t>
            </a:r>
            <a:r>
              <a:rPr lang="en-GB" sz="2400" dirty="0"/>
              <a:t>can be highly beneficial to dam </a:t>
            </a:r>
            <a:r>
              <a:rPr lang="en-GB" sz="2400" dirty="0" smtClean="0"/>
              <a:t>construction. At other times, they can be dangerous. </a:t>
            </a:r>
          </a:p>
          <a:p>
            <a:r>
              <a:rPr lang="en-GB" sz="2400" dirty="0" smtClean="0"/>
              <a:t>It all depends on the </a:t>
            </a:r>
            <a:r>
              <a:rPr lang="en-GB" sz="2400" b="1" dirty="0" smtClean="0"/>
              <a:t>direction of the dip</a:t>
            </a:r>
            <a:r>
              <a:rPr lang="en-GB" sz="2400" dirty="0" smtClean="0"/>
              <a:t>.</a:t>
            </a:r>
            <a:endParaRPr lang="en-GB" sz="2400" dirty="0"/>
          </a:p>
        </p:txBody>
      </p:sp>
      <p:sp>
        <p:nvSpPr>
          <p:cNvPr id="3" name="AutoShape 2" descr="Image result for teton dam fail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4107" name="Group 4106"/>
          <p:cNvGrpSpPr/>
          <p:nvPr/>
        </p:nvGrpSpPr>
        <p:grpSpPr>
          <a:xfrm>
            <a:off x="603505" y="2857607"/>
            <a:ext cx="3110799" cy="2715833"/>
            <a:chOff x="393939" y="3530600"/>
            <a:chExt cx="3062678" cy="2800792"/>
          </a:xfrm>
        </p:grpSpPr>
        <p:grpSp>
          <p:nvGrpSpPr>
            <p:cNvPr id="25" name="Group 24"/>
            <p:cNvGrpSpPr/>
            <p:nvPr/>
          </p:nvGrpSpPr>
          <p:grpSpPr>
            <a:xfrm>
              <a:off x="460375" y="4049774"/>
              <a:ext cx="2996242" cy="2281618"/>
              <a:chOff x="1759788" y="3651849"/>
              <a:chExt cx="2996242" cy="2281618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3295291" y="3651849"/>
                <a:ext cx="948905" cy="1869057"/>
              </a:xfrm>
              <a:custGeom>
                <a:avLst/>
                <a:gdLst>
                  <a:gd name="connsiteX0" fmla="*/ 0 w 948905"/>
                  <a:gd name="connsiteY0" fmla="*/ 0 h 1869057"/>
                  <a:gd name="connsiteX1" fmla="*/ 11501 w 948905"/>
                  <a:gd name="connsiteY1" fmla="*/ 1869057 h 1869057"/>
                  <a:gd name="connsiteX2" fmla="*/ 948905 w 948905"/>
                  <a:gd name="connsiteY2" fmla="*/ 1869057 h 1869057"/>
                  <a:gd name="connsiteX3" fmla="*/ 253041 w 948905"/>
                  <a:gd name="connsiteY3" fmla="*/ 0 h 1869057"/>
                  <a:gd name="connsiteX4" fmla="*/ 0 w 948905"/>
                  <a:gd name="connsiteY4" fmla="*/ 0 h 186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8905" h="1869057">
                    <a:moveTo>
                      <a:pt x="0" y="0"/>
                    </a:moveTo>
                    <a:cubicBezTo>
                      <a:pt x="3834" y="623019"/>
                      <a:pt x="7667" y="1246038"/>
                      <a:pt x="11501" y="1869057"/>
                    </a:cubicBezTo>
                    <a:lnTo>
                      <a:pt x="948905" y="1869057"/>
                    </a:lnTo>
                    <a:lnTo>
                      <a:pt x="2530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8" name="Straight Connector 7"/>
              <p:cNvCxnSpPr>
                <a:cxnSpLocks/>
              </p:cNvCxnSpPr>
              <p:nvPr/>
            </p:nvCxnSpPr>
            <p:spPr>
              <a:xfrm>
                <a:off x="1819387" y="3956649"/>
                <a:ext cx="1475905" cy="0"/>
              </a:xfrm>
              <a:prstGeom prst="line">
                <a:avLst/>
              </a:prstGeom>
              <a:ln w="317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 flipV="1">
                <a:off x="4160808" y="5279366"/>
                <a:ext cx="595222" cy="2876"/>
              </a:xfrm>
              <a:prstGeom prst="line">
                <a:avLst/>
              </a:prstGeom>
              <a:ln w="317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>
                <a:cxnSpLocks/>
                <a:stCxn id="16" idx="2"/>
                <a:endCxn id="6" idx="1"/>
              </p:cNvCxnSpPr>
              <p:nvPr/>
            </p:nvCxnSpPr>
            <p:spPr>
              <a:xfrm>
                <a:off x="1819387" y="5321908"/>
                <a:ext cx="1487406" cy="198998"/>
              </a:xfrm>
              <a:prstGeom prst="line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flipV="1">
                <a:off x="1759788" y="5457047"/>
                <a:ext cx="920151" cy="39106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V="1">
                <a:off x="3243532" y="5515156"/>
                <a:ext cx="920151" cy="39106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V="1">
                <a:off x="2720197" y="5523783"/>
                <a:ext cx="920151" cy="39106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 flipV="1">
                <a:off x="2179607" y="5495029"/>
                <a:ext cx="920151" cy="39106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>
                <a:cxnSpLocks/>
              </p:cNvCxnSpPr>
              <p:nvPr/>
            </p:nvCxnSpPr>
            <p:spPr>
              <a:xfrm>
                <a:off x="4244196" y="5523783"/>
                <a:ext cx="511834" cy="46638"/>
              </a:xfrm>
              <a:prstGeom prst="line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>
                <a:cxnSpLocks/>
              </p:cNvCxnSpPr>
              <p:nvPr/>
            </p:nvCxnSpPr>
            <p:spPr>
              <a:xfrm flipV="1">
                <a:off x="3650637" y="5562669"/>
                <a:ext cx="948905" cy="370798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/>
            <p:cNvSpPr txBox="1"/>
            <p:nvPr/>
          </p:nvSpPr>
          <p:spPr>
            <a:xfrm>
              <a:off x="805432" y="4894527"/>
              <a:ext cx="1092680" cy="38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Reservoir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066326" y="5188955"/>
              <a:ext cx="10926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Dam</a:t>
              </a:r>
            </a:p>
          </p:txBody>
        </p:sp>
        <p:cxnSp>
          <p:nvCxnSpPr>
            <p:cNvPr id="4101" name="Straight Arrow Connector 4100"/>
            <p:cNvCxnSpPr/>
            <p:nvPr/>
          </p:nvCxnSpPr>
          <p:spPr>
            <a:xfrm flipH="1" flipV="1">
              <a:off x="393939" y="3917987"/>
              <a:ext cx="1121734" cy="714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03" name="TextBox 4102"/>
            <p:cNvSpPr txBox="1"/>
            <p:nvPr/>
          </p:nvSpPr>
          <p:spPr>
            <a:xfrm>
              <a:off x="485885" y="3530600"/>
              <a:ext cx="13550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Top of valley</a:t>
              </a: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961422" y="2857607"/>
            <a:ext cx="3110799" cy="2476456"/>
            <a:chOff x="393939" y="3530600"/>
            <a:chExt cx="3062678" cy="2553927"/>
          </a:xfrm>
        </p:grpSpPr>
        <p:grpSp>
          <p:nvGrpSpPr>
            <p:cNvPr id="94" name="Group 93"/>
            <p:cNvGrpSpPr/>
            <p:nvPr/>
          </p:nvGrpSpPr>
          <p:grpSpPr>
            <a:xfrm>
              <a:off x="728001" y="4049774"/>
              <a:ext cx="2728616" cy="2034753"/>
              <a:chOff x="2027414" y="3651849"/>
              <a:chExt cx="2728616" cy="2034753"/>
            </a:xfrm>
          </p:grpSpPr>
          <p:sp>
            <p:nvSpPr>
              <p:cNvPr id="99" name="Freeform 98"/>
              <p:cNvSpPr/>
              <p:nvPr/>
            </p:nvSpPr>
            <p:spPr>
              <a:xfrm>
                <a:off x="3295291" y="3651849"/>
                <a:ext cx="948905" cy="1869057"/>
              </a:xfrm>
              <a:custGeom>
                <a:avLst/>
                <a:gdLst>
                  <a:gd name="connsiteX0" fmla="*/ 0 w 948905"/>
                  <a:gd name="connsiteY0" fmla="*/ 0 h 1869057"/>
                  <a:gd name="connsiteX1" fmla="*/ 11501 w 948905"/>
                  <a:gd name="connsiteY1" fmla="*/ 1869057 h 1869057"/>
                  <a:gd name="connsiteX2" fmla="*/ 948905 w 948905"/>
                  <a:gd name="connsiteY2" fmla="*/ 1869057 h 1869057"/>
                  <a:gd name="connsiteX3" fmla="*/ 253041 w 948905"/>
                  <a:gd name="connsiteY3" fmla="*/ 0 h 1869057"/>
                  <a:gd name="connsiteX4" fmla="*/ 0 w 948905"/>
                  <a:gd name="connsiteY4" fmla="*/ 0 h 186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8905" h="1869057">
                    <a:moveTo>
                      <a:pt x="0" y="0"/>
                    </a:moveTo>
                    <a:cubicBezTo>
                      <a:pt x="3834" y="623019"/>
                      <a:pt x="7667" y="1246038"/>
                      <a:pt x="11501" y="1869057"/>
                    </a:cubicBezTo>
                    <a:lnTo>
                      <a:pt x="948905" y="1869057"/>
                    </a:lnTo>
                    <a:lnTo>
                      <a:pt x="2530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01" name="Straight Connector 100"/>
              <p:cNvCxnSpPr/>
              <p:nvPr/>
            </p:nvCxnSpPr>
            <p:spPr>
              <a:xfrm flipV="1">
                <a:off x="4160808" y="5279366"/>
                <a:ext cx="595222" cy="2876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>
                <a:cxnSpLocks/>
                <a:endCxn id="99" idx="1"/>
              </p:cNvCxnSpPr>
              <p:nvPr/>
            </p:nvCxnSpPr>
            <p:spPr>
              <a:xfrm>
                <a:off x="2027414" y="5303884"/>
                <a:ext cx="1279379" cy="217022"/>
              </a:xfrm>
              <a:prstGeom prst="line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>
                <a:cxnSpLocks/>
              </p:cNvCxnSpPr>
              <p:nvPr/>
            </p:nvCxnSpPr>
            <p:spPr>
              <a:xfrm flipV="1">
                <a:off x="2036787" y="5457047"/>
                <a:ext cx="857868" cy="1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/>
              <p:cNvCxnSpPr>
                <a:cxnSpLocks/>
              </p:cNvCxnSpPr>
              <p:nvPr/>
            </p:nvCxnSpPr>
            <p:spPr>
              <a:xfrm flipV="1">
                <a:off x="2036787" y="5661411"/>
                <a:ext cx="2711548" cy="25191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/>
              <p:cNvCxnSpPr/>
              <p:nvPr/>
            </p:nvCxnSpPr>
            <p:spPr>
              <a:xfrm>
                <a:off x="4244196" y="5523783"/>
                <a:ext cx="511834" cy="70775"/>
              </a:xfrm>
              <a:prstGeom prst="line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/>
              <p:cNvCxnSpPr>
                <a:cxnSpLocks/>
              </p:cNvCxnSpPr>
              <p:nvPr/>
            </p:nvCxnSpPr>
            <p:spPr>
              <a:xfrm>
                <a:off x="2027414" y="5570421"/>
                <a:ext cx="2539699" cy="3752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94"/>
            <p:cNvSpPr txBox="1"/>
            <p:nvPr/>
          </p:nvSpPr>
          <p:spPr>
            <a:xfrm>
              <a:off x="851621" y="4894527"/>
              <a:ext cx="1092680" cy="38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Reservoir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2066326" y="5188955"/>
              <a:ext cx="10926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Dam</a:t>
              </a:r>
            </a:p>
          </p:txBody>
        </p:sp>
        <p:cxnSp>
          <p:nvCxnSpPr>
            <p:cNvPr id="97" name="Straight Arrow Connector 96"/>
            <p:cNvCxnSpPr/>
            <p:nvPr/>
          </p:nvCxnSpPr>
          <p:spPr>
            <a:xfrm flipH="1" flipV="1">
              <a:off x="393939" y="3917987"/>
              <a:ext cx="1121734" cy="714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TextBox 97"/>
            <p:cNvSpPr txBox="1"/>
            <p:nvPr/>
          </p:nvSpPr>
          <p:spPr>
            <a:xfrm>
              <a:off x="485885" y="3530600"/>
              <a:ext cx="13550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Top of valley</a:t>
              </a:r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7607685" y="2857607"/>
            <a:ext cx="3127026" cy="2642506"/>
            <a:chOff x="393939" y="3530600"/>
            <a:chExt cx="3078654" cy="2725170"/>
          </a:xfrm>
        </p:grpSpPr>
        <p:grpSp>
          <p:nvGrpSpPr>
            <p:cNvPr id="110" name="Group 109"/>
            <p:cNvGrpSpPr/>
            <p:nvPr/>
          </p:nvGrpSpPr>
          <p:grpSpPr>
            <a:xfrm>
              <a:off x="735036" y="4049774"/>
              <a:ext cx="2737557" cy="2205996"/>
              <a:chOff x="2034449" y="3651849"/>
              <a:chExt cx="2737557" cy="2205996"/>
            </a:xfrm>
          </p:grpSpPr>
          <p:sp>
            <p:nvSpPr>
              <p:cNvPr id="115" name="Freeform 114"/>
              <p:cNvSpPr/>
              <p:nvPr/>
            </p:nvSpPr>
            <p:spPr>
              <a:xfrm>
                <a:off x="3295291" y="3651849"/>
                <a:ext cx="948905" cy="1869057"/>
              </a:xfrm>
              <a:custGeom>
                <a:avLst/>
                <a:gdLst>
                  <a:gd name="connsiteX0" fmla="*/ 0 w 948905"/>
                  <a:gd name="connsiteY0" fmla="*/ 0 h 1869057"/>
                  <a:gd name="connsiteX1" fmla="*/ 11501 w 948905"/>
                  <a:gd name="connsiteY1" fmla="*/ 1869057 h 1869057"/>
                  <a:gd name="connsiteX2" fmla="*/ 948905 w 948905"/>
                  <a:gd name="connsiteY2" fmla="*/ 1869057 h 1869057"/>
                  <a:gd name="connsiteX3" fmla="*/ 253041 w 948905"/>
                  <a:gd name="connsiteY3" fmla="*/ 0 h 1869057"/>
                  <a:gd name="connsiteX4" fmla="*/ 0 w 948905"/>
                  <a:gd name="connsiteY4" fmla="*/ 0 h 186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8905" h="1869057">
                    <a:moveTo>
                      <a:pt x="0" y="0"/>
                    </a:moveTo>
                    <a:cubicBezTo>
                      <a:pt x="3834" y="623019"/>
                      <a:pt x="7667" y="1246038"/>
                      <a:pt x="11501" y="1869057"/>
                    </a:cubicBezTo>
                    <a:lnTo>
                      <a:pt x="948905" y="1869057"/>
                    </a:lnTo>
                    <a:lnTo>
                      <a:pt x="2530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17" name="Straight Connector 116"/>
              <p:cNvCxnSpPr/>
              <p:nvPr/>
            </p:nvCxnSpPr>
            <p:spPr>
              <a:xfrm flipV="1">
                <a:off x="4160808" y="5279366"/>
                <a:ext cx="595222" cy="2876"/>
              </a:xfrm>
              <a:prstGeom prst="line">
                <a:avLst/>
              </a:prstGeom>
              <a:ln w="412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/>
              <p:cNvCxnSpPr>
                <a:cxnSpLocks/>
                <a:stCxn id="92" idx="2"/>
                <a:endCxn id="115" idx="1"/>
              </p:cNvCxnSpPr>
              <p:nvPr/>
            </p:nvCxnSpPr>
            <p:spPr>
              <a:xfrm>
                <a:off x="2034449" y="5299171"/>
                <a:ext cx="1272344" cy="221735"/>
              </a:xfrm>
              <a:prstGeom prst="line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/>
              <p:cNvCxnSpPr>
                <a:cxnSpLocks/>
              </p:cNvCxnSpPr>
              <p:nvPr/>
            </p:nvCxnSpPr>
            <p:spPr>
              <a:xfrm flipH="1" flipV="1">
                <a:off x="2983288" y="5462071"/>
                <a:ext cx="681284" cy="39577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/>
              <p:cNvCxnSpPr>
                <a:cxnSpLocks/>
              </p:cNvCxnSpPr>
              <p:nvPr/>
            </p:nvCxnSpPr>
            <p:spPr>
              <a:xfrm flipH="1" flipV="1">
                <a:off x="4318981" y="5539664"/>
                <a:ext cx="453025" cy="21182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/>
              <p:cNvCxnSpPr>
                <a:cxnSpLocks/>
              </p:cNvCxnSpPr>
              <p:nvPr/>
            </p:nvCxnSpPr>
            <p:spPr>
              <a:xfrm flipH="1" flipV="1">
                <a:off x="3807127" y="5523783"/>
                <a:ext cx="683142" cy="334062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>
                <a:cxnSpLocks/>
              </p:cNvCxnSpPr>
              <p:nvPr/>
            </p:nvCxnSpPr>
            <p:spPr>
              <a:xfrm flipH="1" flipV="1">
                <a:off x="3447692" y="5533617"/>
                <a:ext cx="605529" cy="324228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/>
              <p:cNvCxnSpPr/>
              <p:nvPr/>
            </p:nvCxnSpPr>
            <p:spPr>
              <a:xfrm>
                <a:off x="4244196" y="5523783"/>
                <a:ext cx="511834" cy="70775"/>
              </a:xfrm>
              <a:prstGeom prst="line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1" name="TextBox 110"/>
            <p:cNvSpPr txBox="1"/>
            <p:nvPr/>
          </p:nvSpPr>
          <p:spPr>
            <a:xfrm>
              <a:off x="805432" y="4894527"/>
              <a:ext cx="1092680" cy="38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Reservoir</a:t>
              </a: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2066326" y="5188955"/>
              <a:ext cx="10926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Dam</a:t>
              </a:r>
            </a:p>
          </p:txBody>
        </p:sp>
        <p:cxnSp>
          <p:nvCxnSpPr>
            <p:cNvPr id="113" name="Straight Arrow Connector 112"/>
            <p:cNvCxnSpPr/>
            <p:nvPr/>
          </p:nvCxnSpPr>
          <p:spPr>
            <a:xfrm flipH="1" flipV="1">
              <a:off x="393939" y="3917987"/>
              <a:ext cx="1121734" cy="714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/>
            <p:cNvSpPr txBox="1"/>
            <p:nvPr/>
          </p:nvSpPr>
          <p:spPr>
            <a:xfrm>
              <a:off x="485885" y="3530600"/>
              <a:ext cx="13550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Top of valley</a:t>
              </a:r>
            </a:p>
          </p:txBody>
        </p:sp>
      </p:grpSp>
      <p:cxnSp>
        <p:nvCxnSpPr>
          <p:cNvPr id="130" name="Straight Connector 129"/>
          <p:cNvCxnSpPr>
            <a:cxnSpLocks/>
          </p:cNvCxnSpPr>
          <p:nvPr/>
        </p:nvCxnSpPr>
        <p:spPr>
          <a:xfrm flipV="1">
            <a:off x="4310253" y="5437276"/>
            <a:ext cx="2761968" cy="19823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>
            <a:cxnSpLocks/>
          </p:cNvCxnSpPr>
          <p:nvPr/>
        </p:nvCxnSpPr>
        <p:spPr>
          <a:xfrm flipH="1" flipV="1">
            <a:off x="8467248" y="5041193"/>
            <a:ext cx="728365" cy="45892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23" name="TextBox 4122"/>
          <p:cNvSpPr txBox="1"/>
          <p:nvPr/>
        </p:nvSpPr>
        <p:spPr>
          <a:xfrm flipH="1">
            <a:off x="1032429" y="5706385"/>
            <a:ext cx="2928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Beds dipping upstream </a:t>
            </a:r>
          </a:p>
        </p:txBody>
      </p:sp>
      <p:sp>
        <p:nvSpPr>
          <p:cNvPr id="143" name="TextBox 142"/>
          <p:cNvSpPr txBox="1"/>
          <p:nvPr/>
        </p:nvSpPr>
        <p:spPr>
          <a:xfrm flipH="1">
            <a:off x="4934304" y="5697653"/>
            <a:ext cx="2928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Horizontal beds</a:t>
            </a:r>
          </a:p>
        </p:txBody>
      </p:sp>
      <p:sp>
        <p:nvSpPr>
          <p:cNvPr id="144" name="TextBox 143"/>
          <p:cNvSpPr txBox="1"/>
          <p:nvPr/>
        </p:nvSpPr>
        <p:spPr>
          <a:xfrm flipH="1">
            <a:off x="7949687" y="5738705"/>
            <a:ext cx="3152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Beds dipping downstream</a:t>
            </a:r>
          </a:p>
        </p:txBody>
      </p:sp>
      <p:sp>
        <p:nvSpPr>
          <p:cNvPr id="4126" name="Freeform 4125"/>
          <p:cNvSpPr/>
          <p:nvPr/>
        </p:nvSpPr>
        <p:spPr>
          <a:xfrm>
            <a:off x="2889002" y="2777264"/>
            <a:ext cx="437071" cy="523334"/>
          </a:xfrm>
          <a:custGeom>
            <a:avLst/>
            <a:gdLst>
              <a:gd name="connsiteX0" fmla="*/ 0 w 966159"/>
              <a:gd name="connsiteY0" fmla="*/ 569344 h 891396"/>
              <a:gd name="connsiteX1" fmla="*/ 316302 w 966159"/>
              <a:gd name="connsiteY1" fmla="*/ 891396 h 891396"/>
              <a:gd name="connsiteX2" fmla="*/ 966159 w 966159"/>
              <a:gd name="connsiteY2" fmla="*/ 0 h 891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6159" h="891396">
                <a:moveTo>
                  <a:pt x="0" y="569344"/>
                </a:moveTo>
                <a:lnTo>
                  <a:pt x="316302" y="891396"/>
                </a:lnTo>
                <a:lnTo>
                  <a:pt x="966159" y="0"/>
                </a:lnTo>
              </a:path>
            </a:pathLst>
          </a:cu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8" name="Freeform 147"/>
          <p:cNvSpPr/>
          <p:nvPr/>
        </p:nvSpPr>
        <p:spPr>
          <a:xfrm>
            <a:off x="6264798" y="2739847"/>
            <a:ext cx="437071" cy="523334"/>
          </a:xfrm>
          <a:custGeom>
            <a:avLst/>
            <a:gdLst>
              <a:gd name="connsiteX0" fmla="*/ 0 w 966159"/>
              <a:gd name="connsiteY0" fmla="*/ 569344 h 891396"/>
              <a:gd name="connsiteX1" fmla="*/ 316302 w 966159"/>
              <a:gd name="connsiteY1" fmla="*/ 891396 h 891396"/>
              <a:gd name="connsiteX2" fmla="*/ 966159 w 966159"/>
              <a:gd name="connsiteY2" fmla="*/ 0 h 891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6159" h="891396">
                <a:moveTo>
                  <a:pt x="0" y="569344"/>
                </a:moveTo>
                <a:lnTo>
                  <a:pt x="316302" y="891396"/>
                </a:lnTo>
                <a:lnTo>
                  <a:pt x="966159" y="0"/>
                </a:lnTo>
              </a:path>
            </a:pathLst>
          </a:cu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131" name="Group 4130"/>
          <p:cNvGrpSpPr/>
          <p:nvPr/>
        </p:nvGrpSpPr>
        <p:grpSpPr>
          <a:xfrm>
            <a:off x="10290546" y="2718173"/>
            <a:ext cx="460075" cy="542652"/>
            <a:chOff x="10167668" y="953267"/>
            <a:chExt cx="460075" cy="542652"/>
          </a:xfrm>
        </p:grpSpPr>
        <p:cxnSp>
          <p:nvCxnSpPr>
            <p:cNvPr id="4128" name="Straight Connector 4127"/>
            <p:cNvCxnSpPr/>
            <p:nvPr/>
          </p:nvCxnSpPr>
          <p:spPr>
            <a:xfrm>
              <a:off x="10167668" y="953267"/>
              <a:ext cx="460075" cy="54265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 flipV="1">
              <a:off x="10167668" y="959605"/>
              <a:ext cx="454503" cy="529975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FC71B7E-5E8F-4AC4-99FA-169010D4B2BA}"/>
              </a:ext>
            </a:extLst>
          </p:cNvPr>
          <p:cNvCxnSpPr/>
          <p:nvPr/>
        </p:nvCxnSpPr>
        <p:spPr>
          <a:xfrm>
            <a:off x="1243433" y="365658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52B55FB-5351-416E-81C9-75ABCF93562A}"/>
              </a:ext>
            </a:extLst>
          </p:cNvPr>
          <p:cNvCxnSpPr>
            <a:cxnSpLocks/>
            <a:stCxn id="77" idx="1"/>
          </p:cNvCxnSpPr>
          <p:nvPr/>
        </p:nvCxnSpPr>
        <p:spPr>
          <a:xfrm flipV="1">
            <a:off x="4310253" y="3656587"/>
            <a:ext cx="1278278" cy="736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EFFA69DD-83D4-4044-95F5-A1B6D21F627A}"/>
              </a:ext>
            </a:extLst>
          </p:cNvPr>
          <p:cNvCxnSpPr>
            <a:cxnSpLocks/>
          </p:cNvCxnSpPr>
          <p:nvPr/>
        </p:nvCxnSpPr>
        <p:spPr>
          <a:xfrm>
            <a:off x="7949687" y="3669076"/>
            <a:ext cx="1285107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8452FD8-F73C-4183-840B-B50D3B8B80F5}"/>
              </a:ext>
            </a:extLst>
          </p:cNvPr>
          <p:cNvCxnSpPr>
            <a:cxnSpLocks/>
          </p:cNvCxnSpPr>
          <p:nvPr/>
        </p:nvCxnSpPr>
        <p:spPr>
          <a:xfrm>
            <a:off x="8514261" y="4994011"/>
            <a:ext cx="506454" cy="309313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B6A3E37-1D5F-4685-8AE1-EA1453CEA839}"/>
              </a:ext>
            </a:extLst>
          </p:cNvPr>
          <p:cNvSpPr/>
          <p:nvPr/>
        </p:nvSpPr>
        <p:spPr>
          <a:xfrm>
            <a:off x="3115056" y="4956732"/>
            <a:ext cx="603504" cy="257158"/>
          </a:xfrm>
          <a:custGeom>
            <a:avLst/>
            <a:gdLst>
              <a:gd name="connsiteX0" fmla="*/ 0 w 603504"/>
              <a:gd name="connsiteY0" fmla="*/ 0 h 304800"/>
              <a:gd name="connsiteX1" fmla="*/ 85344 w 603504"/>
              <a:gd name="connsiteY1" fmla="*/ 262128 h 304800"/>
              <a:gd name="connsiteX2" fmla="*/ 603504 w 603504"/>
              <a:gd name="connsiteY2" fmla="*/ 304800 h 304800"/>
              <a:gd name="connsiteX3" fmla="*/ 597408 w 603504"/>
              <a:gd name="connsiteY3" fmla="*/ 12192 h 304800"/>
              <a:gd name="connsiteX4" fmla="*/ 0 w 603504"/>
              <a:gd name="connsiteY4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3504" h="304800">
                <a:moveTo>
                  <a:pt x="0" y="0"/>
                </a:moveTo>
                <a:lnTo>
                  <a:pt x="85344" y="262128"/>
                </a:lnTo>
                <a:lnTo>
                  <a:pt x="603504" y="304800"/>
                </a:lnTo>
                <a:lnTo>
                  <a:pt x="597408" y="1219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42C5A93C-9E99-4B17-9DB5-1870FFA5AADD}"/>
              </a:ext>
            </a:extLst>
          </p:cNvPr>
          <p:cNvCxnSpPr>
            <a:cxnSpLocks/>
          </p:cNvCxnSpPr>
          <p:nvPr/>
        </p:nvCxnSpPr>
        <p:spPr>
          <a:xfrm flipV="1">
            <a:off x="704744" y="5052022"/>
            <a:ext cx="499033" cy="204783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0C10CA5D-1B19-4998-8C87-142D1A162E66}"/>
              </a:ext>
            </a:extLst>
          </p:cNvPr>
          <p:cNvSpPr/>
          <p:nvPr/>
        </p:nvSpPr>
        <p:spPr>
          <a:xfrm>
            <a:off x="6473853" y="4956246"/>
            <a:ext cx="603504" cy="257158"/>
          </a:xfrm>
          <a:custGeom>
            <a:avLst/>
            <a:gdLst>
              <a:gd name="connsiteX0" fmla="*/ 0 w 603504"/>
              <a:gd name="connsiteY0" fmla="*/ 0 h 304800"/>
              <a:gd name="connsiteX1" fmla="*/ 85344 w 603504"/>
              <a:gd name="connsiteY1" fmla="*/ 262128 h 304800"/>
              <a:gd name="connsiteX2" fmla="*/ 603504 w 603504"/>
              <a:gd name="connsiteY2" fmla="*/ 304800 h 304800"/>
              <a:gd name="connsiteX3" fmla="*/ 597408 w 603504"/>
              <a:gd name="connsiteY3" fmla="*/ 12192 h 304800"/>
              <a:gd name="connsiteX4" fmla="*/ 0 w 603504"/>
              <a:gd name="connsiteY4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3504" h="304800">
                <a:moveTo>
                  <a:pt x="0" y="0"/>
                </a:moveTo>
                <a:lnTo>
                  <a:pt x="85344" y="262128"/>
                </a:lnTo>
                <a:lnTo>
                  <a:pt x="603504" y="304800"/>
                </a:lnTo>
                <a:lnTo>
                  <a:pt x="597408" y="1219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3DE24A6A-7CEE-4257-9C0B-B92F21F69FB1}"/>
              </a:ext>
            </a:extLst>
          </p:cNvPr>
          <p:cNvCxnSpPr>
            <a:cxnSpLocks/>
          </p:cNvCxnSpPr>
          <p:nvPr/>
        </p:nvCxnSpPr>
        <p:spPr>
          <a:xfrm>
            <a:off x="4301136" y="5012100"/>
            <a:ext cx="250317" cy="1579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E4169D5F-4A8C-4242-8566-13F8F0A3D3F2}"/>
              </a:ext>
            </a:extLst>
          </p:cNvPr>
          <p:cNvSpPr/>
          <p:nvPr/>
        </p:nvSpPr>
        <p:spPr>
          <a:xfrm>
            <a:off x="10131207" y="4962430"/>
            <a:ext cx="603504" cy="257158"/>
          </a:xfrm>
          <a:custGeom>
            <a:avLst/>
            <a:gdLst>
              <a:gd name="connsiteX0" fmla="*/ 0 w 603504"/>
              <a:gd name="connsiteY0" fmla="*/ 0 h 304800"/>
              <a:gd name="connsiteX1" fmla="*/ 85344 w 603504"/>
              <a:gd name="connsiteY1" fmla="*/ 262128 h 304800"/>
              <a:gd name="connsiteX2" fmla="*/ 603504 w 603504"/>
              <a:gd name="connsiteY2" fmla="*/ 304800 h 304800"/>
              <a:gd name="connsiteX3" fmla="*/ 597408 w 603504"/>
              <a:gd name="connsiteY3" fmla="*/ 12192 h 304800"/>
              <a:gd name="connsiteX4" fmla="*/ 0 w 603504"/>
              <a:gd name="connsiteY4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3504" h="304800">
                <a:moveTo>
                  <a:pt x="0" y="0"/>
                </a:moveTo>
                <a:lnTo>
                  <a:pt x="85344" y="262128"/>
                </a:lnTo>
                <a:lnTo>
                  <a:pt x="603504" y="304800"/>
                </a:lnTo>
                <a:lnTo>
                  <a:pt x="597408" y="1219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8E62AEEF-B561-42CB-8047-D34407B2F409}"/>
              </a:ext>
            </a:extLst>
          </p:cNvPr>
          <p:cNvCxnSpPr>
            <a:cxnSpLocks/>
          </p:cNvCxnSpPr>
          <p:nvPr/>
        </p:nvCxnSpPr>
        <p:spPr>
          <a:xfrm flipH="1" flipV="1">
            <a:off x="8020477" y="4975997"/>
            <a:ext cx="806196" cy="524116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A5C82A30-9F44-4A01-A4C0-6CDB2C8F92A1}"/>
              </a:ext>
            </a:extLst>
          </p:cNvPr>
          <p:cNvCxnSpPr>
            <a:cxnSpLocks/>
          </p:cNvCxnSpPr>
          <p:nvPr/>
        </p:nvCxnSpPr>
        <p:spPr>
          <a:xfrm flipH="1" flipV="1">
            <a:off x="7952398" y="5238056"/>
            <a:ext cx="471177" cy="262057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DFD40915-A95D-4D9A-BC90-CAD13C6C053A}"/>
              </a:ext>
            </a:extLst>
          </p:cNvPr>
          <p:cNvCxnSpPr>
            <a:cxnSpLocks/>
          </p:cNvCxnSpPr>
          <p:nvPr/>
        </p:nvCxnSpPr>
        <p:spPr>
          <a:xfrm>
            <a:off x="8000369" y="4896145"/>
            <a:ext cx="506454" cy="309313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952B6C2C-CB59-412F-8E92-520917942623}"/>
              </a:ext>
            </a:extLst>
          </p:cNvPr>
          <p:cNvSpPr/>
          <p:nvPr/>
        </p:nvSpPr>
        <p:spPr>
          <a:xfrm>
            <a:off x="9471666" y="4842832"/>
            <a:ext cx="868680" cy="735330"/>
          </a:xfrm>
          <a:custGeom>
            <a:avLst/>
            <a:gdLst>
              <a:gd name="connsiteX0" fmla="*/ 0 w 868680"/>
              <a:gd name="connsiteY0" fmla="*/ 0 h 1470660"/>
              <a:gd name="connsiteX1" fmla="*/ 213360 w 868680"/>
              <a:gd name="connsiteY1" fmla="*/ 563880 h 1470660"/>
              <a:gd name="connsiteX2" fmla="*/ 556260 w 868680"/>
              <a:gd name="connsiteY2" fmla="*/ 1135380 h 1470660"/>
              <a:gd name="connsiteX3" fmla="*/ 868680 w 868680"/>
              <a:gd name="connsiteY3" fmla="*/ 1470660 h 147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8680" h="1470660">
                <a:moveTo>
                  <a:pt x="0" y="0"/>
                </a:moveTo>
                <a:cubicBezTo>
                  <a:pt x="60325" y="187325"/>
                  <a:pt x="120650" y="374650"/>
                  <a:pt x="213360" y="563880"/>
                </a:cubicBezTo>
                <a:cubicBezTo>
                  <a:pt x="306070" y="753110"/>
                  <a:pt x="447040" y="984250"/>
                  <a:pt x="556260" y="1135380"/>
                </a:cubicBezTo>
                <a:cubicBezTo>
                  <a:pt x="665480" y="1286510"/>
                  <a:pt x="767080" y="1378585"/>
                  <a:pt x="868680" y="1470660"/>
                </a:cubicBezTo>
              </a:path>
            </a:pathLst>
          </a:custGeom>
          <a:noFill/>
          <a:ln w="47625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95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62B23EB7-3BAE-4E96-9A41-B847E728A6B7}"/>
              </a:ext>
            </a:extLst>
          </p:cNvPr>
          <p:cNvSpPr/>
          <p:nvPr/>
        </p:nvSpPr>
        <p:spPr>
          <a:xfrm>
            <a:off x="298190" y="2600960"/>
            <a:ext cx="11538210" cy="382016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B62F62B6-F391-436E-BB93-B9F5B6895F8F}"/>
              </a:ext>
            </a:extLst>
          </p:cNvPr>
          <p:cNvSpPr/>
          <p:nvPr/>
        </p:nvSpPr>
        <p:spPr>
          <a:xfrm>
            <a:off x="7440931" y="3553857"/>
            <a:ext cx="1401716" cy="1464676"/>
          </a:xfrm>
          <a:custGeom>
            <a:avLst/>
            <a:gdLst>
              <a:gd name="connsiteX0" fmla="*/ 0 w 1493520"/>
              <a:gd name="connsiteY0" fmla="*/ 0 h 1609344"/>
              <a:gd name="connsiteX1" fmla="*/ 579120 w 1493520"/>
              <a:gd name="connsiteY1" fmla="*/ 1609344 h 1609344"/>
              <a:gd name="connsiteX2" fmla="*/ 920496 w 1493520"/>
              <a:gd name="connsiteY2" fmla="*/ 1609344 h 1609344"/>
              <a:gd name="connsiteX3" fmla="*/ 1493520 w 1493520"/>
              <a:gd name="connsiteY3" fmla="*/ 18288 h 1609344"/>
              <a:gd name="connsiteX4" fmla="*/ 0 w 1493520"/>
              <a:gd name="connsiteY4" fmla="*/ 0 h 1609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3520" h="1609344">
                <a:moveTo>
                  <a:pt x="0" y="0"/>
                </a:moveTo>
                <a:lnTo>
                  <a:pt x="579120" y="1609344"/>
                </a:lnTo>
                <a:lnTo>
                  <a:pt x="920496" y="1609344"/>
                </a:lnTo>
                <a:lnTo>
                  <a:pt x="1493520" y="18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98190" y="37411"/>
            <a:ext cx="937921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b="1" dirty="0">
                <a:latin typeface="+mn-lt"/>
              </a:rPr>
              <a:t>What geology is suitable?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5367" y="1250004"/>
            <a:ext cx="117253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Layers (beds) of rock can dip in different directions. Sometimes the dip can be highly beneficial to dam construction, others not.</a:t>
            </a:r>
          </a:p>
        </p:txBody>
      </p:sp>
      <p:sp>
        <p:nvSpPr>
          <p:cNvPr id="3" name="AutoShape 2" descr="Image result for teton dam fail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8" name="Freeform 147"/>
          <p:cNvSpPr/>
          <p:nvPr/>
        </p:nvSpPr>
        <p:spPr>
          <a:xfrm>
            <a:off x="4953562" y="2848266"/>
            <a:ext cx="437071" cy="523334"/>
          </a:xfrm>
          <a:custGeom>
            <a:avLst/>
            <a:gdLst>
              <a:gd name="connsiteX0" fmla="*/ 0 w 966159"/>
              <a:gd name="connsiteY0" fmla="*/ 569344 h 891396"/>
              <a:gd name="connsiteX1" fmla="*/ 316302 w 966159"/>
              <a:gd name="connsiteY1" fmla="*/ 891396 h 891396"/>
              <a:gd name="connsiteX2" fmla="*/ 966159 w 966159"/>
              <a:gd name="connsiteY2" fmla="*/ 0 h 891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6159" h="891396">
                <a:moveTo>
                  <a:pt x="0" y="569344"/>
                </a:moveTo>
                <a:lnTo>
                  <a:pt x="316302" y="891396"/>
                </a:lnTo>
                <a:lnTo>
                  <a:pt x="966159" y="0"/>
                </a:lnTo>
              </a:path>
            </a:pathLst>
          </a:cu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9" name="Group 78"/>
          <p:cNvGrpSpPr/>
          <p:nvPr/>
        </p:nvGrpSpPr>
        <p:grpSpPr>
          <a:xfrm>
            <a:off x="10159588" y="2886348"/>
            <a:ext cx="460075" cy="542652"/>
            <a:chOff x="10167668" y="953267"/>
            <a:chExt cx="460075" cy="542652"/>
          </a:xfrm>
        </p:grpSpPr>
        <p:cxnSp>
          <p:nvCxnSpPr>
            <p:cNvPr id="80" name="Straight Connector 79"/>
            <p:cNvCxnSpPr/>
            <p:nvPr/>
          </p:nvCxnSpPr>
          <p:spPr>
            <a:xfrm>
              <a:off x="10167668" y="953267"/>
              <a:ext cx="460075" cy="54265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flipV="1">
              <a:off x="10167668" y="959605"/>
              <a:ext cx="454503" cy="529975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23" name="TextBox 4122"/>
          <p:cNvSpPr txBox="1"/>
          <p:nvPr/>
        </p:nvSpPr>
        <p:spPr>
          <a:xfrm flipH="1">
            <a:off x="6936163" y="5658584"/>
            <a:ext cx="2928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Beds dipping into valley  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406FED3-D26B-4270-8651-8BDB8D5C812F}"/>
              </a:ext>
            </a:extLst>
          </p:cNvPr>
          <p:cNvSpPr/>
          <p:nvPr/>
        </p:nvSpPr>
        <p:spPr>
          <a:xfrm>
            <a:off x="7397803" y="3402178"/>
            <a:ext cx="1493520" cy="1609344"/>
          </a:xfrm>
          <a:custGeom>
            <a:avLst/>
            <a:gdLst>
              <a:gd name="connsiteX0" fmla="*/ 0 w 1493520"/>
              <a:gd name="connsiteY0" fmla="*/ 0 h 1609344"/>
              <a:gd name="connsiteX1" fmla="*/ 579120 w 1493520"/>
              <a:gd name="connsiteY1" fmla="*/ 1609344 h 1609344"/>
              <a:gd name="connsiteX2" fmla="*/ 920496 w 1493520"/>
              <a:gd name="connsiteY2" fmla="*/ 1609344 h 1609344"/>
              <a:gd name="connsiteX3" fmla="*/ 1493520 w 1493520"/>
              <a:gd name="connsiteY3" fmla="*/ 18288 h 1609344"/>
              <a:gd name="connsiteX4" fmla="*/ 0 w 1493520"/>
              <a:gd name="connsiteY4" fmla="*/ 0 h 1609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3520" h="1609344">
                <a:moveTo>
                  <a:pt x="0" y="0"/>
                </a:moveTo>
                <a:lnTo>
                  <a:pt x="579120" y="1609344"/>
                </a:lnTo>
                <a:lnTo>
                  <a:pt x="920496" y="1609344"/>
                </a:lnTo>
                <a:lnTo>
                  <a:pt x="1493520" y="18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6628024" y="3195879"/>
            <a:ext cx="681541" cy="33752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V="1">
            <a:off x="6724286" y="3522688"/>
            <a:ext cx="681541" cy="33752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6858106" y="3846648"/>
            <a:ext cx="681541" cy="33752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V="1">
            <a:off x="6991926" y="4173588"/>
            <a:ext cx="681541" cy="33752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7088188" y="4497417"/>
            <a:ext cx="681541" cy="33752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V="1">
            <a:off x="8689358" y="3718231"/>
            <a:ext cx="681541" cy="33752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7198876" y="4797306"/>
            <a:ext cx="681541" cy="33752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V="1">
            <a:off x="8834622" y="3291014"/>
            <a:ext cx="681541" cy="33752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E8F2CC6-2EAB-4F5C-A3D6-9033C6332432}"/>
              </a:ext>
            </a:extLst>
          </p:cNvPr>
          <p:cNvSpPr/>
          <p:nvPr/>
        </p:nvSpPr>
        <p:spPr>
          <a:xfrm>
            <a:off x="7278572" y="3136349"/>
            <a:ext cx="1733921" cy="1892060"/>
          </a:xfrm>
          <a:custGeom>
            <a:avLst/>
            <a:gdLst>
              <a:gd name="connsiteX0" fmla="*/ 0 w 1664208"/>
              <a:gd name="connsiteY0" fmla="*/ 0 h 1664208"/>
              <a:gd name="connsiteX1" fmla="*/ 646176 w 1664208"/>
              <a:gd name="connsiteY1" fmla="*/ 1664208 h 1664208"/>
              <a:gd name="connsiteX2" fmla="*/ 1018032 w 1664208"/>
              <a:gd name="connsiteY2" fmla="*/ 1664208 h 1664208"/>
              <a:gd name="connsiteX3" fmla="*/ 1664208 w 1664208"/>
              <a:gd name="connsiteY3" fmla="*/ 12192 h 1664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4208" h="1664208">
                <a:moveTo>
                  <a:pt x="0" y="0"/>
                </a:moveTo>
                <a:lnTo>
                  <a:pt x="646176" y="1664208"/>
                </a:lnTo>
                <a:lnTo>
                  <a:pt x="1018032" y="1664208"/>
                </a:lnTo>
                <a:lnTo>
                  <a:pt x="1664208" y="12192"/>
                </a:lnTo>
              </a:path>
            </a:pathLst>
          </a:custGeom>
          <a:noFill/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CA0FCA0-4314-42C5-82BF-992AE09ECC6A}"/>
              </a:ext>
            </a:extLst>
          </p:cNvPr>
          <p:cNvCxnSpPr>
            <a:cxnSpLocks/>
          </p:cNvCxnSpPr>
          <p:nvPr/>
        </p:nvCxnSpPr>
        <p:spPr>
          <a:xfrm flipH="1" flipV="1">
            <a:off x="7388683" y="3402178"/>
            <a:ext cx="1525996" cy="13522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988435F-979F-4F55-9BF4-D3836B045975}"/>
              </a:ext>
            </a:extLst>
          </p:cNvPr>
          <p:cNvCxnSpPr/>
          <p:nvPr/>
        </p:nvCxnSpPr>
        <p:spPr>
          <a:xfrm flipV="1">
            <a:off x="8542676" y="4130551"/>
            <a:ext cx="681541" cy="33752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9ED58363-6C5D-468C-AA11-B17840DE9169}"/>
              </a:ext>
            </a:extLst>
          </p:cNvPr>
          <p:cNvCxnSpPr>
            <a:cxnSpLocks/>
          </p:cNvCxnSpPr>
          <p:nvPr/>
        </p:nvCxnSpPr>
        <p:spPr>
          <a:xfrm flipV="1">
            <a:off x="8977401" y="2988316"/>
            <a:ext cx="444266" cy="23692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62F7B1E-D159-49D0-B70C-44230E72E36A}"/>
              </a:ext>
            </a:extLst>
          </p:cNvPr>
          <p:cNvCxnSpPr/>
          <p:nvPr/>
        </p:nvCxnSpPr>
        <p:spPr>
          <a:xfrm flipV="1">
            <a:off x="8386250" y="4549383"/>
            <a:ext cx="681541" cy="33752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D09F1702-A5B0-4DC4-91C4-EE8EA0F98368}"/>
              </a:ext>
            </a:extLst>
          </p:cNvPr>
          <p:cNvCxnSpPr/>
          <p:nvPr/>
        </p:nvCxnSpPr>
        <p:spPr>
          <a:xfrm flipV="1">
            <a:off x="8295860" y="4937607"/>
            <a:ext cx="681541" cy="33752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F0E2807-08FC-419D-8A76-0A98C7F5E882}"/>
              </a:ext>
            </a:extLst>
          </p:cNvPr>
          <p:cNvCxnSpPr>
            <a:cxnSpLocks/>
          </p:cNvCxnSpPr>
          <p:nvPr/>
        </p:nvCxnSpPr>
        <p:spPr>
          <a:xfrm flipV="1">
            <a:off x="7539646" y="5028502"/>
            <a:ext cx="541066" cy="28451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7056D53-60E2-4D5F-91FB-2BBF5BD66F65}"/>
              </a:ext>
            </a:extLst>
          </p:cNvPr>
          <p:cNvSpPr txBox="1"/>
          <p:nvPr/>
        </p:nvSpPr>
        <p:spPr>
          <a:xfrm>
            <a:off x="7776515" y="3636081"/>
            <a:ext cx="644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Dam</a:t>
            </a:r>
            <a:r>
              <a:rPr lang="en-GB" sz="1600" dirty="0"/>
              <a:t> </a:t>
            </a:r>
            <a:endParaRPr lang="en-GB" dirty="0"/>
          </a:p>
          <a:p>
            <a:endParaRPr lang="en-GB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EE2AC69-37A5-4A46-9464-C36D1CED41DA}"/>
              </a:ext>
            </a:extLst>
          </p:cNvPr>
          <p:cNvGrpSpPr/>
          <p:nvPr/>
        </p:nvGrpSpPr>
        <p:grpSpPr>
          <a:xfrm>
            <a:off x="1333520" y="3109933"/>
            <a:ext cx="3938475" cy="2943319"/>
            <a:chOff x="6568032" y="3272063"/>
            <a:chExt cx="3938475" cy="2943319"/>
          </a:xfrm>
        </p:grpSpPr>
        <p:sp>
          <p:nvSpPr>
            <p:cNvPr id="143" name="TextBox 142"/>
            <p:cNvSpPr txBox="1"/>
            <p:nvPr/>
          </p:nvSpPr>
          <p:spPr>
            <a:xfrm flipH="1">
              <a:off x="6568032" y="5815272"/>
              <a:ext cx="39384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/>
                <a:t>Bedding strike is across the valley</a:t>
              </a:r>
            </a:p>
          </p:txBody>
        </p:sp>
        <p:cxnSp>
          <p:nvCxnSpPr>
            <p:cNvPr id="82" name="Straight Connector 81"/>
            <p:cNvCxnSpPr/>
            <p:nvPr/>
          </p:nvCxnSpPr>
          <p:spPr>
            <a:xfrm>
              <a:off x="7351182" y="5291645"/>
              <a:ext cx="1828742" cy="0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7155933" y="4850466"/>
              <a:ext cx="756225" cy="0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>
              <a:cxnSpLocks/>
            </p:cNvCxnSpPr>
            <p:nvPr/>
          </p:nvCxnSpPr>
          <p:spPr>
            <a:xfrm>
              <a:off x="7097385" y="4418126"/>
              <a:ext cx="652134" cy="0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>
              <a:cxnSpLocks/>
            </p:cNvCxnSpPr>
            <p:nvPr/>
          </p:nvCxnSpPr>
          <p:spPr>
            <a:xfrm>
              <a:off x="7077526" y="4011029"/>
              <a:ext cx="547311" cy="0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>
              <a:cxnSpLocks/>
            </p:cNvCxnSpPr>
            <p:nvPr/>
          </p:nvCxnSpPr>
          <p:spPr>
            <a:xfrm>
              <a:off x="6992776" y="3411192"/>
              <a:ext cx="409174" cy="0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8686665" y="4424246"/>
              <a:ext cx="681057" cy="333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8514410" y="4852203"/>
              <a:ext cx="756225" cy="0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>
              <a:off x="8842849" y="4011029"/>
              <a:ext cx="547307" cy="0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>
              <a:cxnSpLocks/>
            </p:cNvCxnSpPr>
            <p:nvPr/>
          </p:nvCxnSpPr>
          <p:spPr>
            <a:xfrm>
              <a:off x="9042298" y="3412938"/>
              <a:ext cx="441993" cy="0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A15AAA8-DFD1-475C-A3A3-B56272DFD4E5}"/>
                </a:ext>
              </a:extLst>
            </p:cNvPr>
            <p:cNvSpPr/>
            <p:nvPr/>
          </p:nvSpPr>
          <p:spPr>
            <a:xfrm>
              <a:off x="7470413" y="3537892"/>
              <a:ext cx="1493520" cy="1609344"/>
            </a:xfrm>
            <a:custGeom>
              <a:avLst/>
              <a:gdLst>
                <a:gd name="connsiteX0" fmla="*/ 0 w 1493520"/>
                <a:gd name="connsiteY0" fmla="*/ 0 h 1609344"/>
                <a:gd name="connsiteX1" fmla="*/ 579120 w 1493520"/>
                <a:gd name="connsiteY1" fmla="*/ 1609344 h 1609344"/>
                <a:gd name="connsiteX2" fmla="*/ 920496 w 1493520"/>
                <a:gd name="connsiteY2" fmla="*/ 1609344 h 1609344"/>
                <a:gd name="connsiteX3" fmla="*/ 1493520 w 1493520"/>
                <a:gd name="connsiteY3" fmla="*/ 18288 h 1609344"/>
                <a:gd name="connsiteX4" fmla="*/ 0 w 1493520"/>
                <a:gd name="connsiteY4" fmla="*/ 0 h 160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520" h="1609344">
                  <a:moveTo>
                    <a:pt x="0" y="0"/>
                  </a:moveTo>
                  <a:lnTo>
                    <a:pt x="579120" y="1609344"/>
                  </a:lnTo>
                  <a:lnTo>
                    <a:pt x="920496" y="1609344"/>
                  </a:lnTo>
                  <a:lnTo>
                    <a:pt x="1493520" y="18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1D3A13E6-85F1-48A1-A436-6BE2159BA63A}"/>
                </a:ext>
              </a:extLst>
            </p:cNvPr>
            <p:cNvSpPr/>
            <p:nvPr/>
          </p:nvSpPr>
          <p:spPr>
            <a:xfrm>
              <a:off x="7351182" y="3272063"/>
              <a:ext cx="1733921" cy="1892060"/>
            </a:xfrm>
            <a:custGeom>
              <a:avLst/>
              <a:gdLst>
                <a:gd name="connsiteX0" fmla="*/ 0 w 1664208"/>
                <a:gd name="connsiteY0" fmla="*/ 0 h 1664208"/>
                <a:gd name="connsiteX1" fmla="*/ 646176 w 1664208"/>
                <a:gd name="connsiteY1" fmla="*/ 1664208 h 1664208"/>
                <a:gd name="connsiteX2" fmla="*/ 1018032 w 1664208"/>
                <a:gd name="connsiteY2" fmla="*/ 1664208 h 1664208"/>
                <a:gd name="connsiteX3" fmla="*/ 1664208 w 1664208"/>
                <a:gd name="connsiteY3" fmla="*/ 12192 h 166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4208" h="1664208">
                  <a:moveTo>
                    <a:pt x="0" y="0"/>
                  </a:moveTo>
                  <a:lnTo>
                    <a:pt x="646176" y="1664208"/>
                  </a:lnTo>
                  <a:lnTo>
                    <a:pt x="1018032" y="1664208"/>
                  </a:lnTo>
                  <a:lnTo>
                    <a:pt x="1664208" y="12192"/>
                  </a:lnTo>
                </a:path>
              </a:pathLst>
            </a:cu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1416593D-AD37-46EA-AD45-34E97D3B5E4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461293" y="3537892"/>
              <a:ext cx="1525996" cy="13522"/>
            </a:xfrm>
            <a:prstGeom prst="line">
              <a:avLst/>
            </a:prstGeom>
            <a:ln w="254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F842FA56-A989-4E26-BE95-8EB0B9E70A0B}"/>
                </a:ext>
              </a:extLst>
            </p:cNvPr>
            <p:cNvSpPr txBox="1"/>
            <p:nvPr/>
          </p:nvSpPr>
          <p:spPr>
            <a:xfrm>
              <a:off x="7849125" y="3771795"/>
              <a:ext cx="7265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Dam</a:t>
              </a:r>
              <a:r>
                <a:rPr lang="en-GB" sz="1600" dirty="0"/>
                <a:t> </a:t>
              </a:r>
              <a:endParaRPr lang="en-GB" dirty="0"/>
            </a:p>
            <a:p>
              <a:endParaRPr lang="en-GB" dirty="0"/>
            </a:p>
          </p:txBody>
        </p: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2C0B978E-4E26-49B9-858E-54D35FEB6E07}"/>
                </a:ext>
              </a:extLst>
            </p:cNvPr>
            <p:cNvCxnSpPr>
              <a:cxnSpLocks/>
            </p:cNvCxnSpPr>
            <p:nvPr/>
          </p:nvCxnSpPr>
          <p:spPr>
            <a:xfrm>
              <a:off x="8927972" y="3699220"/>
              <a:ext cx="501778" cy="0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F9492967-E46E-4CB0-92D2-CDDB51497A97}"/>
                </a:ext>
              </a:extLst>
            </p:cNvPr>
            <p:cNvCxnSpPr>
              <a:cxnSpLocks/>
            </p:cNvCxnSpPr>
            <p:nvPr/>
          </p:nvCxnSpPr>
          <p:spPr>
            <a:xfrm>
              <a:off x="6992776" y="3699220"/>
              <a:ext cx="515068" cy="0"/>
            </a:xfrm>
            <a:prstGeom prst="line">
              <a:avLst/>
            </a:prstGeom>
            <a:ln w="95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F1DF9E9-43BD-472E-989A-D2C5DB9035B2}"/>
              </a:ext>
            </a:extLst>
          </p:cNvPr>
          <p:cNvCxnSpPr/>
          <p:nvPr/>
        </p:nvCxnSpPr>
        <p:spPr>
          <a:xfrm flipH="1">
            <a:off x="6785610" y="3794760"/>
            <a:ext cx="674370" cy="33579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1F50664-FE16-4A8C-BB08-BDB1DF3F87BB}"/>
              </a:ext>
            </a:extLst>
          </p:cNvPr>
          <p:cNvCxnSpPr/>
          <p:nvPr/>
        </p:nvCxnSpPr>
        <p:spPr>
          <a:xfrm flipH="1">
            <a:off x="6873802" y="4142437"/>
            <a:ext cx="674370" cy="33579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82A303E2-03B2-4735-8EDB-FD79A7EF80E9}"/>
              </a:ext>
            </a:extLst>
          </p:cNvPr>
          <p:cNvCxnSpPr/>
          <p:nvPr/>
        </p:nvCxnSpPr>
        <p:spPr>
          <a:xfrm flipH="1">
            <a:off x="6949146" y="4461515"/>
            <a:ext cx="674370" cy="33579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31259C8D-796E-41F2-B9D6-38AD75579C54}"/>
              </a:ext>
            </a:extLst>
          </p:cNvPr>
          <p:cNvCxnSpPr>
            <a:cxnSpLocks/>
          </p:cNvCxnSpPr>
          <p:nvPr/>
        </p:nvCxnSpPr>
        <p:spPr>
          <a:xfrm>
            <a:off x="8099010" y="2768215"/>
            <a:ext cx="0" cy="513505"/>
          </a:xfrm>
          <a:prstGeom prst="straightConnector1">
            <a:avLst/>
          </a:prstGeom>
          <a:ln w="793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923B79D3-5FA1-4091-8115-9E09834A0F08}"/>
              </a:ext>
            </a:extLst>
          </p:cNvPr>
          <p:cNvCxnSpPr>
            <a:cxnSpLocks/>
          </p:cNvCxnSpPr>
          <p:nvPr/>
        </p:nvCxnSpPr>
        <p:spPr>
          <a:xfrm flipV="1">
            <a:off x="8684170" y="3968295"/>
            <a:ext cx="578943" cy="29109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8E2447B9-F3E4-4A18-ADEA-BBFFDB595D9B}"/>
              </a:ext>
            </a:extLst>
          </p:cNvPr>
          <p:cNvCxnSpPr>
            <a:cxnSpLocks/>
          </p:cNvCxnSpPr>
          <p:nvPr/>
        </p:nvCxnSpPr>
        <p:spPr>
          <a:xfrm flipV="1">
            <a:off x="8838719" y="3584806"/>
            <a:ext cx="578943" cy="29109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8C222304-C45D-4067-A148-718EDB8C9B33}"/>
              </a:ext>
            </a:extLst>
          </p:cNvPr>
          <p:cNvCxnSpPr>
            <a:cxnSpLocks/>
          </p:cNvCxnSpPr>
          <p:nvPr/>
        </p:nvCxnSpPr>
        <p:spPr>
          <a:xfrm flipV="1">
            <a:off x="8539412" y="4439208"/>
            <a:ext cx="578943" cy="29109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FFF5EAA4-CB8C-4045-A643-63AE8F816B51}"/>
              </a:ext>
            </a:extLst>
          </p:cNvPr>
          <p:cNvSpPr/>
          <p:nvPr/>
        </p:nvSpPr>
        <p:spPr>
          <a:xfrm>
            <a:off x="8716012" y="3906845"/>
            <a:ext cx="896317" cy="588255"/>
          </a:xfrm>
          <a:custGeom>
            <a:avLst/>
            <a:gdLst>
              <a:gd name="connsiteX0" fmla="*/ 853440 w 853440"/>
              <a:gd name="connsiteY0" fmla="*/ 0 h 754380"/>
              <a:gd name="connsiteX1" fmla="*/ 609600 w 853440"/>
              <a:gd name="connsiteY1" fmla="*/ 346710 h 754380"/>
              <a:gd name="connsiteX2" fmla="*/ 247650 w 853440"/>
              <a:gd name="connsiteY2" fmla="*/ 621030 h 754380"/>
              <a:gd name="connsiteX3" fmla="*/ 0 w 853440"/>
              <a:gd name="connsiteY3" fmla="*/ 754380 h 75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3440" h="754380">
                <a:moveTo>
                  <a:pt x="853440" y="0"/>
                </a:moveTo>
                <a:cubicBezTo>
                  <a:pt x="782002" y="121602"/>
                  <a:pt x="710565" y="243205"/>
                  <a:pt x="609600" y="346710"/>
                </a:cubicBezTo>
                <a:cubicBezTo>
                  <a:pt x="508635" y="450215"/>
                  <a:pt x="349250" y="553085"/>
                  <a:pt x="247650" y="621030"/>
                </a:cubicBezTo>
                <a:cubicBezTo>
                  <a:pt x="146050" y="688975"/>
                  <a:pt x="73025" y="721677"/>
                  <a:pt x="0" y="754380"/>
                </a:cubicBezTo>
              </a:path>
            </a:pathLst>
          </a:custGeom>
          <a:noFill/>
          <a:ln w="22225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E2DA6A97-3562-4BA5-BFCF-1A3751505811}"/>
              </a:ext>
            </a:extLst>
          </p:cNvPr>
          <p:cNvSpPr/>
          <p:nvPr/>
        </p:nvSpPr>
        <p:spPr>
          <a:xfrm>
            <a:off x="8893343" y="3448463"/>
            <a:ext cx="896317" cy="588255"/>
          </a:xfrm>
          <a:custGeom>
            <a:avLst/>
            <a:gdLst>
              <a:gd name="connsiteX0" fmla="*/ 853440 w 853440"/>
              <a:gd name="connsiteY0" fmla="*/ 0 h 754380"/>
              <a:gd name="connsiteX1" fmla="*/ 609600 w 853440"/>
              <a:gd name="connsiteY1" fmla="*/ 346710 h 754380"/>
              <a:gd name="connsiteX2" fmla="*/ 247650 w 853440"/>
              <a:gd name="connsiteY2" fmla="*/ 621030 h 754380"/>
              <a:gd name="connsiteX3" fmla="*/ 0 w 853440"/>
              <a:gd name="connsiteY3" fmla="*/ 754380 h 75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3440" h="754380">
                <a:moveTo>
                  <a:pt x="853440" y="0"/>
                </a:moveTo>
                <a:cubicBezTo>
                  <a:pt x="782002" y="121602"/>
                  <a:pt x="710565" y="243205"/>
                  <a:pt x="609600" y="346710"/>
                </a:cubicBezTo>
                <a:cubicBezTo>
                  <a:pt x="508635" y="450215"/>
                  <a:pt x="349250" y="553085"/>
                  <a:pt x="247650" y="621030"/>
                </a:cubicBezTo>
                <a:cubicBezTo>
                  <a:pt x="146050" y="688975"/>
                  <a:pt x="73025" y="721677"/>
                  <a:pt x="0" y="754380"/>
                </a:cubicBezTo>
              </a:path>
            </a:pathLst>
          </a:custGeom>
          <a:noFill/>
          <a:ln w="22225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275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/>
      <p:bldP spid="39" grpId="0" animBg="1"/>
      <p:bldP spid="9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60375" y="461040"/>
            <a:ext cx="11038898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/>
              <a:t>Suitable Geology: Summary</a:t>
            </a:r>
            <a:endParaRPr lang="en-GB" sz="3600" b="1" dirty="0"/>
          </a:p>
          <a:p>
            <a:endParaRPr lang="en-GB" sz="2800" dirty="0"/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/>
              <a:t>Rocks should be impermeable</a:t>
            </a:r>
            <a:endParaRPr lang="en-GB" sz="2800" dirty="0"/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/>
              <a:t>Rocks should not dissolve in water</a:t>
            </a:r>
            <a:endParaRPr lang="en-GB" sz="2800" dirty="0"/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/>
              <a:t>Rocks should not be excessively fractured by </a:t>
            </a:r>
            <a:r>
              <a:rPr lang="en-GB" sz="2800" b="1" dirty="0" smtClean="0"/>
              <a:t>faults </a:t>
            </a:r>
            <a:r>
              <a:rPr lang="en-GB" sz="2800" dirty="0" smtClean="0"/>
              <a:t>or</a:t>
            </a:r>
            <a:r>
              <a:rPr lang="en-GB" sz="2800" b="1" dirty="0" smtClean="0"/>
              <a:t> joints</a:t>
            </a:r>
            <a:endParaRPr lang="en-GB" sz="2800" b="1" dirty="0"/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/>
              <a:t>If the rocks are no longer actively being fractured, e.g. by an active fault, concrete grouting can be applied to make a site suitable</a:t>
            </a:r>
            <a:endParaRPr lang="en-GB" sz="2800" dirty="0"/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/>
              <a:t>Rock beds should not dip downstream of the dam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/>
              <a:t>Rock beds should not dip into the valley that holds the reservoir.</a:t>
            </a:r>
            <a:endParaRPr lang="en-GB" sz="2800" dirty="0"/>
          </a:p>
        </p:txBody>
      </p:sp>
      <p:sp>
        <p:nvSpPr>
          <p:cNvPr id="3" name="AutoShape 2" descr="Image result for teton dam fail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214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60375" y="461040"/>
            <a:ext cx="5949661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00" b="1" dirty="0"/>
              <a:t>Advantages of hydropower use</a:t>
            </a:r>
            <a:r>
              <a:rPr lang="en-GB" sz="3600" b="1" dirty="0"/>
              <a:t>:</a:t>
            </a:r>
          </a:p>
          <a:p>
            <a:endParaRPr lang="en-GB" sz="2800" dirty="0"/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Renewable energy resource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Expensive to set up, but cheap to produce energy once running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Potential to mitigate flooding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Water storage for dry seasons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Minimal CO2 emissions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Flexible energy supply – release more water when demand for power is higher</a:t>
            </a:r>
          </a:p>
        </p:txBody>
      </p:sp>
      <p:sp>
        <p:nvSpPr>
          <p:cNvPr id="3" name="AutoShape 2" descr="Image result for teton dam fail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33208" r="6439"/>
          <a:stretch/>
        </p:blipFill>
        <p:spPr>
          <a:xfrm>
            <a:off x="6491187" y="617971"/>
            <a:ext cx="5202049" cy="527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3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Image result for teton dam fail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350982" y="461040"/>
            <a:ext cx="6410035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Disadvantages of hydropower use:</a:t>
            </a:r>
          </a:p>
          <a:p>
            <a:endParaRPr lang="en-GB" sz="2800" dirty="0" smtClean="0"/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/>
              <a:t>Large </a:t>
            </a:r>
            <a:r>
              <a:rPr lang="en-GB" sz="2800" dirty="0"/>
              <a:t>areas are flooded to create reservoirs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Loss of homes or habitat incurred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Dams can block important sediment transport down rivers, leading to significant erosion downstream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Dams may block important migration routes for aquatic wildlife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Significant methane release when forested areas are flooded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3208" r="6439"/>
          <a:stretch/>
        </p:blipFill>
        <p:spPr>
          <a:xfrm>
            <a:off x="6491187" y="617971"/>
            <a:ext cx="5202049" cy="527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5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60375" y="1453461"/>
            <a:ext cx="937921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b="1" dirty="0">
                <a:latin typeface="+mn-lt"/>
              </a:rPr>
              <a:t>Your challenge…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2664" y="1516094"/>
            <a:ext cx="4705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dirty="0"/>
          </a:p>
        </p:txBody>
      </p:sp>
      <p:sp>
        <p:nvSpPr>
          <p:cNvPr id="3" name="AutoShape 2" descr="Image result for teton dam fail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487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3016" y="1362974"/>
            <a:ext cx="6169725" cy="49170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61890" y="1362974"/>
            <a:ext cx="514709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Town of approximately 25000 residents; administrative centre for wider district of c.60000 people</a:t>
            </a:r>
          </a:p>
          <a:p>
            <a:endParaRPr lang="en-GB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Local industry was formerly farming and fishing, due to wide flat plain on which the town is built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Main industry now is tourism.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r>
              <a:rPr lang="en-GB" sz="2400" dirty="0"/>
              <a:t/>
            </a:r>
            <a:br>
              <a:rPr lang="en-GB" sz="2400" dirty="0"/>
            </a:br>
            <a:endParaRPr lang="en-GB" sz="24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98190" y="374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b="1" dirty="0">
                <a:latin typeface="+mn-lt"/>
              </a:rPr>
              <a:t>Welcome to sunny </a:t>
            </a:r>
            <a:r>
              <a:rPr lang="en-GB" sz="5400" b="1" dirty="0" err="1">
                <a:latin typeface="+mn-lt"/>
              </a:rPr>
              <a:t>Anningville</a:t>
            </a:r>
            <a:r>
              <a:rPr lang="en-GB" sz="5400" b="1" dirty="0">
                <a:latin typeface="+mn-lt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56225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3016" y="1362974"/>
            <a:ext cx="6169725" cy="49170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27047" y="1078606"/>
            <a:ext cx="5147094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Threat from climate warming; </a:t>
            </a:r>
            <a:r>
              <a:rPr lang="en-GB" sz="2400" dirty="0" err="1"/>
              <a:t>Anningville</a:t>
            </a:r>
            <a:r>
              <a:rPr lang="en-GB" sz="2400" dirty="0"/>
              <a:t> has experienced 3 exceptional flooding events in the last 12 years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Cause identified as higher than average </a:t>
            </a:r>
            <a:r>
              <a:rPr lang="en-GB" sz="2400" b="1" dirty="0"/>
              <a:t>glacial meltwater </a:t>
            </a:r>
            <a:r>
              <a:rPr lang="en-GB" sz="2400" dirty="0"/>
              <a:t>levels in the spring, combined with </a:t>
            </a:r>
            <a:r>
              <a:rPr lang="en-GB" sz="2400" b="1" dirty="0"/>
              <a:t>seasonal storms.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State-wide, the area is suffering from prolonged periods of </a:t>
            </a:r>
            <a:r>
              <a:rPr lang="en-GB" sz="2400" b="1" dirty="0"/>
              <a:t>drought in the summer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98190" y="374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b="1">
                <a:latin typeface="+mn-lt"/>
              </a:rPr>
              <a:t>Welcome to sunny Anningville!</a:t>
            </a:r>
            <a:endParaRPr lang="en-GB" sz="5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627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3016" y="1362974"/>
            <a:ext cx="6169725" cy="49170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61890" y="1362974"/>
            <a:ext cx="5147094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600" dirty="0"/>
              <a:t>Town of approximately 25000 residents; administrative centre for wider district of c.60000 people</a:t>
            </a:r>
          </a:p>
          <a:p>
            <a:endParaRPr lang="en-GB" sz="3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 smtClean="0"/>
              <a:t>We need you to build a hydropower facility for </a:t>
            </a:r>
            <a:r>
              <a:rPr lang="en-US" sz="3600" dirty="0" err="1" smtClean="0"/>
              <a:t>Anningville</a:t>
            </a:r>
            <a:r>
              <a:rPr lang="en-US" sz="3600" dirty="0" smtClean="0"/>
              <a:t>!</a:t>
            </a:r>
            <a:endParaRPr lang="en-GB" sz="3600" dirty="0"/>
          </a:p>
          <a:p>
            <a:r>
              <a:rPr lang="en-GB" sz="2400" dirty="0"/>
              <a:t/>
            </a:r>
            <a:br>
              <a:rPr lang="en-GB" sz="2400" dirty="0"/>
            </a:br>
            <a:endParaRPr lang="en-GB" sz="24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98190" y="374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b="1" dirty="0">
                <a:latin typeface="+mn-lt"/>
              </a:rPr>
              <a:t>Welcome to sunny </a:t>
            </a:r>
            <a:r>
              <a:rPr lang="en-GB" sz="5400" b="1" dirty="0" err="1">
                <a:latin typeface="+mn-lt"/>
              </a:rPr>
              <a:t>Anningville</a:t>
            </a:r>
            <a:r>
              <a:rPr lang="en-GB" sz="5400" b="1" dirty="0">
                <a:latin typeface="+mn-lt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2747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190" y="37411"/>
            <a:ext cx="10515600" cy="1325563"/>
          </a:xfrm>
        </p:spPr>
        <p:txBody>
          <a:bodyPr>
            <a:normAutofit/>
          </a:bodyPr>
          <a:lstStyle/>
          <a:p>
            <a:r>
              <a:rPr lang="en-GB" sz="5400" b="1" dirty="0">
                <a:latin typeface="+mn-lt"/>
              </a:rPr>
              <a:t>Welcome to sunny </a:t>
            </a:r>
            <a:r>
              <a:rPr lang="en-GB" sz="5400" b="1" dirty="0" err="1">
                <a:latin typeface="+mn-lt"/>
              </a:rPr>
              <a:t>Anningville</a:t>
            </a:r>
            <a:r>
              <a:rPr lang="en-GB" sz="5400" b="1" dirty="0">
                <a:latin typeface="+mn-lt"/>
              </a:rPr>
              <a:t>!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3016" y="1362974"/>
            <a:ext cx="6169725" cy="49170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17165" y="1266957"/>
            <a:ext cx="486529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Local government has created new “climate charter”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Commitment to use 100% renewable energy in the local grid within </a:t>
            </a:r>
            <a:r>
              <a:rPr lang="en-GB" sz="2400" dirty="0" smtClean="0"/>
              <a:t>20 </a:t>
            </a:r>
            <a:r>
              <a:rPr lang="en-GB" sz="2400" dirty="0"/>
              <a:t>years.</a:t>
            </a:r>
          </a:p>
          <a:p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Hydropower is preferred source; abundant availability of water in region, minimal CO2 output, and option of storing water for summer months</a:t>
            </a:r>
          </a:p>
          <a:p>
            <a:pPr lvl="1"/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23997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190" y="37411"/>
            <a:ext cx="10515600" cy="1325563"/>
          </a:xfrm>
        </p:spPr>
        <p:txBody>
          <a:bodyPr>
            <a:normAutofit/>
          </a:bodyPr>
          <a:lstStyle/>
          <a:p>
            <a:r>
              <a:rPr lang="en-GB" sz="5400" b="1" dirty="0">
                <a:latin typeface="+mn-lt"/>
              </a:rPr>
              <a:t>Your task…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8191" y="1673917"/>
            <a:ext cx="547118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Six potential sites have been identified for dams. You need to:</a:t>
            </a:r>
          </a:p>
          <a:p>
            <a:endParaRPr lang="en-GB" sz="2400" dirty="0"/>
          </a:p>
          <a:p>
            <a:pPr marL="514350" indent="-514350">
              <a:buFont typeface="+mj-lt"/>
              <a:buAutoNum type="arabicPeriod"/>
            </a:pPr>
            <a:r>
              <a:rPr lang="en-GB" sz="2400" b="1" dirty="0"/>
              <a:t>Identify</a:t>
            </a:r>
            <a:r>
              <a:rPr lang="en-GB" sz="2400" dirty="0"/>
              <a:t> which sites are </a:t>
            </a:r>
            <a:r>
              <a:rPr lang="en-GB" sz="2400" b="1" dirty="0"/>
              <a:t>geologically suitable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b="1" dirty="0"/>
              <a:t>Choose where </a:t>
            </a:r>
            <a:r>
              <a:rPr lang="en-GB" sz="2400" dirty="0"/>
              <a:t>to build your dam(s)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dirty="0" smtClean="0"/>
              <a:t>Propose </a:t>
            </a:r>
            <a:r>
              <a:rPr lang="en-GB" sz="2400" dirty="0"/>
              <a:t>a </a:t>
            </a:r>
            <a:r>
              <a:rPr lang="en-GB" sz="2400" b="1" dirty="0"/>
              <a:t>budget</a:t>
            </a:r>
            <a:r>
              <a:rPr lang="en-GB" sz="2400" dirty="0"/>
              <a:t> for the </a:t>
            </a:r>
            <a:r>
              <a:rPr lang="en-GB" sz="2400" dirty="0" smtClean="0"/>
              <a:t>project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Convince </a:t>
            </a:r>
            <a:r>
              <a:rPr lang="en-US" sz="2400" dirty="0" err="1" smtClean="0"/>
              <a:t>Anningville</a:t>
            </a:r>
            <a:r>
              <a:rPr lang="en-US" sz="2400" dirty="0" smtClean="0"/>
              <a:t> Town Council (aka the judges) that your team should be contracted to build the hydropower plant(s)!</a:t>
            </a:r>
            <a:endParaRPr lang="en-GB" sz="2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B253D70-CCD5-428A-930B-9408D3B57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378" y="2327583"/>
            <a:ext cx="5816905" cy="422194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6EA8436-8AF3-4A35-BF72-178ED0EE66BD}"/>
              </a:ext>
            </a:extLst>
          </p:cNvPr>
          <p:cNvSpPr txBox="1"/>
          <p:nvPr/>
        </p:nvSpPr>
        <p:spPr>
          <a:xfrm>
            <a:off x="298190" y="1199509"/>
            <a:ext cx="1148143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You are contractors vying for the rights to construct and supply hydropower facilities to </a:t>
            </a:r>
            <a:r>
              <a:rPr lang="en-GB" sz="2800" dirty="0" err="1"/>
              <a:t>Anningville</a:t>
            </a:r>
            <a:r>
              <a:rPr lang="en-GB" sz="2800" dirty="0"/>
              <a:t>.</a:t>
            </a:r>
          </a:p>
          <a:p>
            <a:endParaRPr lang="en-GB" dirty="0"/>
          </a:p>
        </p:txBody>
      </p:sp>
      <p:pic>
        <p:nvPicPr>
          <p:cNvPr id="14" name="Picture 13" descr="A picture containing looking, standing, black, covered&#10;&#10;Description automatically generated">
            <a:extLst>
              <a:ext uri="{FF2B5EF4-FFF2-40B4-BE49-F238E27FC236}">
                <a16:creationId xmlns:a16="http://schemas.microsoft.com/office/drawing/2014/main" id="{2AE1730F-D8DF-47E5-B2B0-C57D559571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378" y="2327583"/>
            <a:ext cx="5816906" cy="422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32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looking, standing, black, covered&#10;&#10;Description automatically generated">
            <a:extLst>
              <a:ext uri="{FF2B5EF4-FFF2-40B4-BE49-F238E27FC236}">
                <a16:creationId xmlns:a16="http://schemas.microsoft.com/office/drawing/2014/main" id="{2AE1730F-D8DF-47E5-B2B0-C57D559571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99" y="-119608"/>
            <a:ext cx="10222663" cy="741967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552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looking, standing, black, covered&#10;&#10;Description automatically generated">
            <a:extLst>
              <a:ext uri="{FF2B5EF4-FFF2-40B4-BE49-F238E27FC236}">
                <a16:creationId xmlns:a16="http://schemas.microsoft.com/office/drawing/2014/main" id="{2AE1730F-D8DF-47E5-B2B0-C57D559571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5" t="6093" r="21032" b="37640"/>
          <a:stretch/>
        </p:blipFill>
        <p:spPr>
          <a:xfrm>
            <a:off x="1290782" y="73891"/>
            <a:ext cx="9220200" cy="689988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659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190" y="37411"/>
            <a:ext cx="10515600" cy="1325563"/>
          </a:xfrm>
        </p:spPr>
        <p:txBody>
          <a:bodyPr>
            <a:normAutofit/>
          </a:bodyPr>
          <a:lstStyle/>
          <a:p>
            <a:r>
              <a:rPr lang="en-GB" sz="5400" b="1" dirty="0">
                <a:latin typeface="+mn-lt"/>
              </a:rPr>
              <a:t>Resources to help you: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173" y="1428783"/>
            <a:ext cx="11015828" cy="49602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dirty="0" smtClean="0"/>
              <a:t>You will have access to a Google or </a:t>
            </a:r>
            <a:r>
              <a:rPr lang="en-GB" sz="3200" dirty="0" err="1" smtClean="0"/>
              <a:t>DropBox</a:t>
            </a:r>
            <a:r>
              <a:rPr lang="en-GB" sz="3200" dirty="0" smtClean="0"/>
              <a:t> folder with the following:</a:t>
            </a:r>
            <a:endParaRPr lang="en-GB" sz="3200" dirty="0"/>
          </a:p>
          <a:p>
            <a:pPr marL="0" indent="0">
              <a:buNone/>
            </a:pPr>
            <a:endParaRPr lang="en-GB" sz="3200" dirty="0"/>
          </a:p>
          <a:p>
            <a:r>
              <a:rPr lang="en-GB" sz="3200" dirty="0"/>
              <a:t>A brief and a copy of this presentation</a:t>
            </a:r>
          </a:p>
          <a:p>
            <a:r>
              <a:rPr lang="en-GB" sz="3200" dirty="0"/>
              <a:t>A satellite map of the area, showing the six potential dam sites</a:t>
            </a:r>
          </a:p>
          <a:p>
            <a:r>
              <a:rPr lang="en-GB" sz="3200" dirty="0"/>
              <a:t>A geological map of the area</a:t>
            </a:r>
          </a:p>
          <a:p>
            <a:r>
              <a:rPr lang="en-GB" sz="3200" dirty="0"/>
              <a:t>A detailed overview of each site</a:t>
            </a:r>
          </a:p>
          <a:p>
            <a:r>
              <a:rPr lang="en-US" sz="3200" dirty="0" smtClean="0"/>
              <a:t>A sheet to help you calculate your budget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42320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190" y="37411"/>
            <a:ext cx="10515600" cy="1325563"/>
          </a:xfrm>
        </p:spPr>
        <p:txBody>
          <a:bodyPr>
            <a:normAutofit/>
          </a:bodyPr>
          <a:lstStyle/>
          <a:p>
            <a:r>
              <a:rPr lang="en-GB" sz="5400" b="1" dirty="0">
                <a:latin typeface="+mn-lt"/>
              </a:rPr>
              <a:t>How this will be assessed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700" y="1362974"/>
            <a:ext cx="11234882" cy="5339830"/>
          </a:xfrm>
        </p:spPr>
        <p:txBody>
          <a:bodyPr>
            <a:normAutofit lnSpcReduction="10000"/>
          </a:bodyPr>
          <a:lstStyle/>
          <a:p>
            <a:r>
              <a:rPr lang="en-GB" sz="3200" dirty="0" smtClean="0"/>
              <a:t>You have just over </a:t>
            </a:r>
            <a:r>
              <a:rPr lang="en-GB" sz="3200" b="1" dirty="0" smtClean="0"/>
              <a:t>1 hour </a:t>
            </a:r>
            <a:r>
              <a:rPr lang="en-GB" sz="3200" dirty="0" smtClean="0"/>
              <a:t>to decide where to build your dam(s), complete a budget, and prepare a presentation.</a:t>
            </a:r>
            <a:br>
              <a:rPr lang="en-GB" sz="3200" dirty="0" smtClean="0"/>
            </a:br>
            <a:endParaRPr lang="en-GB" sz="3200" dirty="0" smtClean="0"/>
          </a:p>
          <a:p>
            <a:r>
              <a:rPr lang="en-GB" sz="3200" dirty="0" smtClean="0"/>
              <a:t>During this time, you will complete a budget via Google Sheets, and a summary of your decisions via Google </a:t>
            </a:r>
            <a:r>
              <a:rPr lang="en-GB" sz="3200" dirty="0"/>
              <a:t>F</a:t>
            </a:r>
            <a:r>
              <a:rPr lang="en-GB" sz="3200" dirty="0" smtClean="0"/>
              <a:t>orms</a:t>
            </a:r>
            <a:br>
              <a:rPr lang="en-GB" sz="3200" dirty="0" smtClean="0"/>
            </a:br>
            <a:endParaRPr lang="en-GB" sz="3200" dirty="0" smtClean="0"/>
          </a:p>
          <a:p>
            <a:r>
              <a:rPr lang="en-GB" sz="3200" b="1" dirty="0" smtClean="0"/>
              <a:t>After</a:t>
            </a:r>
            <a:r>
              <a:rPr lang="en-GB" sz="3200" dirty="0" smtClean="0"/>
              <a:t> you have submitted your budget and summary, you will be called in a random order to pitch to the judges</a:t>
            </a:r>
            <a:r>
              <a:rPr lang="en-GB" sz="3200" b="1" dirty="0" smtClean="0"/>
              <a:t>. You will have 3 minutes to tell them which site(s) you chose, why you chose them and why they should choose your team to build the hydropower plant(s).</a:t>
            </a:r>
            <a:r>
              <a:rPr lang="en-GB" sz="3200" dirty="0" smtClean="0"/>
              <a:t/>
            </a:r>
            <a:br>
              <a:rPr lang="en-GB" sz="3200" dirty="0" smtClean="0"/>
            </a:br>
            <a:endParaRPr lang="en-GB" sz="3200" dirty="0" smtClean="0"/>
          </a:p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26267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190" y="37411"/>
            <a:ext cx="10515600" cy="1325563"/>
          </a:xfrm>
        </p:spPr>
        <p:txBody>
          <a:bodyPr>
            <a:normAutofit/>
          </a:bodyPr>
          <a:lstStyle/>
          <a:p>
            <a:r>
              <a:rPr lang="en-GB" sz="5400" b="1" dirty="0">
                <a:latin typeface="+mn-lt"/>
              </a:rPr>
              <a:t>Resources to help you: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699" y="1604274"/>
            <a:ext cx="11216663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sz="3200" b="1" dirty="0"/>
              <a:t>Budget</a:t>
            </a:r>
          </a:p>
          <a:p>
            <a:pPr marL="0" indent="0">
              <a:buNone/>
            </a:pPr>
            <a:endParaRPr lang="en-GB" sz="3200" dirty="0"/>
          </a:p>
          <a:p>
            <a:r>
              <a:rPr lang="en-GB" sz="3200" dirty="0"/>
              <a:t>Part of the assessment is the budget you produce for your project, and how wisely you spend </a:t>
            </a:r>
            <a:r>
              <a:rPr lang="en-GB" sz="3200" dirty="0" smtClean="0"/>
              <a:t>money</a:t>
            </a:r>
          </a:p>
          <a:p>
            <a:endParaRPr lang="en-US" sz="3200" dirty="0"/>
          </a:p>
          <a:p>
            <a:r>
              <a:rPr lang="en-US" sz="3200" dirty="0" smtClean="0"/>
              <a:t>All the information you need for this is on the budgeting sheet</a:t>
            </a:r>
            <a:endParaRPr lang="en-GB" sz="3200" dirty="0"/>
          </a:p>
          <a:p>
            <a:endParaRPr lang="en-GB" sz="3200" dirty="0"/>
          </a:p>
          <a:p>
            <a:r>
              <a:rPr lang="en-GB" sz="3200" dirty="0"/>
              <a:t>The maximum you can spend is </a:t>
            </a:r>
            <a:r>
              <a:rPr lang="en-GB" sz="3200" b="1" dirty="0"/>
              <a:t>£950 million</a:t>
            </a:r>
            <a:r>
              <a:rPr lang="en-GB" sz="3200" dirty="0"/>
              <a:t>; marks are </a:t>
            </a:r>
            <a:r>
              <a:rPr lang="en-GB" sz="3200" b="1" dirty="0"/>
              <a:t>not</a:t>
            </a:r>
            <a:r>
              <a:rPr lang="en-GB" sz="3200" dirty="0"/>
              <a:t> gained for saving money!</a:t>
            </a:r>
          </a:p>
          <a:p>
            <a:endParaRPr lang="en-GB" sz="3200" dirty="0"/>
          </a:p>
          <a:p>
            <a:r>
              <a:rPr lang="en-GB" sz="3200" dirty="0"/>
              <a:t>You have the opportunity to “buy” information from an external contractors, if you would like to. </a:t>
            </a:r>
          </a:p>
          <a:p>
            <a:endParaRPr lang="en-GB" sz="3200" dirty="0"/>
          </a:p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426352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190" y="37411"/>
            <a:ext cx="10515600" cy="1325563"/>
          </a:xfrm>
        </p:spPr>
        <p:txBody>
          <a:bodyPr>
            <a:normAutofit/>
          </a:bodyPr>
          <a:lstStyle/>
          <a:p>
            <a:r>
              <a:rPr lang="en-GB" sz="5400" b="1" dirty="0">
                <a:latin typeface="+mn-lt"/>
              </a:rPr>
              <a:t>Finally, some tips…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700" y="1426128"/>
            <a:ext cx="11271828" cy="5310231"/>
          </a:xfrm>
        </p:spPr>
        <p:txBody>
          <a:bodyPr>
            <a:normAutofit/>
          </a:bodyPr>
          <a:lstStyle/>
          <a:p>
            <a:r>
              <a:rPr lang="en-GB" sz="3200" dirty="0" smtClean="0"/>
              <a:t>There </a:t>
            </a:r>
            <a:r>
              <a:rPr lang="en-GB" sz="3200" dirty="0"/>
              <a:t>are suggested timings to complete this activity in the Brief – make sure you read them!</a:t>
            </a:r>
          </a:p>
          <a:p>
            <a:endParaRPr lang="en-GB" sz="3200" dirty="0"/>
          </a:p>
          <a:p>
            <a:r>
              <a:rPr lang="en-GB" sz="3200" dirty="0"/>
              <a:t>There are some wrong answers, but there is more than one “right” answer. Decide which is the best option as a team; use prior knowledge, common sense, and the information given to you</a:t>
            </a:r>
          </a:p>
          <a:p>
            <a:endParaRPr lang="en-GB" sz="3200" dirty="0"/>
          </a:p>
          <a:p>
            <a:r>
              <a:rPr lang="en-GB" sz="3200" dirty="0"/>
              <a:t>3 minutes is not long for a presentation. Highlight the information which is </a:t>
            </a:r>
            <a:r>
              <a:rPr lang="en-GB" sz="3200" b="1" dirty="0"/>
              <a:t>most important</a:t>
            </a:r>
            <a:r>
              <a:rPr lang="en-GB" sz="3200" dirty="0"/>
              <a:t>!</a:t>
            </a:r>
          </a:p>
          <a:p>
            <a:pPr marL="457200" lvl="1" indent="0">
              <a:buNone/>
            </a:pPr>
            <a:endParaRPr lang="en-GB" dirty="0"/>
          </a:p>
          <a:p>
            <a:pPr lvl="1"/>
            <a:endParaRPr lang="en-GB" dirty="0"/>
          </a:p>
          <a:p>
            <a:endParaRPr lang="en-GB" sz="3200" dirty="0"/>
          </a:p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87506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3016" y="1362974"/>
            <a:ext cx="6169725" cy="49170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61890" y="1362974"/>
            <a:ext cx="514709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 smtClean="0"/>
              <a:t>An overview to hydropower plants and Dams</a:t>
            </a:r>
            <a:endParaRPr lang="en-GB" sz="3200" dirty="0"/>
          </a:p>
          <a:p>
            <a:endParaRPr lang="en-GB" sz="3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200" dirty="0" smtClean="0"/>
              <a:t>Explain your task and how to complete 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3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200" dirty="0" smtClean="0"/>
              <a:t>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3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3200" dirty="0" smtClean="0"/>
              <a:t>Resource pack is available</a:t>
            </a:r>
            <a:r>
              <a:rPr lang="en-GB" sz="3600" dirty="0"/>
              <a:t/>
            </a:r>
            <a:br>
              <a:rPr lang="en-GB" sz="3600" dirty="0"/>
            </a:br>
            <a:endParaRPr lang="en-GB" sz="36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98190" y="374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b="1" dirty="0">
                <a:latin typeface="+mn-lt"/>
              </a:rPr>
              <a:t>Welcome to sunny </a:t>
            </a:r>
            <a:r>
              <a:rPr lang="en-GB" sz="5400" b="1" dirty="0" err="1">
                <a:latin typeface="+mn-lt"/>
              </a:rPr>
              <a:t>Anningville</a:t>
            </a:r>
            <a:r>
              <a:rPr lang="en-GB" sz="5400" b="1" dirty="0">
                <a:latin typeface="+mn-lt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61854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190" y="1247086"/>
            <a:ext cx="6521710" cy="5138738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Renewable energy resource</a:t>
            </a:r>
          </a:p>
          <a:p>
            <a:endParaRPr lang="en-GB" dirty="0"/>
          </a:p>
          <a:p>
            <a:r>
              <a:rPr lang="en-GB" dirty="0" smtClean="0"/>
              <a:t>Conversion </a:t>
            </a:r>
            <a:r>
              <a:rPr lang="en-GB" dirty="0"/>
              <a:t>of energy from flowing water to electricity.</a:t>
            </a:r>
            <a:br>
              <a:rPr lang="en-GB" dirty="0"/>
            </a:br>
            <a:endParaRPr lang="en-GB" dirty="0"/>
          </a:p>
          <a:p>
            <a:r>
              <a:rPr lang="en-GB" dirty="0"/>
              <a:t>We will be focussing on conventional hydroelectric plants</a:t>
            </a:r>
            <a:br>
              <a:rPr lang="en-GB" dirty="0"/>
            </a:br>
            <a:endParaRPr lang="en-GB" dirty="0"/>
          </a:p>
          <a:p>
            <a:pPr lvl="1"/>
            <a:r>
              <a:rPr lang="en-GB" dirty="0"/>
              <a:t>Concrete structure (</a:t>
            </a:r>
            <a:r>
              <a:rPr lang="en-GB" b="1" dirty="0"/>
              <a:t>dam</a:t>
            </a:r>
            <a:r>
              <a:rPr lang="en-GB" dirty="0"/>
              <a:t>) is built across a river valley</a:t>
            </a:r>
          </a:p>
          <a:p>
            <a:pPr lvl="1"/>
            <a:r>
              <a:rPr lang="en-GB" dirty="0"/>
              <a:t>This creates a large artificial lake (</a:t>
            </a:r>
            <a:r>
              <a:rPr lang="en-GB" b="1" dirty="0"/>
              <a:t>reservoir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The reservoir is used to store water, which is passed through a </a:t>
            </a:r>
            <a:r>
              <a:rPr lang="en-GB" b="1" dirty="0"/>
              <a:t>turbine</a:t>
            </a:r>
            <a:r>
              <a:rPr lang="en-GB" dirty="0"/>
              <a:t> in the dam, producing electricity as it turns.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98190" y="374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b="1" dirty="0">
                <a:latin typeface="+mn-lt"/>
              </a:rPr>
              <a:t>What is hydropower?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650" y="404923"/>
            <a:ext cx="4835625" cy="60514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909050" y="2537210"/>
            <a:ext cx="180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RESERVOIR</a:t>
            </a:r>
            <a:endParaRPr lang="en-GB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10750" y="3416345"/>
            <a:ext cx="180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DAM</a:t>
            </a:r>
            <a:endParaRPr lang="en-GB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69625" y="5469716"/>
            <a:ext cx="180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RIVER</a:t>
            </a:r>
            <a:endParaRPr lang="en-GB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73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E3A966-04B9-437B-BA58-C0743C236375}"/>
              </a:ext>
            </a:extLst>
          </p:cNvPr>
          <p:cNvSpPr/>
          <p:nvPr/>
        </p:nvSpPr>
        <p:spPr>
          <a:xfrm>
            <a:off x="6500862" y="5594844"/>
            <a:ext cx="5691138" cy="8364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98190" y="374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b="1" dirty="0">
                <a:latin typeface="+mn-lt"/>
              </a:rPr>
              <a:t>What is hydropower?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0" t="5257"/>
          <a:stretch/>
        </p:blipFill>
        <p:spPr>
          <a:xfrm>
            <a:off x="6819900" y="1054489"/>
            <a:ext cx="5203925" cy="454035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500862" y="5803030"/>
            <a:ext cx="180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accent1"/>
                </a:solidFill>
              </a:rPr>
              <a:t>RESERVOIR</a:t>
            </a:r>
            <a:endParaRPr lang="en-GB" b="1" dirty="0">
              <a:solidFill>
                <a:schemeClr val="accen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47150" y="5803030"/>
            <a:ext cx="180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accent1"/>
                </a:solidFill>
              </a:rPr>
              <a:t>DAM</a:t>
            </a:r>
            <a:endParaRPr lang="en-GB" b="1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90300" y="5833970"/>
            <a:ext cx="180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accent1"/>
                </a:solidFill>
              </a:rPr>
              <a:t>RIVER</a:t>
            </a:r>
            <a:endParaRPr lang="en-GB" b="1" dirty="0">
              <a:solidFill>
                <a:schemeClr val="accent1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840338" y="5670550"/>
            <a:ext cx="648000" cy="0"/>
          </a:xfrm>
          <a:prstGeom prst="line">
            <a:avLst/>
          </a:prstGeom>
          <a:ln w="28575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648776" y="5670550"/>
            <a:ext cx="3636000" cy="0"/>
          </a:xfrm>
          <a:prstGeom prst="line">
            <a:avLst/>
          </a:prstGeom>
          <a:ln w="28575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1450588" y="5670550"/>
            <a:ext cx="504000" cy="0"/>
          </a:xfrm>
          <a:prstGeom prst="line">
            <a:avLst/>
          </a:prstGeom>
          <a:ln w="28575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298190" y="1247086"/>
            <a:ext cx="6521710" cy="5138738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Renewable energy resource</a:t>
            </a:r>
          </a:p>
          <a:p>
            <a:endParaRPr lang="en-GB" dirty="0"/>
          </a:p>
          <a:p>
            <a:r>
              <a:rPr lang="en-GB" dirty="0" smtClean="0"/>
              <a:t>Conversion </a:t>
            </a:r>
            <a:r>
              <a:rPr lang="en-GB" dirty="0"/>
              <a:t>of energy from flowing water to electricity.</a:t>
            </a:r>
            <a:br>
              <a:rPr lang="en-GB" dirty="0"/>
            </a:br>
            <a:endParaRPr lang="en-GB" dirty="0"/>
          </a:p>
          <a:p>
            <a:r>
              <a:rPr lang="en-GB" dirty="0"/>
              <a:t>We will be focussing on conventional hydroelectric plants</a:t>
            </a:r>
            <a:br>
              <a:rPr lang="en-GB" dirty="0"/>
            </a:br>
            <a:endParaRPr lang="en-GB" dirty="0"/>
          </a:p>
          <a:p>
            <a:pPr lvl="1"/>
            <a:r>
              <a:rPr lang="en-GB" dirty="0"/>
              <a:t>Concrete structure (</a:t>
            </a:r>
            <a:r>
              <a:rPr lang="en-GB" b="1" dirty="0"/>
              <a:t>dam</a:t>
            </a:r>
            <a:r>
              <a:rPr lang="en-GB" dirty="0"/>
              <a:t>) is built across a river valley</a:t>
            </a:r>
          </a:p>
          <a:p>
            <a:pPr lvl="1"/>
            <a:r>
              <a:rPr lang="en-GB" dirty="0"/>
              <a:t>This creates a large artificial lake (</a:t>
            </a:r>
            <a:r>
              <a:rPr lang="en-GB" b="1" dirty="0"/>
              <a:t>reservoir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The reservoir is used to store water, which is passed through a </a:t>
            </a:r>
            <a:r>
              <a:rPr lang="en-GB" b="1" dirty="0"/>
              <a:t>turbine</a:t>
            </a:r>
            <a:r>
              <a:rPr lang="en-GB" dirty="0"/>
              <a:t> in the dam, producing electricity as it turns.</a:t>
            </a:r>
          </a:p>
        </p:txBody>
      </p:sp>
    </p:spTree>
    <p:extLst>
      <p:ext uri="{BB962C8B-B14F-4D97-AF65-F5344CB8AC3E}">
        <p14:creationId xmlns:p14="http://schemas.microsoft.com/office/powerpoint/2010/main" val="404660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98190" y="37411"/>
            <a:ext cx="937921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b="1" dirty="0">
                <a:latin typeface="+mn-lt"/>
              </a:rPr>
              <a:t>Where can we build dams?</a:t>
            </a:r>
          </a:p>
        </p:txBody>
      </p:sp>
      <p:pic>
        <p:nvPicPr>
          <p:cNvPr id="2052" name="Picture 4" descr="Image result for d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62" y="2820339"/>
            <a:ext cx="4919494" cy="3282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gravity dam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856" y="2820338"/>
            <a:ext cx="4689955" cy="3282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98190" y="1362974"/>
            <a:ext cx="115939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most suitable sites for dams are narrow river valleys or canyons. This allows a relatively small dam to be built, but large volumes of water to be held. </a:t>
            </a:r>
          </a:p>
        </p:txBody>
      </p:sp>
    </p:spTree>
    <p:extLst>
      <p:ext uri="{BB962C8B-B14F-4D97-AF65-F5344CB8AC3E}">
        <p14:creationId xmlns:p14="http://schemas.microsoft.com/office/powerpoint/2010/main" val="324154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98190" y="37411"/>
            <a:ext cx="937921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b="1" dirty="0">
                <a:latin typeface="+mn-lt"/>
              </a:rPr>
              <a:t>What geology is suitable?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2664" y="1516094"/>
            <a:ext cx="470513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geology of the dammed valley is critically important. </a:t>
            </a:r>
          </a:p>
          <a:p>
            <a:endParaRPr lang="en-GB" sz="2800" dirty="0"/>
          </a:p>
          <a:p>
            <a:r>
              <a:rPr lang="en-GB" sz="2800" dirty="0"/>
              <a:t>Siting a dam on unsuitable rocks can allow water to leak from the reservoir, make the dam unstable or even lead to its failure.</a:t>
            </a:r>
          </a:p>
        </p:txBody>
      </p:sp>
      <p:sp>
        <p:nvSpPr>
          <p:cNvPr id="3" name="AutoShape 2" descr="Image result for teton dam fail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4100" name="Picture 4" descr="Image result for teton dam fail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902" y="1544848"/>
            <a:ext cx="6513366" cy="434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06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98190" y="37411"/>
            <a:ext cx="937921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b="1" dirty="0">
                <a:latin typeface="+mn-lt"/>
              </a:rPr>
              <a:t>What geology is suitable?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2664" y="1516094"/>
            <a:ext cx="470513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Rock type</a:t>
            </a:r>
          </a:p>
          <a:p>
            <a:endParaRPr lang="en-GB" sz="2800" b="1" dirty="0"/>
          </a:p>
          <a:p>
            <a:r>
              <a:rPr lang="en-GB" sz="2400" dirty="0"/>
              <a:t>Rocks should be impermeable, i.e., they do not let water flow through them. </a:t>
            </a:r>
          </a:p>
          <a:p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Most igneous rocks (e.g. granite, gabbro)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Some metamorphic rocks, such as gneiss and quartzite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Massive, well-cemented quartz sandstone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dirty="0"/>
          </a:p>
        </p:txBody>
      </p:sp>
      <p:sp>
        <p:nvSpPr>
          <p:cNvPr id="3" name="AutoShape 2" descr="Image result for teton dam fail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4100" name="Picture 4" descr="Image result for teton dam fail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902" y="1544848"/>
            <a:ext cx="6513366" cy="434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10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98190" y="37411"/>
            <a:ext cx="937921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b="1" dirty="0">
                <a:latin typeface="+mn-lt"/>
              </a:rPr>
              <a:t>What geology is suitable?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2664" y="1516094"/>
            <a:ext cx="4705131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Rock type</a:t>
            </a:r>
          </a:p>
          <a:p>
            <a:endParaRPr lang="en-GB" sz="2800" b="1" dirty="0"/>
          </a:p>
          <a:p>
            <a:r>
              <a:rPr lang="en-GB" sz="2400" dirty="0"/>
              <a:t>Rocks should not dissolve in water. Rocks with a high CaCO</a:t>
            </a:r>
            <a:r>
              <a:rPr lang="en-GB" sz="2400" baseline="-25000" dirty="0"/>
              <a:t>3</a:t>
            </a:r>
            <a:r>
              <a:rPr lang="en-GB" sz="2400" dirty="0"/>
              <a:t> content are unsuitable, including:</a:t>
            </a:r>
            <a:br>
              <a:rPr lang="en-GB" sz="2400" dirty="0"/>
            </a:b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Limestone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Marble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Sedimentary rocks cemented with </a:t>
            </a:r>
            <a:r>
              <a:rPr lang="en-GB" sz="2400" dirty="0" smtClean="0"/>
              <a:t>calcite (CaCO3)</a:t>
            </a:r>
            <a:endParaRPr lang="en-GB" sz="2400" dirty="0"/>
          </a:p>
          <a:p>
            <a:endParaRPr lang="en-GB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dirty="0"/>
          </a:p>
        </p:txBody>
      </p:sp>
      <p:sp>
        <p:nvSpPr>
          <p:cNvPr id="3" name="AutoShape 2" descr="Image result for teton dam fail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4100" name="Picture 4" descr="Image result for teton dam fail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902" y="1544848"/>
            <a:ext cx="6513366" cy="434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77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6858</TotalTime>
  <Words>1081</Words>
  <Application>Microsoft Office PowerPoint</Application>
  <PresentationFormat>Widescreen</PresentationFormat>
  <Paragraphs>175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Problem Solving  Schools Geology Challenge 2021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Welcome to sunny Anningville!</vt:lpstr>
      <vt:lpstr>Your task…</vt:lpstr>
      <vt:lpstr>PowerPoint Presentation</vt:lpstr>
      <vt:lpstr>PowerPoint Presentation</vt:lpstr>
      <vt:lpstr>Resources to help you:</vt:lpstr>
      <vt:lpstr>How this will be assessed </vt:lpstr>
      <vt:lpstr>Resources to help you:</vt:lpstr>
      <vt:lpstr>Finally, some tips…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 Solving</dc:title>
  <dc:creator>Staff</dc:creator>
  <cp:lastModifiedBy>Rose Want</cp:lastModifiedBy>
  <cp:revision>77</cp:revision>
  <dcterms:created xsi:type="dcterms:W3CDTF">2020-02-27T21:02:15Z</dcterms:created>
  <dcterms:modified xsi:type="dcterms:W3CDTF">2021-03-17T19:59:40Z</dcterms:modified>
</cp:coreProperties>
</file>