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7" r:id="rId2"/>
    <p:sldId id="305" r:id="rId3"/>
    <p:sldId id="310" r:id="rId4"/>
    <p:sldId id="311" r:id="rId5"/>
    <p:sldId id="309" r:id="rId6"/>
    <p:sldId id="302" r:id="rId7"/>
    <p:sldId id="290" r:id="rId8"/>
    <p:sldId id="301" r:id="rId9"/>
    <p:sldId id="296" r:id="rId10"/>
    <p:sldId id="297" r:id="rId11"/>
    <p:sldId id="292" r:id="rId12"/>
    <p:sldId id="335" r:id="rId13"/>
    <p:sldId id="308" r:id="rId14"/>
    <p:sldId id="304" r:id="rId15"/>
    <p:sldId id="306" r:id="rId16"/>
    <p:sldId id="307" r:id="rId17"/>
    <p:sldId id="319" r:id="rId18"/>
    <p:sldId id="312" r:id="rId19"/>
    <p:sldId id="313" r:id="rId20"/>
    <p:sldId id="314" r:id="rId21"/>
    <p:sldId id="317" r:id="rId22"/>
    <p:sldId id="315" r:id="rId23"/>
    <p:sldId id="318" r:id="rId24"/>
    <p:sldId id="316" r:id="rId25"/>
    <p:sldId id="289" r:id="rId26"/>
    <p:sldId id="260" r:id="rId27"/>
    <p:sldId id="329" r:id="rId28"/>
    <p:sldId id="300" r:id="rId29"/>
    <p:sldId id="325" r:id="rId30"/>
    <p:sldId id="322" r:id="rId31"/>
    <p:sldId id="323" r:id="rId32"/>
    <p:sldId id="324" r:id="rId33"/>
    <p:sldId id="284" r:id="rId34"/>
    <p:sldId id="285" r:id="rId35"/>
    <p:sldId id="286" r:id="rId36"/>
    <p:sldId id="321" r:id="rId37"/>
    <p:sldId id="334" r:id="rId38"/>
    <p:sldId id="326" r:id="rId39"/>
    <p:sldId id="327" r:id="rId40"/>
    <p:sldId id="328" r:id="rId41"/>
    <p:sldId id="331" r:id="rId42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6" d="100"/>
          <a:sy n="106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D8D65E-2F42-4935-88E1-1CA0D00830C6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3DDA10-070D-46A1-AB2C-319C26F80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F016-3BEC-4370-A923-3AAE47195C92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214E-63A6-4B59-A4F9-92F873E54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822F-0E3E-4B13-BFD7-E89DA09BE44F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1B82-52C0-4A77-A1D4-EC89DD57A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B48E-104E-4F94-988D-4149C49CBAC3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1C12-7BAF-48C0-BB95-9029C614B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CC5C-AFAB-4519-A627-0BEB085B2E68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4EFC-8E2B-438D-AC52-87A54B90A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012-953C-447F-A50D-873F7F58097F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9B80-4ECF-407A-9371-D52BB8D410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9BD9-4711-4D79-8423-DA797ECD5934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ADD5-9BF5-4615-A96D-1BA50BE5E8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C97A-B084-46F5-A809-166144A5FB57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CE01-2D1A-4BBC-B47C-3AD71E9F5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A3EA-5412-490D-A280-A48A0A099B38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FB77-E2E2-4B0F-9E01-E4E6273F0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6AA8-8922-4D3A-A9C4-0E02D2CD96BB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F984-7D96-41AA-92F8-2729E5156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8568-A970-4D25-A68F-109B5AD12D33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2714-3245-4ED3-BA9F-7E4EFB5ED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CEF2-912F-403A-81EF-8036C6BF5385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1CF8-1E25-4A63-9871-B2580216B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F968D-9717-4AA9-B9A1-3D88EBAFE92B}" type="datetimeFigureOut">
              <a:rPr lang="en-US"/>
              <a:pPr>
                <a:defRPr/>
              </a:pPr>
              <a:t>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88ED05-20B9-4340-AB43-C30A5C505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Photos\amroth5apr05\5april2005 070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779463"/>
            <a:ext cx="6813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0" y="5000625"/>
            <a:ext cx="3284538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  <a:cs typeface="+mn-cs"/>
              </a:rPr>
              <a:t>Maggie Williams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25" y="1071563"/>
            <a:ext cx="6159500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  <a:cs typeface="+mn-cs"/>
              </a:rPr>
              <a:t>Particle size, shape and sorting: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+mn-lt"/>
                <a:cs typeface="+mn-cs"/>
              </a:rPr>
              <a:t>what grains can tell 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:\Photos\Northumbria2 08\Dun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928688"/>
            <a:ext cx="748506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Photos\Burton marshes Dec06\P10407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071563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42988" y="436563"/>
            <a:ext cx="720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Sediment size frequency plots from different depositional environments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23850" y="908050"/>
            <a:ext cx="81724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  <a:cs typeface="Calibri" pitchFamily="34" charset="0"/>
              </a:rPr>
              <a:t>When loose sediment collected from a sedimentary environment is washed and then sieved it is possible to  measure the grain sizes in the sediment accurately.</a:t>
            </a:r>
          </a:p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  <a:cs typeface="Calibri" pitchFamily="34" charset="0"/>
              </a:rPr>
              <a:t>The grain size distribution may then be plotted as a histogram or as a cumulative frequency curve.</a:t>
            </a:r>
          </a:p>
          <a:p>
            <a:pPr marL="285750" indent="-285750">
              <a:buFont typeface="Arial" charset="0"/>
              <a:buChar char="•"/>
            </a:pPr>
            <a:r>
              <a:rPr lang="en-GB">
                <a:latin typeface="Calibri" pitchFamily="34" charset="0"/>
                <a:cs typeface="Calibri" pitchFamily="34" charset="0"/>
              </a:rPr>
              <a:t>Sediments from different depositional environments give different sediment size frequency plots.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4645025" y="3295650"/>
            <a:ext cx="3852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This shows the grain size distribution for a </a:t>
            </a:r>
            <a:r>
              <a:rPr lang="en-GB" b="1">
                <a:latin typeface="Calibri" pitchFamily="34" charset="0"/>
                <a:cs typeface="Calibri" pitchFamily="34" charset="0"/>
              </a:rPr>
              <a:t>river sand</a:t>
            </a:r>
            <a:r>
              <a:rPr lang="en-GB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This sand is described as fairly well sorted.</a:t>
            </a:r>
          </a:p>
        </p:txBody>
      </p:sp>
      <p:pic>
        <p:nvPicPr>
          <p:cNvPr id="13317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84538"/>
            <a:ext cx="34353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357438"/>
            <a:ext cx="721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What is sorting?</a:t>
            </a:r>
          </a:p>
          <a:p>
            <a:r>
              <a:rPr lang="en-GB">
                <a:latin typeface="Calibri" pitchFamily="34" charset="0"/>
              </a:rPr>
              <a:t>Very well-sorted sediments - grains all the same size</a:t>
            </a:r>
          </a:p>
          <a:p>
            <a:r>
              <a:rPr lang="en-GB">
                <a:latin typeface="Calibri" pitchFamily="34" charset="0"/>
              </a:rPr>
              <a:t> </a:t>
            </a:r>
          </a:p>
          <a:p>
            <a:r>
              <a:rPr lang="en-GB">
                <a:latin typeface="Calibri" pitchFamily="34" charset="0"/>
              </a:rPr>
              <a:t>Very poorly-sorted sediments - grains with a wide range of sizes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42938" y="4143375"/>
            <a:ext cx="75739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What does sorting tell you?</a:t>
            </a:r>
          </a:p>
          <a:p>
            <a:r>
              <a:rPr lang="en-GB">
                <a:latin typeface="Calibri" pitchFamily="34" charset="0"/>
              </a:rPr>
              <a:t>Generally, sediment sorting improves along the sediment transport path.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Poorly sorted sediments were usually deposited quickly (e.g. in storm beds </a:t>
            </a:r>
          </a:p>
          <a:p>
            <a:r>
              <a:rPr lang="en-GB">
                <a:latin typeface="Calibri" pitchFamily="34" charset="0"/>
              </a:rPr>
              <a:t>or from flows/mudflows. Better sorted sediments may have been reworked by </a:t>
            </a:r>
          </a:p>
          <a:p>
            <a:r>
              <a:rPr lang="en-GB">
                <a:latin typeface="Calibri" pitchFamily="34" charset="0"/>
              </a:rPr>
              <a:t>wind or water. (e.g. Sand deposits on beaches, in shallow seas or in deserts)</a:t>
            </a:r>
          </a:p>
        </p:txBody>
      </p:sp>
      <p:pic>
        <p:nvPicPr>
          <p:cNvPr id="14340" name="Picture 3" descr="Sorti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000125"/>
            <a:ext cx="49244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786188" y="500063"/>
            <a:ext cx="142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Grain sorting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Photos\amroth5apr05\5april2005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85875"/>
            <a:ext cx="654843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00313" y="714375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alibri" pitchFamily="34" charset="0"/>
              </a:rPr>
              <a:t>Studying sedimentary rocks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28625" y="428625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Mean grain size and sorting - more difficult to analyse in consolidated sedimentary rocks</a:t>
            </a:r>
          </a:p>
        </p:txBody>
      </p:sp>
      <p:pic>
        <p:nvPicPr>
          <p:cNvPr id="16387" name="Picture 2" descr="StratGpSca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857250"/>
            <a:ext cx="17653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GSCardLe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5394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GSCard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9289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GSCard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28625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GrainShap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928688"/>
            <a:ext cx="43703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29063" y="571500"/>
            <a:ext cx="1374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Grain shape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42938" y="3214688"/>
            <a:ext cx="75199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What does high or low sphericity tell you?</a:t>
            </a:r>
          </a:p>
          <a:p>
            <a:r>
              <a:rPr lang="en-GB">
                <a:latin typeface="Calibri" pitchFamily="34" charset="0"/>
              </a:rPr>
              <a:t>Not much!  Sphericity of grains mainly depends on the physical properties of</a:t>
            </a:r>
          </a:p>
          <a:p>
            <a:r>
              <a:rPr lang="en-GB">
                <a:latin typeface="Calibri" pitchFamily="34" charset="0"/>
              </a:rPr>
              <a:t>the source material.  (Sphericity is little changed by transport)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What does the degree of rounding tell you?</a:t>
            </a:r>
          </a:p>
          <a:p>
            <a:r>
              <a:rPr lang="en-GB">
                <a:latin typeface="Calibri" pitchFamily="34" charset="0"/>
              </a:rPr>
              <a:t>Generally – the more rounded the grains are the more they have been moved </a:t>
            </a:r>
          </a:p>
          <a:p>
            <a:r>
              <a:rPr lang="en-GB">
                <a:latin typeface="Calibri" pitchFamily="34" charset="0"/>
              </a:rPr>
              <a:t>around (i.e. the longer the length of time or distance they have moved).  </a:t>
            </a:r>
          </a:p>
          <a:p>
            <a:r>
              <a:rPr lang="en-GB">
                <a:latin typeface="Calibri" pitchFamily="34" charset="0"/>
              </a:rPr>
              <a:t>Angular grains cannot have travelled far.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2071688"/>
            <a:ext cx="5076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1. For each of the following four rocks: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describe the grain size and sorting of the grains,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name the rock.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SCN28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85938" y="785813"/>
            <a:ext cx="83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Rock 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SCN28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928688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85938" y="500063"/>
            <a:ext cx="1652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Detail of rock 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WentworthSca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428750"/>
            <a:ext cx="49958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43063" y="642938"/>
            <a:ext cx="5834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Most sediments contain particles that have a range of sizes, </a:t>
            </a:r>
          </a:p>
          <a:p>
            <a:r>
              <a:rPr lang="en-GB">
                <a:latin typeface="Calibri" pitchFamily="34" charset="0"/>
              </a:rPr>
              <a:t>so the mean or average grain size is used in description.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85813" y="6000750"/>
            <a:ext cx="7424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Mean grain size of loose sediments is measured by size analysis using sieves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SCN28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6572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276350" y="642938"/>
            <a:ext cx="823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Rock 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SCN28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1411288"/>
            <a:ext cx="3536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785938" y="642938"/>
            <a:ext cx="169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Detail of rock 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SCN28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143000"/>
            <a:ext cx="66436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062038" y="571500"/>
            <a:ext cx="81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1">
                <a:latin typeface="Calibri" pitchFamily="34" charset="0"/>
              </a:rPr>
              <a:t>Rock 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DSCN28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785813"/>
            <a:ext cx="4086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00063" y="285750"/>
            <a:ext cx="163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Detail of rock 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GREYWACK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357313"/>
            <a:ext cx="62103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000250" y="642938"/>
            <a:ext cx="839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Rock 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Greywacke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000125"/>
            <a:ext cx="7048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285875" y="500063"/>
            <a:ext cx="165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Detail of rock 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25" y="1500188"/>
            <a:ext cx="5286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2. For each of the following sediments describe the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grain size,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grain sorting,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rounding of the grains.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86_Lib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928688"/>
            <a:ext cx="6643687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3_Skegn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0012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2_Myrdalssan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928688"/>
            <a:ext cx="65008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928688" y="1357313"/>
            <a:ext cx="6435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&gt;2mm      Coarse grain size      (Granules&lt;pebble&lt;cobbles&lt;boulders)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57188" y="2000250"/>
            <a:ext cx="834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0.06 to 2mm       Medium grain size      Sand: very coarse-coarse-medium-fine-very fine)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2938" y="2714625"/>
            <a:ext cx="551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&lt;0.06mm       Fine grain size    (Clay&lt;silt)     Difficult to see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42938" y="4214813"/>
            <a:ext cx="7929562" cy="646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Remember that for sediment sizes &gt; fine sand, the coarser the material</a:t>
            </a:r>
          </a:p>
          <a:p>
            <a:r>
              <a:rPr lang="en-GB">
                <a:latin typeface="Calibri" pitchFamily="34" charset="0"/>
              </a:rPr>
              <a:t>the greater the flow velocity needed to erode, transport &amp; deposit the grains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3857625" y="714375"/>
            <a:ext cx="110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Grain size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53_Londonder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14375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2_Tow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71500"/>
            <a:ext cx="7000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429375" y="5857875"/>
            <a:ext cx="163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Sample 2, Towy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10_Flamborough He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71500"/>
            <a:ext cx="6834188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000125" y="5786438"/>
            <a:ext cx="3067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Sample 10, Flamborough Head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1857375"/>
            <a:ext cx="52832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>3. Which of the following sediment samples contains: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only quartz grains,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 dirty="0">
                <a:latin typeface="+mn-lt"/>
                <a:cs typeface="+mn-cs"/>
              </a:rPr>
              <a:t>mostly rock fragments (</a:t>
            </a:r>
            <a:r>
              <a:rPr lang="en-GB" b="1" dirty="0" err="1">
                <a:latin typeface="+mn-lt"/>
                <a:cs typeface="+mn-cs"/>
              </a:rPr>
              <a:t>lithic</a:t>
            </a:r>
            <a:r>
              <a:rPr lang="en-GB" b="1" dirty="0">
                <a:latin typeface="+mn-lt"/>
                <a:cs typeface="+mn-cs"/>
              </a:rPr>
              <a:t> grains)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GB" b="1">
                <a:latin typeface="+mn-lt"/>
                <a:cs typeface="+mn-cs"/>
              </a:rPr>
              <a:t>mostly skeletal </a:t>
            </a:r>
            <a:r>
              <a:rPr lang="en-GB" b="1" dirty="0">
                <a:latin typeface="+mn-lt"/>
                <a:cs typeface="+mn-cs"/>
              </a:rPr>
              <a:t>remains?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57_Newbiggin-by-the-se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214438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50_Baha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214438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86_Lib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928688"/>
            <a:ext cx="6643687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285875" y="1428750"/>
            <a:ext cx="710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4.  For the following four slides answer the question given on each slide.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1_Vik,Isla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85725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500188" y="5643563"/>
            <a:ext cx="6091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This sediment was collected from the beach at Vik, Island.  </a:t>
            </a:r>
          </a:p>
          <a:p>
            <a:r>
              <a:rPr lang="en-GB">
                <a:latin typeface="Calibri" pitchFamily="34" charset="0"/>
              </a:rPr>
              <a:t>What evidence does it show that has been reworked by water?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072188" y="5000625"/>
            <a:ext cx="1046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Sample 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7_Shropshi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285750"/>
            <a:ext cx="6143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57250" y="5214938"/>
            <a:ext cx="7351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This sediment was collected on the banks of the River Severn in Shropshire.  </a:t>
            </a:r>
          </a:p>
          <a:p>
            <a:r>
              <a:rPr lang="en-GB">
                <a:latin typeface="Calibri" pitchFamily="34" charset="0"/>
              </a:rPr>
              <a:t>What evidence does it show that it was not transported a long distance?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edformPhaseDiagr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571500"/>
            <a:ext cx="4362450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21_Little Paxt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4714875" y="2500313"/>
            <a:ext cx="3916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Which of these two sediment samples</a:t>
            </a:r>
          </a:p>
          <a:p>
            <a:r>
              <a:rPr lang="en-GB">
                <a:latin typeface="Calibri" pitchFamily="34" charset="0"/>
              </a:rPr>
              <a:t>shows evidence that it was probably</a:t>
            </a:r>
          </a:p>
          <a:p>
            <a:r>
              <a:rPr lang="en-GB">
                <a:latin typeface="Calibri" pitchFamily="34" charset="0"/>
              </a:rPr>
              <a:t>deposited as a glacial outwash deposit?</a:t>
            </a:r>
          </a:p>
          <a:p>
            <a:r>
              <a:rPr lang="en-GB">
                <a:latin typeface="Calibri" pitchFamily="34" charset="0"/>
              </a:rPr>
              <a:t>Give reasons for your answer.</a:t>
            </a:r>
          </a:p>
        </p:txBody>
      </p:sp>
      <p:pic>
        <p:nvPicPr>
          <p:cNvPr id="41988" name="Picture 6" descr="17_Barry Isl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3857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28_Formb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4929188" y="2286000"/>
            <a:ext cx="398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Which of these two sediment</a:t>
            </a:r>
          </a:p>
          <a:p>
            <a:r>
              <a:rPr lang="en-GB">
                <a:latin typeface="Calibri" pitchFamily="34" charset="0"/>
              </a:rPr>
              <a:t>samples was most likely to have been</a:t>
            </a:r>
          </a:p>
          <a:p>
            <a:r>
              <a:rPr lang="en-GB">
                <a:latin typeface="Calibri" pitchFamily="34" charset="0"/>
              </a:rPr>
              <a:t>deposited as a wind-blown beach sand? </a:t>
            </a:r>
          </a:p>
          <a:p>
            <a:r>
              <a:rPr lang="en-GB">
                <a:latin typeface="Calibri" pitchFamily="34" charset="0"/>
              </a:rPr>
              <a:t>Give a reason for your answer.</a:t>
            </a:r>
          </a:p>
        </p:txBody>
      </p:sp>
      <p:pic>
        <p:nvPicPr>
          <p:cNvPr id="43012" name="Picture 5" descr="7_Broad Hav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214313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928938" y="3000375"/>
            <a:ext cx="157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Sample 7, Broadhaven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5813" y="1428750"/>
            <a:ext cx="75533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What does this tell you?</a:t>
            </a:r>
          </a:p>
          <a:p>
            <a:r>
              <a:rPr lang="en-GB">
                <a:latin typeface="Calibri" pitchFamily="34" charset="0"/>
              </a:rPr>
              <a:t>If grains are the </a:t>
            </a:r>
            <a:r>
              <a:rPr lang="en-GB" b="1">
                <a:latin typeface="Calibri" pitchFamily="34" charset="0"/>
              </a:rPr>
              <a:t>same size </a:t>
            </a:r>
            <a:r>
              <a:rPr lang="en-GB">
                <a:latin typeface="Calibri" pitchFamily="34" charset="0"/>
              </a:rPr>
              <a:t>this tells you that the sediment was sorted out </a:t>
            </a:r>
          </a:p>
          <a:p>
            <a:r>
              <a:rPr lang="en-GB">
                <a:latin typeface="Calibri" pitchFamily="34" charset="0"/>
              </a:rPr>
              <a:t>during longer transportation (perhaps moved a long distance by a river or for a</a:t>
            </a:r>
          </a:p>
          <a:p>
            <a:r>
              <a:rPr lang="en-GB">
                <a:latin typeface="Calibri" pitchFamily="34" charset="0"/>
              </a:rPr>
              <a:t>long time by the sea.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If grains are of </a:t>
            </a:r>
            <a:r>
              <a:rPr lang="en-GB" b="1">
                <a:latin typeface="Calibri" pitchFamily="34" charset="0"/>
              </a:rPr>
              <a:t>different sizes </a:t>
            </a:r>
            <a:r>
              <a:rPr lang="en-GB">
                <a:latin typeface="Calibri" pitchFamily="34" charset="0"/>
              </a:rPr>
              <a:t>the sediment was probably deposited close to its</a:t>
            </a:r>
          </a:p>
          <a:p>
            <a:r>
              <a:rPr lang="en-GB">
                <a:latin typeface="Calibri" pitchFamily="34" charset="0"/>
              </a:rPr>
              <a:t>source or deposited quickly (e.g. by a flood or from meltwater).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214563" y="642938"/>
            <a:ext cx="4094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Are the grains the same size of different?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Photos\amroth5apr05\5april2005 070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911579"/>
          </a:xfrm>
          <a:prstGeom prst="rect">
            <a:avLst/>
          </a:prstGeom>
          <a:noFill/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143125" y="1928813"/>
            <a:ext cx="533876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Calibri" pitchFamily="34" charset="0"/>
              </a:rPr>
              <a:t>Depositional environments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Photos\amroth5apr05\5april2005 1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385762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L:\Photos\Hilbre 31st May06\P109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857250"/>
            <a:ext cx="37528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14375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L:\Photos\IcelandForGary\Soltheim 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4008437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L:\Photos\Devon Sept06\P113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857250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14375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2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072063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Photos\Capel Curig 27th Jun 06\P11002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785813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155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Environment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720</Words>
  <Application>Microsoft Office PowerPoint</Application>
  <PresentationFormat>On-screen Show (4:3)</PresentationFormat>
  <Paragraphs>91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hiatus</dc:creator>
  <cp:lastModifiedBy>Jane Venables</cp:lastModifiedBy>
  <cp:revision>54</cp:revision>
  <cp:lastPrinted>2012-10-11T18:32:26Z</cp:lastPrinted>
  <dcterms:created xsi:type="dcterms:W3CDTF">2010-06-06T21:28:43Z</dcterms:created>
  <dcterms:modified xsi:type="dcterms:W3CDTF">2025-03-10T10:36:45Z</dcterms:modified>
</cp:coreProperties>
</file>