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3" r:id="rId5"/>
  </p:sldMasterIdLst>
  <p:notesMasterIdLst>
    <p:notesMasterId r:id="rId39"/>
  </p:notesMasterIdLst>
  <p:sldIdLst>
    <p:sldId id="394" r:id="rId6"/>
    <p:sldId id="264" r:id="rId7"/>
    <p:sldId id="266" r:id="rId8"/>
    <p:sldId id="267" r:id="rId9"/>
    <p:sldId id="296" r:id="rId10"/>
    <p:sldId id="286" r:id="rId11"/>
    <p:sldId id="302" r:id="rId12"/>
    <p:sldId id="291" r:id="rId13"/>
    <p:sldId id="288" r:id="rId14"/>
    <p:sldId id="303" r:id="rId15"/>
    <p:sldId id="289" r:id="rId16"/>
    <p:sldId id="393" r:id="rId17"/>
    <p:sldId id="297" r:id="rId18"/>
    <p:sldId id="293" r:id="rId19"/>
    <p:sldId id="295" r:id="rId20"/>
    <p:sldId id="304" r:id="rId21"/>
    <p:sldId id="300" r:id="rId22"/>
    <p:sldId id="273" r:id="rId23"/>
    <p:sldId id="274" r:id="rId24"/>
    <p:sldId id="275" r:id="rId25"/>
    <p:sldId id="276" r:id="rId26"/>
    <p:sldId id="277" r:id="rId27"/>
    <p:sldId id="301" r:id="rId28"/>
    <p:sldId id="278" r:id="rId29"/>
    <p:sldId id="279" r:id="rId30"/>
    <p:sldId id="280" r:id="rId31"/>
    <p:sldId id="283" r:id="rId32"/>
    <p:sldId id="299" r:id="rId33"/>
    <p:sldId id="308" r:id="rId34"/>
    <p:sldId id="309" r:id="rId35"/>
    <p:sldId id="386" r:id="rId36"/>
    <p:sldId id="305" r:id="rId37"/>
    <p:sldId id="272"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CC"/>
    <a:srgbClr val="232D3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F216905-76E4-4ED6-8050-EDCF4D592BB9}" v="4" dt="2025-05-14T12:54:16.88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0" d="100"/>
          <a:sy n="70" d="100"/>
        </p:scale>
        <p:origin x="512" y="5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notesMaster" Target="notesMasters/notesMaster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20" Type="http://schemas.openxmlformats.org/officeDocument/2006/relationships/slide" Target="slides/slide15.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h Quinn" userId="S::sarah.quinn@geolsoc.org.uk::9324aaf6-12a2-4713-bd05-bb95b1f7a99e" providerId="AD" clId="Web-{3DEDA930-7423-99A2-5241-47B3BE7297EF}"/>
    <pc:docChg chg="modSld">
      <pc:chgData name="Sarah Quinn" userId="S::sarah.quinn@geolsoc.org.uk::9324aaf6-12a2-4713-bd05-bb95b1f7a99e" providerId="AD" clId="Web-{3DEDA930-7423-99A2-5241-47B3BE7297EF}" dt="2025-05-13T10:36:26.363" v="10" actId="20577"/>
      <pc:docMkLst>
        <pc:docMk/>
      </pc:docMkLst>
      <pc:sldChg chg="modSp">
        <pc:chgData name="Sarah Quinn" userId="S::sarah.quinn@geolsoc.org.uk::9324aaf6-12a2-4713-bd05-bb95b1f7a99e" providerId="AD" clId="Web-{3DEDA930-7423-99A2-5241-47B3BE7297EF}" dt="2025-05-13T10:36:26.363" v="10" actId="20577"/>
        <pc:sldMkLst>
          <pc:docMk/>
          <pc:sldMk cId="4294737436" sldId="293"/>
        </pc:sldMkLst>
        <pc:spChg chg="mod">
          <ac:chgData name="Sarah Quinn" userId="S::sarah.quinn@geolsoc.org.uk::9324aaf6-12a2-4713-bd05-bb95b1f7a99e" providerId="AD" clId="Web-{3DEDA930-7423-99A2-5241-47B3BE7297EF}" dt="2025-05-13T10:36:17.722" v="7" actId="20577"/>
          <ac:spMkLst>
            <pc:docMk/>
            <pc:sldMk cId="4294737436" sldId="293"/>
            <ac:spMk id="46" creationId="{12E9FE7E-E026-C78F-B589-DD6DC5A8705C}"/>
          </ac:spMkLst>
        </pc:spChg>
        <pc:spChg chg="mod">
          <ac:chgData name="Sarah Quinn" userId="S::sarah.quinn@geolsoc.org.uk::9324aaf6-12a2-4713-bd05-bb95b1f7a99e" providerId="AD" clId="Web-{3DEDA930-7423-99A2-5241-47B3BE7297EF}" dt="2025-05-13T10:35:56.581" v="1" actId="20577"/>
          <ac:spMkLst>
            <pc:docMk/>
            <pc:sldMk cId="4294737436" sldId="293"/>
            <ac:spMk id="48" creationId="{64A51748-DE7F-7BFB-8E4D-201700ED638C}"/>
          </ac:spMkLst>
        </pc:spChg>
        <pc:spChg chg="mod">
          <ac:chgData name="Sarah Quinn" userId="S::sarah.quinn@geolsoc.org.uk::9324aaf6-12a2-4713-bd05-bb95b1f7a99e" providerId="AD" clId="Web-{3DEDA930-7423-99A2-5241-47B3BE7297EF}" dt="2025-05-13T10:36:06.253" v="3" actId="20577"/>
          <ac:spMkLst>
            <pc:docMk/>
            <pc:sldMk cId="4294737436" sldId="293"/>
            <ac:spMk id="50" creationId="{58B5F304-3C72-9035-303D-36231EC08AB8}"/>
          </ac:spMkLst>
        </pc:spChg>
        <pc:spChg chg="mod">
          <ac:chgData name="Sarah Quinn" userId="S::sarah.quinn@geolsoc.org.uk::9324aaf6-12a2-4713-bd05-bb95b1f7a99e" providerId="AD" clId="Web-{3DEDA930-7423-99A2-5241-47B3BE7297EF}" dt="2025-05-13T10:36:01.628" v="2" actId="20577"/>
          <ac:spMkLst>
            <pc:docMk/>
            <pc:sldMk cId="4294737436" sldId="293"/>
            <ac:spMk id="52" creationId="{4783B682-38D5-A2BF-9C00-6820192EF8E8}"/>
          </ac:spMkLst>
        </pc:spChg>
        <pc:spChg chg="mod">
          <ac:chgData name="Sarah Quinn" userId="S::sarah.quinn@geolsoc.org.uk::9324aaf6-12a2-4713-bd05-bb95b1f7a99e" providerId="AD" clId="Web-{3DEDA930-7423-99A2-5241-47B3BE7297EF}" dt="2025-05-13T10:36:10.238" v="4" actId="20577"/>
          <ac:spMkLst>
            <pc:docMk/>
            <pc:sldMk cId="4294737436" sldId="293"/>
            <ac:spMk id="54" creationId="{FBC9E490-06CB-137C-3C28-1694AF4EFC1B}"/>
          </ac:spMkLst>
        </pc:spChg>
        <pc:spChg chg="mod">
          <ac:chgData name="Sarah Quinn" userId="S::sarah.quinn@geolsoc.org.uk::9324aaf6-12a2-4713-bd05-bb95b1f7a99e" providerId="AD" clId="Web-{3DEDA930-7423-99A2-5241-47B3BE7297EF}" dt="2025-05-13T10:36:12.910" v="5" actId="20577"/>
          <ac:spMkLst>
            <pc:docMk/>
            <pc:sldMk cId="4294737436" sldId="293"/>
            <ac:spMk id="56" creationId="{9FFD1CDC-6116-C374-8D32-11EDDE594A13}"/>
          </ac:spMkLst>
        </pc:spChg>
        <pc:spChg chg="mod">
          <ac:chgData name="Sarah Quinn" userId="S::sarah.quinn@geolsoc.org.uk::9324aaf6-12a2-4713-bd05-bb95b1f7a99e" providerId="AD" clId="Web-{3DEDA930-7423-99A2-5241-47B3BE7297EF}" dt="2025-05-13T10:36:26.363" v="10" actId="20577"/>
          <ac:spMkLst>
            <pc:docMk/>
            <pc:sldMk cId="4294737436" sldId="293"/>
            <ac:spMk id="58" creationId="{614A2C7B-BBB3-63CF-1A98-5A51A7067233}"/>
          </ac:spMkLst>
        </pc:spChg>
        <pc:spChg chg="mod">
          <ac:chgData name="Sarah Quinn" userId="S::sarah.quinn@geolsoc.org.uk::9324aaf6-12a2-4713-bd05-bb95b1f7a99e" providerId="AD" clId="Web-{3DEDA930-7423-99A2-5241-47B3BE7297EF}" dt="2025-05-13T10:36:22.097" v="9" actId="20577"/>
          <ac:spMkLst>
            <pc:docMk/>
            <pc:sldMk cId="4294737436" sldId="293"/>
            <ac:spMk id="60" creationId="{42842586-FBC8-2765-CC54-25E3C67DF3DF}"/>
          </ac:spMkLst>
        </pc:spChg>
      </pc:sldChg>
    </pc:docChg>
  </pc:docChgLst>
  <pc:docChgLst>
    <pc:chgData name="Sarah Quinn" userId="9324aaf6-12a2-4713-bd05-bb95b1f7a99e" providerId="ADAL" clId="{FF216905-76E4-4ED6-8050-EDCF4D592BB9}"/>
    <pc:docChg chg="custSel addSld delSld modSld sldOrd">
      <pc:chgData name="Sarah Quinn" userId="9324aaf6-12a2-4713-bd05-bb95b1f7a99e" providerId="ADAL" clId="{FF216905-76E4-4ED6-8050-EDCF4D592BB9}" dt="2025-05-14T15:03:08.197" v="112" actId="20577"/>
      <pc:docMkLst>
        <pc:docMk/>
      </pc:docMkLst>
      <pc:sldChg chg="modSp mod">
        <pc:chgData name="Sarah Quinn" userId="9324aaf6-12a2-4713-bd05-bb95b1f7a99e" providerId="ADAL" clId="{FF216905-76E4-4ED6-8050-EDCF4D592BB9}" dt="2025-05-14T15:01:09.347" v="24" actId="255"/>
        <pc:sldMkLst>
          <pc:docMk/>
          <pc:sldMk cId="353781332" sldId="272"/>
        </pc:sldMkLst>
        <pc:spChg chg="mod">
          <ac:chgData name="Sarah Quinn" userId="9324aaf6-12a2-4713-bd05-bb95b1f7a99e" providerId="ADAL" clId="{FF216905-76E4-4ED6-8050-EDCF4D592BB9}" dt="2025-05-14T15:01:09.347" v="24" actId="255"/>
          <ac:spMkLst>
            <pc:docMk/>
            <pc:sldMk cId="353781332" sldId="272"/>
            <ac:spMk id="3" creationId="{BB5C0377-6025-4003-B317-0640E730F061}"/>
          </ac:spMkLst>
        </pc:spChg>
      </pc:sldChg>
      <pc:sldChg chg="modNotesTx">
        <pc:chgData name="Sarah Quinn" userId="9324aaf6-12a2-4713-bd05-bb95b1f7a99e" providerId="ADAL" clId="{FF216905-76E4-4ED6-8050-EDCF4D592BB9}" dt="2025-05-14T15:03:08.197" v="112" actId="20577"/>
        <pc:sldMkLst>
          <pc:docMk/>
          <pc:sldMk cId="2764589189" sldId="283"/>
        </pc:sldMkLst>
      </pc:sldChg>
      <pc:sldChg chg="modSp mod">
        <pc:chgData name="Sarah Quinn" userId="9324aaf6-12a2-4713-bd05-bb95b1f7a99e" providerId="ADAL" clId="{FF216905-76E4-4ED6-8050-EDCF4D592BB9}" dt="2025-05-14T12:50:08.664" v="3" actId="27636"/>
        <pc:sldMkLst>
          <pc:docMk/>
          <pc:sldMk cId="4015554446" sldId="289"/>
        </pc:sldMkLst>
        <pc:spChg chg="mod">
          <ac:chgData name="Sarah Quinn" userId="9324aaf6-12a2-4713-bd05-bb95b1f7a99e" providerId="ADAL" clId="{FF216905-76E4-4ED6-8050-EDCF4D592BB9}" dt="2025-05-14T12:50:08.664" v="3" actId="27636"/>
          <ac:spMkLst>
            <pc:docMk/>
            <pc:sldMk cId="4015554446" sldId="289"/>
            <ac:spMk id="12" creationId="{24457728-640B-01BC-2CA3-3341DCE36A25}"/>
          </ac:spMkLst>
        </pc:spChg>
      </pc:sldChg>
      <pc:sldChg chg="modSp mod">
        <pc:chgData name="Sarah Quinn" userId="9324aaf6-12a2-4713-bd05-bb95b1f7a99e" providerId="ADAL" clId="{FF216905-76E4-4ED6-8050-EDCF4D592BB9}" dt="2025-05-14T15:01:52.772" v="72" actId="27636"/>
        <pc:sldMkLst>
          <pc:docMk/>
          <pc:sldMk cId="1695905439" sldId="305"/>
        </pc:sldMkLst>
        <pc:spChg chg="mod">
          <ac:chgData name="Sarah Quinn" userId="9324aaf6-12a2-4713-bd05-bb95b1f7a99e" providerId="ADAL" clId="{FF216905-76E4-4ED6-8050-EDCF4D592BB9}" dt="2025-05-14T15:01:52.772" v="72" actId="27636"/>
          <ac:spMkLst>
            <pc:docMk/>
            <pc:sldMk cId="1695905439" sldId="305"/>
            <ac:spMk id="3" creationId="{ACD114FD-3992-71FD-3B9B-97D85A37538D}"/>
          </ac:spMkLst>
        </pc:spChg>
      </pc:sldChg>
      <pc:sldChg chg="modSp mod">
        <pc:chgData name="Sarah Quinn" userId="9324aaf6-12a2-4713-bd05-bb95b1f7a99e" providerId="ADAL" clId="{FF216905-76E4-4ED6-8050-EDCF4D592BB9}" dt="2025-05-14T15:02:07.098" v="75" actId="20577"/>
        <pc:sldMkLst>
          <pc:docMk/>
          <pc:sldMk cId="2303704605" sldId="309"/>
        </pc:sldMkLst>
        <pc:spChg chg="mod">
          <ac:chgData name="Sarah Quinn" userId="9324aaf6-12a2-4713-bd05-bb95b1f7a99e" providerId="ADAL" clId="{FF216905-76E4-4ED6-8050-EDCF4D592BB9}" dt="2025-05-14T15:02:07.098" v="75" actId="20577"/>
          <ac:spMkLst>
            <pc:docMk/>
            <pc:sldMk cId="2303704605" sldId="309"/>
            <ac:spMk id="3" creationId="{B957EE9E-7442-F597-092D-0CDFD6EFB684}"/>
          </ac:spMkLst>
        </pc:spChg>
      </pc:sldChg>
      <pc:sldChg chg="modSp del mod">
        <pc:chgData name="Sarah Quinn" userId="9324aaf6-12a2-4713-bd05-bb95b1f7a99e" providerId="ADAL" clId="{FF216905-76E4-4ED6-8050-EDCF4D592BB9}" dt="2025-05-14T15:02:56.019" v="111" actId="2696"/>
        <pc:sldMkLst>
          <pc:docMk/>
          <pc:sldMk cId="2519598957" sldId="392"/>
        </pc:sldMkLst>
        <pc:spChg chg="mod">
          <ac:chgData name="Sarah Quinn" userId="9324aaf6-12a2-4713-bd05-bb95b1f7a99e" providerId="ADAL" clId="{FF216905-76E4-4ED6-8050-EDCF4D592BB9}" dt="2025-05-14T15:02:35.437" v="100" actId="20577"/>
          <ac:spMkLst>
            <pc:docMk/>
            <pc:sldMk cId="2519598957" sldId="392"/>
            <ac:spMk id="2" creationId="{4AC4EA79-A78D-F995-3E62-2192AA68D8BF}"/>
          </ac:spMkLst>
        </pc:spChg>
        <pc:spChg chg="mod">
          <ac:chgData name="Sarah Quinn" userId="9324aaf6-12a2-4713-bd05-bb95b1f7a99e" providerId="ADAL" clId="{FF216905-76E4-4ED6-8050-EDCF4D592BB9}" dt="2025-05-14T15:02:51.129" v="110" actId="20577"/>
          <ac:spMkLst>
            <pc:docMk/>
            <pc:sldMk cId="2519598957" sldId="392"/>
            <ac:spMk id="3" creationId="{DDD289C9-9E21-202E-F257-E215A8CA376B}"/>
          </ac:spMkLst>
        </pc:spChg>
      </pc:sldChg>
      <pc:sldChg chg="modSp mod">
        <pc:chgData name="Sarah Quinn" userId="9324aaf6-12a2-4713-bd05-bb95b1f7a99e" providerId="ADAL" clId="{FF216905-76E4-4ED6-8050-EDCF4D592BB9}" dt="2025-05-14T12:50:08.672" v="4" actId="27636"/>
        <pc:sldMkLst>
          <pc:docMk/>
          <pc:sldMk cId="583994150" sldId="393"/>
        </pc:sldMkLst>
        <pc:spChg chg="mod">
          <ac:chgData name="Sarah Quinn" userId="9324aaf6-12a2-4713-bd05-bb95b1f7a99e" providerId="ADAL" clId="{FF216905-76E4-4ED6-8050-EDCF4D592BB9}" dt="2025-05-14T12:50:08.672" v="4" actId="27636"/>
          <ac:spMkLst>
            <pc:docMk/>
            <pc:sldMk cId="583994150" sldId="393"/>
            <ac:spMk id="13" creationId="{7CD73940-BFFF-2C51-825C-E1EAF09E27F1}"/>
          </ac:spMkLst>
        </pc:spChg>
      </pc:sldChg>
      <pc:sldChg chg="addSp delSp modSp new mod ord">
        <pc:chgData name="Sarah Quinn" userId="9324aaf6-12a2-4713-bd05-bb95b1f7a99e" providerId="ADAL" clId="{FF216905-76E4-4ED6-8050-EDCF4D592BB9}" dt="2025-05-14T12:54:16.884" v="14"/>
        <pc:sldMkLst>
          <pc:docMk/>
          <pc:sldMk cId="3826555101" sldId="394"/>
        </pc:sldMkLst>
        <pc:picChg chg="add del mod">
          <ac:chgData name="Sarah Quinn" userId="9324aaf6-12a2-4713-bd05-bb95b1f7a99e" providerId="ADAL" clId="{FF216905-76E4-4ED6-8050-EDCF4D592BB9}" dt="2025-05-14T12:52:31.622" v="11" actId="478"/>
          <ac:picMkLst>
            <pc:docMk/>
            <pc:sldMk cId="3826555101" sldId="394"/>
            <ac:picMk id="2" creationId="{F50DFC1B-21B6-A5D3-B52C-89A0DA123A71}"/>
          </ac:picMkLst>
        </pc:picChg>
        <pc:picChg chg="add del mod">
          <ac:chgData name="Sarah Quinn" userId="9324aaf6-12a2-4713-bd05-bb95b1f7a99e" providerId="ADAL" clId="{FF216905-76E4-4ED6-8050-EDCF4D592BB9}" dt="2025-05-14T12:53:06.586" v="13" actId="478"/>
          <ac:picMkLst>
            <pc:docMk/>
            <pc:sldMk cId="3826555101" sldId="394"/>
            <ac:picMk id="4" creationId="{EEFE085C-57EA-6B72-F46B-78A2A932C1E4}"/>
          </ac:picMkLst>
        </pc:picChg>
        <pc:picChg chg="add mod">
          <ac:chgData name="Sarah Quinn" userId="9324aaf6-12a2-4713-bd05-bb95b1f7a99e" providerId="ADAL" clId="{FF216905-76E4-4ED6-8050-EDCF4D592BB9}" dt="2025-05-14T12:54:16.884" v="14"/>
          <ac:picMkLst>
            <pc:docMk/>
            <pc:sldMk cId="3826555101" sldId="394"/>
            <ac:picMk id="5" creationId="{6BDF9D43-0F8D-44D2-4AAE-0FD77ACF44FD}"/>
          </ac:picMkLst>
        </pc:picChg>
      </pc:sldChg>
    </pc:docChg>
  </pc:docChgLst>
  <pc:docChgLst>
    <pc:chgData name="Sarah Quinn" userId="S::sarah.quinn@geolsoc.org.uk::9324aaf6-12a2-4713-bd05-bb95b1f7a99e" providerId="AD" clId="Web-{68487B8A-DC12-AC77-3051-9CB79880EE01}"/>
    <pc:docChg chg="addSld delSld modSld sldOrd">
      <pc:chgData name="Sarah Quinn" userId="S::sarah.quinn@geolsoc.org.uk::9324aaf6-12a2-4713-bd05-bb95b1f7a99e" providerId="AD" clId="Web-{68487B8A-DC12-AC77-3051-9CB79880EE01}" dt="2025-05-06T11:05:13.187" v="40" actId="20577"/>
      <pc:docMkLst>
        <pc:docMk/>
      </pc:docMkLst>
      <pc:sldChg chg="modSp">
        <pc:chgData name="Sarah Quinn" userId="S::sarah.quinn@geolsoc.org.uk::9324aaf6-12a2-4713-bd05-bb95b1f7a99e" providerId="AD" clId="Web-{68487B8A-DC12-AC77-3051-9CB79880EE01}" dt="2025-05-06T11:02:48.260" v="30" actId="20577"/>
        <pc:sldMkLst>
          <pc:docMk/>
          <pc:sldMk cId="2764589189" sldId="283"/>
        </pc:sldMkLst>
        <pc:spChg chg="mod">
          <ac:chgData name="Sarah Quinn" userId="S::sarah.quinn@geolsoc.org.uk::9324aaf6-12a2-4713-bd05-bb95b1f7a99e" providerId="AD" clId="Web-{68487B8A-DC12-AC77-3051-9CB79880EE01}" dt="2025-05-06T11:02:48.260" v="30" actId="20577"/>
          <ac:spMkLst>
            <pc:docMk/>
            <pc:sldMk cId="2764589189" sldId="283"/>
            <ac:spMk id="3" creationId="{3BCC9B67-854A-3D9D-6FA8-CFA0E470E9A6}"/>
          </ac:spMkLst>
        </pc:spChg>
      </pc:sldChg>
      <pc:sldChg chg="add del ord">
        <pc:chgData name="Sarah Quinn" userId="S::sarah.quinn@geolsoc.org.uk::9324aaf6-12a2-4713-bd05-bb95b1f7a99e" providerId="AD" clId="Web-{68487B8A-DC12-AC77-3051-9CB79880EE01}" dt="2025-05-06T11:04:35.670" v="35"/>
        <pc:sldMkLst>
          <pc:docMk/>
          <pc:sldMk cId="4015554446" sldId="289"/>
        </pc:sldMkLst>
      </pc:sldChg>
      <pc:sldChg chg="add del">
        <pc:chgData name="Sarah Quinn" userId="S::sarah.quinn@geolsoc.org.uk::9324aaf6-12a2-4713-bd05-bb95b1f7a99e" providerId="AD" clId="Web-{68487B8A-DC12-AC77-3051-9CB79880EE01}" dt="2025-05-06T11:04:20.701" v="32"/>
        <pc:sldMkLst>
          <pc:docMk/>
          <pc:sldMk cId="2642216008" sldId="290"/>
        </pc:sldMkLst>
      </pc:sldChg>
      <pc:sldChg chg="add">
        <pc:chgData name="Sarah Quinn" userId="S::sarah.quinn@geolsoc.org.uk::9324aaf6-12a2-4713-bd05-bb95b1f7a99e" providerId="AD" clId="Web-{68487B8A-DC12-AC77-3051-9CB79880EE01}" dt="2025-05-06T11:00:35.803" v="0"/>
        <pc:sldMkLst>
          <pc:docMk/>
          <pc:sldMk cId="649593457" sldId="303"/>
        </pc:sldMkLst>
      </pc:sldChg>
      <pc:sldChg chg="modSp add">
        <pc:chgData name="Sarah Quinn" userId="S::sarah.quinn@geolsoc.org.uk::9324aaf6-12a2-4713-bd05-bb95b1f7a99e" providerId="AD" clId="Web-{68487B8A-DC12-AC77-3051-9CB79880EE01}" dt="2025-05-06T11:05:13.187" v="40" actId="20577"/>
        <pc:sldMkLst>
          <pc:docMk/>
          <pc:sldMk cId="583994150" sldId="393"/>
        </pc:sldMkLst>
        <pc:spChg chg="mod">
          <ac:chgData name="Sarah Quinn" userId="S::sarah.quinn@geolsoc.org.uk::9324aaf6-12a2-4713-bd05-bb95b1f7a99e" providerId="AD" clId="Web-{68487B8A-DC12-AC77-3051-9CB79880EE01}" dt="2025-05-06T11:05:13.187" v="40" actId="20577"/>
          <ac:spMkLst>
            <pc:docMk/>
            <pc:sldMk cId="583994150" sldId="393"/>
            <ac:spMk id="6" creationId="{7569E19E-86D4-9938-2333-9D26D575B01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314253B-CD00-4B5E-8B3E-977E33AA911A}" type="datetimeFigureOut">
              <a:t>5/14/2025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0AD1C44-ED14-4949-B0C9-BCC1720A942C}" type="slidenum">
              <a:t>‹#›</a:t>
            </a:fld>
            <a:endParaRPr lang="en-US"/>
          </a:p>
        </p:txBody>
      </p:sp>
    </p:spTree>
    <p:extLst>
      <p:ext uri="{BB962C8B-B14F-4D97-AF65-F5344CB8AC3E}">
        <p14:creationId xmlns:p14="http://schemas.microsoft.com/office/powerpoint/2010/main" val="2110479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Calibri"/>
                <a:cs typeface="Calibri"/>
              </a:rPr>
              <a:t>Ana take over from here, until 'planning your mission'</a:t>
            </a:r>
          </a:p>
        </p:txBody>
      </p:sp>
      <p:sp>
        <p:nvSpPr>
          <p:cNvPr id="4" name="Slide Number Placeholder 3"/>
          <p:cNvSpPr>
            <a:spLocks noGrp="1"/>
          </p:cNvSpPr>
          <p:nvPr>
            <p:ph type="sldNum" sz="quarter" idx="5"/>
          </p:nvPr>
        </p:nvSpPr>
        <p:spPr/>
        <p:txBody>
          <a:bodyPr/>
          <a:lstStyle/>
          <a:p>
            <a:fld id="{F0AD1C44-ED14-4949-B0C9-BCC1720A942C}" type="slidenum">
              <a:rPr lang="en-GB"/>
              <a:t>5</a:t>
            </a:fld>
            <a:endParaRPr lang="en-GB"/>
          </a:p>
        </p:txBody>
      </p:sp>
    </p:spTree>
    <p:extLst>
      <p:ext uri="{BB962C8B-B14F-4D97-AF65-F5344CB8AC3E}">
        <p14:creationId xmlns:p14="http://schemas.microsoft.com/office/powerpoint/2010/main" val="20525828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Calibri"/>
                <a:cs typeface="Calibri"/>
              </a:rPr>
              <a:t>Note to mention correlation</a:t>
            </a:r>
          </a:p>
        </p:txBody>
      </p:sp>
      <p:sp>
        <p:nvSpPr>
          <p:cNvPr id="4" name="Slide Number Placeholder 3"/>
          <p:cNvSpPr>
            <a:spLocks noGrp="1"/>
          </p:cNvSpPr>
          <p:nvPr>
            <p:ph type="sldNum" sz="quarter" idx="5"/>
          </p:nvPr>
        </p:nvSpPr>
        <p:spPr/>
        <p:txBody>
          <a:bodyPr/>
          <a:lstStyle/>
          <a:p>
            <a:fld id="{F0AD1C44-ED14-4949-B0C9-BCC1720A942C}" type="slidenum">
              <a:rPr lang="en-GB"/>
              <a:t>8</a:t>
            </a:fld>
            <a:endParaRPr lang="en-GB"/>
          </a:p>
        </p:txBody>
      </p:sp>
    </p:spTree>
    <p:extLst>
      <p:ext uri="{BB962C8B-B14F-4D97-AF65-F5344CB8AC3E}">
        <p14:creationId xmlns:p14="http://schemas.microsoft.com/office/powerpoint/2010/main" val="5475939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0AD1C44-ED14-4949-B0C9-BCC1720A942C}" type="slidenum">
              <a:rPr lang="en-GB" smtClean="0"/>
              <a:t>26</a:t>
            </a:fld>
            <a:endParaRPr lang="en-GB"/>
          </a:p>
        </p:txBody>
      </p:sp>
    </p:spTree>
    <p:extLst>
      <p:ext uri="{BB962C8B-B14F-4D97-AF65-F5344CB8AC3E}">
        <p14:creationId xmlns:p14="http://schemas.microsoft.com/office/powerpoint/2010/main" val="7754718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ea typeface="Calibri"/>
              <a:cs typeface="Calibri"/>
            </a:endParaRPr>
          </a:p>
        </p:txBody>
      </p:sp>
      <p:sp>
        <p:nvSpPr>
          <p:cNvPr id="4" name="Slide Number Placeholder 3"/>
          <p:cNvSpPr>
            <a:spLocks noGrp="1"/>
          </p:cNvSpPr>
          <p:nvPr>
            <p:ph type="sldNum" sz="quarter" idx="5"/>
          </p:nvPr>
        </p:nvSpPr>
        <p:spPr/>
        <p:txBody>
          <a:bodyPr/>
          <a:lstStyle/>
          <a:p>
            <a:fld id="{F0AD1C44-ED14-4949-B0C9-BCC1720A942C}" type="slidenum">
              <a:t>27</a:t>
            </a:fld>
            <a:endParaRPr lang="en-US"/>
          </a:p>
        </p:txBody>
      </p:sp>
    </p:spTree>
    <p:extLst>
      <p:ext uri="{BB962C8B-B14F-4D97-AF65-F5344CB8AC3E}">
        <p14:creationId xmlns:p14="http://schemas.microsoft.com/office/powerpoint/2010/main" val="350674543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hyperlink" Target="http://www.geolsoc.org.uk" TargetMode="Externa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hyperlink" Target="http://www.geolsoc.org.uk" TargetMode="External"/><Relationship Id="rId2" Type="http://schemas.openxmlformats.org/officeDocument/2006/relationships/image" Target="../media/image4.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emf"/></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hyperlink" Target="http://www.geolsoc.org.uk" TargetMode="External"/><Relationship Id="rId2" Type="http://schemas.openxmlformats.org/officeDocument/2006/relationships/image" Target="../media/image5.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em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14" name="Picture 13" descr="shutterstock_547233985.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0470858" cy="6858000"/>
          </a:xfrm>
          <a:prstGeom prst="rect">
            <a:avLst/>
          </a:prstGeom>
        </p:spPr>
      </p:pic>
      <p:sp>
        <p:nvSpPr>
          <p:cNvPr id="8" name="Rectangle 7"/>
          <p:cNvSpPr/>
          <p:nvPr userDrawn="1"/>
        </p:nvSpPr>
        <p:spPr>
          <a:xfrm>
            <a:off x="8267188" y="290160"/>
            <a:ext cx="3924812" cy="6431317"/>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9" name="Rectangle 8"/>
          <p:cNvSpPr/>
          <p:nvPr userDrawn="1"/>
        </p:nvSpPr>
        <p:spPr>
          <a:xfrm>
            <a:off x="1" y="6567845"/>
            <a:ext cx="12192000" cy="290157"/>
          </a:xfrm>
          <a:prstGeom prst="rect">
            <a:avLst/>
          </a:prstGeom>
          <a:solidFill>
            <a:srgbClr val="232D3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7" name="Rectangle 6"/>
          <p:cNvSpPr/>
          <p:nvPr userDrawn="1"/>
        </p:nvSpPr>
        <p:spPr>
          <a:xfrm>
            <a:off x="1" y="3"/>
            <a:ext cx="12192000" cy="290157"/>
          </a:xfrm>
          <a:prstGeom prst="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2" name="Title 1"/>
          <p:cNvSpPr>
            <a:spLocks noGrp="1"/>
          </p:cNvSpPr>
          <p:nvPr>
            <p:ph type="ctrTitle"/>
          </p:nvPr>
        </p:nvSpPr>
        <p:spPr>
          <a:xfrm>
            <a:off x="8634099" y="898055"/>
            <a:ext cx="3190992" cy="1914760"/>
          </a:xfrm>
        </p:spPr>
        <p:txBody>
          <a:bodyPr anchor="b">
            <a:normAutofit/>
          </a:bodyPr>
          <a:lstStyle>
            <a:lvl1pPr algn="l">
              <a:defRPr sz="3200">
                <a:solidFill>
                  <a:srgbClr val="FFFFFF"/>
                </a:solidFill>
              </a:defRPr>
            </a:lvl1pPr>
          </a:lstStyle>
          <a:p>
            <a:r>
              <a:rPr lang="en-GB"/>
              <a:t>Click to edit Master title style</a:t>
            </a:r>
            <a:endParaRPr lang="en-US"/>
          </a:p>
        </p:txBody>
      </p:sp>
      <p:sp>
        <p:nvSpPr>
          <p:cNvPr id="3" name="Subtitle 2"/>
          <p:cNvSpPr>
            <a:spLocks noGrp="1"/>
          </p:cNvSpPr>
          <p:nvPr>
            <p:ph type="subTitle" idx="1"/>
          </p:nvPr>
        </p:nvSpPr>
        <p:spPr>
          <a:xfrm>
            <a:off x="8634099" y="3009902"/>
            <a:ext cx="3190992" cy="941211"/>
          </a:xfrm>
        </p:spPr>
        <p:txBody>
          <a:bodyPr>
            <a:normAutofit/>
          </a:bodyPr>
          <a:lstStyle>
            <a:lvl1pPr marL="0" indent="0" algn="l">
              <a:buNone/>
              <a:defRPr sz="1800">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pic>
        <p:nvPicPr>
          <p:cNvPr id="15" name="Picture 14" descr="GSL FINAL Logo 2021 REV copy.eps"/>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38145" y="4520759"/>
            <a:ext cx="1982898" cy="921295"/>
          </a:xfrm>
          <a:prstGeom prst="rect">
            <a:avLst/>
          </a:prstGeom>
        </p:spPr>
      </p:pic>
      <p:pic>
        <p:nvPicPr>
          <p:cNvPr id="16" name="Picture 15" descr="Lyell logo large RGB.psd"/>
          <p:cNvPicPr>
            <a:picLocks noChangeAspect="1"/>
          </p:cNvPicPr>
          <p:nvPr userDrawn="1"/>
        </p:nvPicPr>
        <p:blipFill rotWithShape="1">
          <a:blip r:embed="rId4">
            <a:extLst>
              <a:ext uri="{28A0092B-C50C-407E-A947-70E740481C1C}">
                <a14:useLocalDpi xmlns:a14="http://schemas.microsoft.com/office/drawing/2010/main" val="0"/>
              </a:ext>
            </a:extLst>
          </a:blip>
          <a:srcRect r="16057" b="23134"/>
          <a:stretch/>
        </p:blipFill>
        <p:spPr>
          <a:xfrm>
            <a:off x="9239339" y="5636955"/>
            <a:ext cx="1980511" cy="707910"/>
          </a:xfrm>
          <a:prstGeom prst="rect">
            <a:avLst/>
          </a:prstGeom>
        </p:spPr>
      </p:pic>
      <p:sp>
        <p:nvSpPr>
          <p:cNvPr id="11" name="TextBox 10">
            <a:extLst>
              <a:ext uri="{FF2B5EF4-FFF2-40B4-BE49-F238E27FC236}">
                <a16:creationId xmlns:a16="http://schemas.microsoft.com/office/drawing/2014/main" id="{DBB9ECE0-3995-439A-9617-F8CBD56078F0}"/>
              </a:ext>
            </a:extLst>
          </p:cNvPr>
          <p:cNvSpPr txBox="1"/>
          <p:nvPr userDrawn="1"/>
        </p:nvSpPr>
        <p:spPr>
          <a:xfrm>
            <a:off x="6734070" y="6588353"/>
            <a:ext cx="5173783" cy="215444"/>
          </a:xfrm>
          <a:prstGeom prst="rect">
            <a:avLst/>
          </a:prstGeom>
          <a:noFill/>
        </p:spPr>
        <p:txBody>
          <a:bodyPr wrap="none" rtlCol="0" anchor="b">
            <a:spAutoFit/>
          </a:bodyPr>
          <a:lstStyle/>
          <a:p>
            <a:pPr algn="r"/>
            <a:r>
              <a:rPr lang="en-GB" sz="800" i="0">
                <a:solidFill>
                  <a:srgbClr val="FFFFFF"/>
                </a:solidFill>
                <a:latin typeface="Arial" panose="020B0604020202020204" pitchFamily="34" charset="0"/>
                <a:cs typeface="Arial" panose="020B0604020202020204" pitchFamily="34" charset="0"/>
              </a:rPr>
              <a:t>The Geological Society of London </a:t>
            </a:r>
            <a:r>
              <a:rPr lang="en-GB" sz="800" i="0" baseline="0">
                <a:solidFill>
                  <a:srgbClr val="FFFFFF"/>
                </a:solidFill>
                <a:latin typeface="Arial" panose="020B0604020202020204" pitchFamily="34" charset="0"/>
                <a:cs typeface="Arial" panose="020B0604020202020204" pitchFamily="34" charset="0"/>
              </a:rPr>
              <a:t>    </a:t>
            </a:r>
            <a:r>
              <a:rPr lang="en-GB" sz="800" i="0">
                <a:solidFill>
                  <a:srgbClr val="FFFFFF"/>
                </a:solidFill>
                <a:latin typeface="Arial" panose="020B0604020202020204" pitchFamily="34" charset="0"/>
                <a:cs typeface="Arial" panose="020B0604020202020204" pitchFamily="34" charset="0"/>
              </a:rPr>
              <a:t>Registered Charity Number: 210161</a:t>
            </a:r>
            <a:r>
              <a:rPr lang="en-GB" sz="800" i="0" baseline="0">
                <a:solidFill>
                  <a:srgbClr val="FFFFFF"/>
                </a:solidFill>
                <a:latin typeface="Arial" panose="020B0604020202020204" pitchFamily="34" charset="0"/>
                <a:cs typeface="Arial" panose="020B0604020202020204" pitchFamily="34" charset="0"/>
              </a:rPr>
              <a:t>    </a:t>
            </a:r>
            <a:r>
              <a:rPr lang="en-GB" sz="800" i="0">
                <a:solidFill>
                  <a:srgbClr val="FFFFFF"/>
                </a:solidFill>
                <a:latin typeface="Arial" panose="020B0604020202020204" pitchFamily="34" charset="0"/>
                <a:cs typeface="Arial" panose="020B0604020202020204" pitchFamily="34" charset="0"/>
                <a:hlinkClick r:id="rId5"/>
              </a:rPr>
              <a:t>www.geolsoc.org.uk</a:t>
            </a:r>
            <a:r>
              <a:rPr lang="en-GB" sz="800" i="0" baseline="0">
                <a:solidFill>
                  <a:srgbClr val="FFFFFF"/>
                </a:solidFill>
                <a:latin typeface="Arial" panose="020B0604020202020204" pitchFamily="34" charset="0"/>
                <a:cs typeface="Arial" panose="020B0604020202020204" pitchFamily="34" charset="0"/>
              </a:rPr>
              <a:t>    </a:t>
            </a:r>
            <a:r>
              <a:rPr lang="en-GB" sz="800" i="0">
                <a:solidFill>
                  <a:srgbClr val="FFFFFF"/>
                </a:solidFill>
                <a:latin typeface="Arial" panose="020B0604020202020204" pitchFamily="34" charset="0"/>
                <a:cs typeface="Arial" panose="020B0604020202020204" pitchFamily="34" charset="0"/>
              </a:rPr>
              <a:t>@</a:t>
            </a:r>
            <a:r>
              <a:rPr lang="en-GB" sz="800" i="0" err="1">
                <a:solidFill>
                  <a:srgbClr val="FFFFFF"/>
                </a:solidFill>
                <a:latin typeface="Arial" panose="020B0604020202020204" pitchFamily="34" charset="0"/>
                <a:cs typeface="Arial" panose="020B0604020202020204" pitchFamily="34" charset="0"/>
              </a:rPr>
              <a:t>GeolSoc</a:t>
            </a:r>
            <a:endParaRPr lang="en-GB" sz="800" i="0">
              <a:solidFill>
                <a:srgbClr val="FFFFF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8100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pic>
        <p:nvPicPr>
          <p:cNvPr id="3" name="Picture 2" descr="shutterstock_1264391869.jpg"/>
          <p:cNvPicPr>
            <a:picLocks noChangeAspect="1"/>
          </p:cNvPicPr>
          <p:nvPr userDrawn="1"/>
        </p:nvPicPr>
        <p:blipFill rotWithShape="1">
          <a:blip r:embed="rId2">
            <a:alphaModFix amt="63000"/>
            <a:extLst>
              <a:ext uri="{28A0092B-C50C-407E-A947-70E740481C1C}">
                <a14:useLocalDpi xmlns:a14="http://schemas.microsoft.com/office/drawing/2010/main" val="0"/>
              </a:ext>
            </a:extLst>
          </a:blip>
          <a:srcRect t="22924"/>
          <a:stretch/>
        </p:blipFill>
        <p:spPr>
          <a:xfrm>
            <a:off x="-15169" y="306917"/>
            <a:ext cx="12207169" cy="6270864"/>
          </a:xfrm>
          <a:prstGeom prst="rect">
            <a:avLst/>
          </a:prstGeom>
        </p:spPr>
      </p:pic>
      <p:sp>
        <p:nvSpPr>
          <p:cNvPr id="9" name="Rectangle 8"/>
          <p:cNvSpPr/>
          <p:nvPr userDrawn="1"/>
        </p:nvSpPr>
        <p:spPr>
          <a:xfrm>
            <a:off x="1" y="306918"/>
            <a:ext cx="12192000" cy="3565407"/>
          </a:xfrm>
          <a:prstGeom prst="rect">
            <a:avLst/>
          </a:prstGeom>
          <a:gradFill flip="none" rotWithShape="1">
            <a:gsLst>
              <a:gs pos="0">
                <a:schemeClr val="bg1">
                  <a:alpha val="0"/>
                </a:schemeClr>
              </a:gs>
              <a:gs pos="55000">
                <a:schemeClr val="bg1"/>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p:txBody>
          <a:bodyPr/>
          <a:lstStyle>
            <a:lvl1pPr>
              <a:defRPr>
                <a:solidFill>
                  <a:srgbClr val="5EAE8F"/>
                </a:solidFill>
              </a:defRPr>
            </a:lvl1pPr>
          </a:lstStyle>
          <a:p>
            <a:r>
              <a:rPr lang="en-GB"/>
              <a:t>Click to edit Master title style</a:t>
            </a:r>
            <a:endParaRPr lang="en-US"/>
          </a:p>
        </p:txBody>
      </p:sp>
      <p:sp>
        <p:nvSpPr>
          <p:cNvPr id="6" name="Date Placeholder 3"/>
          <p:cNvSpPr>
            <a:spLocks noGrp="1"/>
          </p:cNvSpPr>
          <p:nvPr>
            <p:ph type="dt" sz="half" idx="10"/>
          </p:nvPr>
        </p:nvSpPr>
        <p:spPr>
          <a:xfrm>
            <a:off x="609601" y="6577781"/>
            <a:ext cx="1413578" cy="251998"/>
          </a:xfrm>
          <a:prstGeom prst="rect">
            <a:avLst/>
          </a:prstGeom>
        </p:spPr>
        <p:txBody>
          <a:bodyPr/>
          <a:lstStyle>
            <a:lvl1pPr>
              <a:defRPr sz="1000">
                <a:solidFill>
                  <a:schemeClr val="accent2"/>
                </a:solidFill>
              </a:defRPr>
            </a:lvl1pPr>
          </a:lstStyle>
          <a:p>
            <a:fld id="{5A36ABF3-67D7-234C-BE08-0F98A9982B2C}" type="datetimeFigureOut">
              <a:rPr lang="en-US" smtClean="0"/>
              <a:pPr/>
              <a:t>5/14/2025</a:t>
            </a:fld>
            <a:endParaRPr lang="en-US"/>
          </a:p>
        </p:txBody>
      </p:sp>
      <p:sp>
        <p:nvSpPr>
          <p:cNvPr id="7" name="Footer Placeholder 4"/>
          <p:cNvSpPr>
            <a:spLocks noGrp="1"/>
          </p:cNvSpPr>
          <p:nvPr>
            <p:ph type="ftr" sz="quarter" idx="11"/>
          </p:nvPr>
        </p:nvSpPr>
        <p:spPr>
          <a:xfrm>
            <a:off x="2201971" y="6577781"/>
            <a:ext cx="7772767" cy="251998"/>
          </a:xfrm>
          <a:prstGeom prst="rect">
            <a:avLst/>
          </a:prstGeom>
        </p:spPr>
        <p:txBody>
          <a:bodyPr/>
          <a:lstStyle>
            <a:lvl1pPr>
              <a:defRPr sz="1000">
                <a:solidFill>
                  <a:srgbClr val="FFFFFF"/>
                </a:solidFill>
              </a:defRPr>
            </a:lvl1pPr>
          </a:lstStyle>
          <a:p>
            <a:endParaRPr lang="en-US"/>
          </a:p>
        </p:txBody>
      </p:sp>
      <p:sp>
        <p:nvSpPr>
          <p:cNvPr id="8" name="Slide Number Placeholder 5"/>
          <p:cNvSpPr>
            <a:spLocks noGrp="1"/>
          </p:cNvSpPr>
          <p:nvPr>
            <p:ph type="sldNum" sz="quarter" idx="12"/>
          </p:nvPr>
        </p:nvSpPr>
        <p:spPr>
          <a:xfrm>
            <a:off x="10144121" y="6577781"/>
            <a:ext cx="1438280" cy="251998"/>
          </a:xfrm>
          <a:prstGeom prst="rect">
            <a:avLst/>
          </a:prstGeom>
        </p:spPr>
        <p:txBody>
          <a:bodyPr/>
          <a:lstStyle>
            <a:lvl1pPr algn="r">
              <a:defRPr sz="1000">
                <a:solidFill>
                  <a:srgbClr val="7ACCC8"/>
                </a:solidFill>
              </a:defRPr>
            </a:lvl1pPr>
          </a:lstStyle>
          <a:p>
            <a:fld id="{34E812D4-91EB-1E46-A329-39ACDA95C0F4}" type="slidenum">
              <a:rPr lang="en-US" smtClean="0"/>
              <a:pPr/>
              <a:t>‹#›</a:t>
            </a:fld>
            <a:endParaRPr lang="en-US"/>
          </a:p>
        </p:txBody>
      </p:sp>
    </p:spTree>
    <p:extLst>
      <p:ext uri="{BB962C8B-B14F-4D97-AF65-F5344CB8AC3E}">
        <p14:creationId xmlns:p14="http://schemas.microsoft.com/office/powerpoint/2010/main" val="6333313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3"/>
          <p:cNvSpPr>
            <a:spLocks noGrp="1"/>
          </p:cNvSpPr>
          <p:nvPr>
            <p:ph type="dt" sz="half" idx="10"/>
          </p:nvPr>
        </p:nvSpPr>
        <p:spPr>
          <a:xfrm>
            <a:off x="609601" y="6577781"/>
            <a:ext cx="1413578" cy="251998"/>
          </a:xfrm>
          <a:prstGeom prst="rect">
            <a:avLst/>
          </a:prstGeom>
        </p:spPr>
        <p:txBody>
          <a:bodyPr/>
          <a:lstStyle>
            <a:lvl1pPr>
              <a:defRPr sz="1000">
                <a:solidFill>
                  <a:schemeClr val="accent2"/>
                </a:solidFill>
              </a:defRPr>
            </a:lvl1pPr>
          </a:lstStyle>
          <a:p>
            <a:fld id="{5A36ABF3-67D7-234C-BE08-0F98A9982B2C}" type="datetimeFigureOut">
              <a:rPr lang="en-US" smtClean="0"/>
              <a:pPr/>
              <a:t>5/14/2025</a:t>
            </a:fld>
            <a:endParaRPr lang="en-US"/>
          </a:p>
        </p:txBody>
      </p:sp>
      <p:sp>
        <p:nvSpPr>
          <p:cNvPr id="6" name="Footer Placeholder 4"/>
          <p:cNvSpPr>
            <a:spLocks noGrp="1"/>
          </p:cNvSpPr>
          <p:nvPr>
            <p:ph type="ftr" sz="quarter" idx="11"/>
          </p:nvPr>
        </p:nvSpPr>
        <p:spPr>
          <a:xfrm>
            <a:off x="2201971" y="6577781"/>
            <a:ext cx="7772767" cy="251998"/>
          </a:xfrm>
          <a:prstGeom prst="rect">
            <a:avLst/>
          </a:prstGeom>
        </p:spPr>
        <p:txBody>
          <a:bodyPr/>
          <a:lstStyle>
            <a:lvl1pPr>
              <a:defRPr sz="1000">
                <a:solidFill>
                  <a:srgbClr val="FFFFFF"/>
                </a:solidFill>
              </a:defRPr>
            </a:lvl1pPr>
          </a:lstStyle>
          <a:p>
            <a:endParaRPr lang="en-US"/>
          </a:p>
        </p:txBody>
      </p:sp>
      <p:sp>
        <p:nvSpPr>
          <p:cNvPr id="7" name="Slide Number Placeholder 5"/>
          <p:cNvSpPr>
            <a:spLocks noGrp="1"/>
          </p:cNvSpPr>
          <p:nvPr>
            <p:ph type="sldNum" sz="quarter" idx="12"/>
          </p:nvPr>
        </p:nvSpPr>
        <p:spPr>
          <a:xfrm>
            <a:off x="10144121" y="6577781"/>
            <a:ext cx="1438280" cy="251998"/>
          </a:xfrm>
          <a:prstGeom prst="rect">
            <a:avLst/>
          </a:prstGeom>
        </p:spPr>
        <p:txBody>
          <a:bodyPr/>
          <a:lstStyle>
            <a:lvl1pPr algn="r">
              <a:defRPr sz="1000">
                <a:solidFill>
                  <a:srgbClr val="7ACCC8"/>
                </a:solidFill>
              </a:defRPr>
            </a:lvl1pPr>
          </a:lstStyle>
          <a:p>
            <a:fld id="{34E812D4-91EB-1E46-A329-39ACDA95C0F4}" type="slidenum">
              <a:rPr lang="en-US" smtClean="0"/>
              <a:pPr/>
              <a:t>‹#›</a:t>
            </a:fld>
            <a:endParaRPr lang="en-US"/>
          </a:p>
        </p:txBody>
      </p:sp>
    </p:spTree>
    <p:extLst>
      <p:ext uri="{BB962C8B-B14F-4D97-AF65-F5344CB8AC3E}">
        <p14:creationId xmlns:p14="http://schemas.microsoft.com/office/powerpoint/2010/main" val="8045275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8" y="4800600"/>
            <a:ext cx="7315200" cy="566738"/>
          </a:xfrm>
        </p:spPr>
        <p:txBody>
          <a:bodyPr anchor="b"/>
          <a:lstStyle>
            <a:lvl1pPr algn="l">
              <a:defRPr sz="2000" b="1">
                <a:solidFill>
                  <a:srgbClr val="5EAE8F"/>
                </a:solidFill>
              </a:defRPr>
            </a:lvl1pPr>
          </a:lstStyle>
          <a:p>
            <a:r>
              <a:rPr lang="en-GB"/>
              <a:t>Click to edit Master title style</a:t>
            </a:r>
            <a:endParaRPr lang="en-US"/>
          </a:p>
        </p:txBody>
      </p:sp>
      <p:sp>
        <p:nvSpPr>
          <p:cNvPr id="3" name="Picture Placeholder 2"/>
          <p:cNvSpPr>
            <a:spLocks noGrp="1"/>
          </p:cNvSpPr>
          <p:nvPr>
            <p:ph type="pic" idx="1"/>
          </p:nvPr>
        </p:nvSpPr>
        <p:spPr>
          <a:xfrm>
            <a:off x="238971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8" name="Date Placeholder 3"/>
          <p:cNvSpPr>
            <a:spLocks noGrp="1"/>
          </p:cNvSpPr>
          <p:nvPr>
            <p:ph type="dt" sz="half" idx="10"/>
          </p:nvPr>
        </p:nvSpPr>
        <p:spPr>
          <a:xfrm>
            <a:off x="609601" y="6577781"/>
            <a:ext cx="1413578" cy="251998"/>
          </a:xfrm>
          <a:prstGeom prst="rect">
            <a:avLst/>
          </a:prstGeom>
        </p:spPr>
        <p:txBody>
          <a:bodyPr/>
          <a:lstStyle>
            <a:lvl1pPr>
              <a:defRPr sz="1000">
                <a:solidFill>
                  <a:schemeClr val="accent2"/>
                </a:solidFill>
              </a:defRPr>
            </a:lvl1pPr>
          </a:lstStyle>
          <a:p>
            <a:fld id="{5A36ABF3-67D7-234C-BE08-0F98A9982B2C}" type="datetimeFigureOut">
              <a:rPr lang="en-US" smtClean="0"/>
              <a:pPr/>
              <a:t>5/14/2025</a:t>
            </a:fld>
            <a:endParaRPr lang="en-US"/>
          </a:p>
        </p:txBody>
      </p:sp>
      <p:sp>
        <p:nvSpPr>
          <p:cNvPr id="9" name="Footer Placeholder 4"/>
          <p:cNvSpPr>
            <a:spLocks noGrp="1"/>
          </p:cNvSpPr>
          <p:nvPr>
            <p:ph type="ftr" sz="quarter" idx="11"/>
          </p:nvPr>
        </p:nvSpPr>
        <p:spPr>
          <a:xfrm>
            <a:off x="2201971" y="6577781"/>
            <a:ext cx="7772767" cy="251998"/>
          </a:xfrm>
          <a:prstGeom prst="rect">
            <a:avLst/>
          </a:prstGeom>
        </p:spPr>
        <p:txBody>
          <a:bodyPr/>
          <a:lstStyle>
            <a:lvl1pPr>
              <a:defRPr sz="1000">
                <a:solidFill>
                  <a:srgbClr val="FFFFFF"/>
                </a:solidFill>
              </a:defRPr>
            </a:lvl1pPr>
          </a:lstStyle>
          <a:p>
            <a:endParaRPr lang="en-US"/>
          </a:p>
        </p:txBody>
      </p:sp>
      <p:sp>
        <p:nvSpPr>
          <p:cNvPr id="10" name="Slide Number Placeholder 5"/>
          <p:cNvSpPr>
            <a:spLocks noGrp="1"/>
          </p:cNvSpPr>
          <p:nvPr>
            <p:ph type="sldNum" sz="quarter" idx="12"/>
          </p:nvPr>
        </p:nvSpPr>
        <p:spPr>
          <a:xfrm>
            <a:off x="10144121" y="6577781"/>
            <a:ext cx="1438280" cy="251998"/>
          </a:xfrm>
          <a:prstGeom prst="rect">
            <a:avLst/>
          </a:prstGeom>
        </p:spPr>
        <p:txBody>
          <a:bodyPr/>
          <a:lstStyle>
            <a:lvl1pPr algn="r">
              <a:defRPr sz="1000">
                <a:solidFill>
                  <a:srgbClr val="7ACCC8"/>
                </a:solidFill>
              </a:defRPr>
            </a:lvl1pPr>
          </a:lstStyle>
          <a:p>
            <a:fld id="{34E812D4-91EB-1E46-A329-39ACDA95C0F4}" type="slidenum">
              <a:rPr lang="en-US" smtClean="0"/>
              <a:pPr/>
              <a:t>‹#›</a:t>
            </a:fld>
            <a:endParaRPr lang="en-US"/>
          </a:p>
        </p:txBody>
      </p:sp>
    </p:spTree>
    <p:extLst>
      <p:ext uri="{BB962C8B-B14F-4D97-AF65-F5344CB8AC3E}">
        <p14:creationId xmlns:p14="http://schemas.microsoft.com/office/powerpoint/2010/main" val="25260745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8136E2-785C-2103-80E3-34B86B6F818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FD121B2E-1109-71AC-ED3E-75FCFDA0505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833FBE93-7F52-A6A5-96BD-486D84B30299}"/>
              </a:ext>
            </a:extLst>
          </p:cNvPr>
          <p:cNvSpPr>
            <a:spLocks noGrp="1"/>
          </p:cNvSpPr>
          <p:nvPr>
            <p:ph type="dt" sz="half" idx="10"/>
          </p:nvPr>
        </p:nvSpPr>
        <p:spPr/>
        <p:txBody>
          <a:bodyPr/>
          <a:lstStyle/>
          <a:p>
            <a:fld id="{09E26CC2-D87A-472D-B412-A61503772485}" type="datetimeFigureOut">
              <a:rPr lang="en-GB" smtClean="0"/>
              <a:t>14/05/2025</a:t>
            </a:fld>
            <a:endParaRPr lang="en-GB"/>
          </a:p>
        </p:txBody>
      </p:sp>
      <p:sp>
        <p:nvSpPr>
          <p:cNvPr id="5" name="Footer Placeholder 4">
            <a:extLst>
              <a:ext uri="{FF2B5EF4-FFF2-40B4-BE49-F238E27FC236}">
                <a16:creationId xmlns:a16="http://schemas.microsoft.com/office/drawing/2014/main" id="{01AF25A5-7E09-6C6C-F67D-A66A5CDBE5F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09077D6-4833-63C6-2435-3864420191D7}"/>
              </a:ext>
            </a:extLst>
          </p:cNvPr>
          <p:cNvSpPr>
            <a:spLocks noGrp="1"/>
          </p:cNvSpPr>
          <p:nvPr>
            <p:ph type="sldNum" sz="quarter" idx="12"/>
          </p:nvPr>
        </p:nvSpPr>
        <p:spPr/>
        <p:txBody>
          <a:bodyPr/>
          <a:lstStyle/>
          <a:p>
            <a:fld id="{6F29F149-4098-4702-BABD-FCE60A9052DE}" type="slidenum">
              <a:rPr lang="en-GB" smtClean="0"/>
              <a:t>‹#›</a:t>
            </a:fld>
            <a:endParaRPr lang="en-GB"/>
          </a:p>
        </p:txBody>
      </p:sp>
    </p:spTree>
    <p:extLst>
      <p:ext uri="{BB962C8B-B14F-4D97-AF65-F5344CB8AC3E}">
        <p14:creationId xmlns:p14="http://schemas.microsoft.com/office/powerpoint/2010/main" val="15718572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AC1B04-9D1B-601A-CF12-85539C5251A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9AC496E-DAC0-10DD-CD5C-F09C4C14447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ACDF44B-F870-B30B-67E7-9A521B9294C2}"/>
              </a:ext>
            </a:extLst>
          </p:cNvPr>
          <p:cNvSpPr>
            <a:spLocks noGrp="1"/>
          </p:cNvSpPr>
          <p:nvPr>
            <p:ph type="dt" sz="half" idx="10"/>
          </p:nvPr>
        </p:nvSpPr>
        <p:spPr/>
        <p:txBody>
          <a:bodyPr/>
          <a:lstStyle/>
          <a:p>
            <a:fld id="{09E26CC2-D87A-472D-B412-A61503772485}" type="datetimeFigureOut">
              <a:rPr lang="en-GB" smtClean="0"/>
              <a:t>14/05/2025</a:t>
            </a:fld>
            <a:endParaRPr lang="en-GB"/>
          </a:p>
        </p:txBody>
      </p:sp>
      <p:sp>
        <p:nvSpPr>
          <p:cNvPr id="5" name="Footer Placeholder 4">
            <a:extLst>
              <a:ext uri="{FF2B5EF4-FFF2-40B4-BE49-F238E27FC236}">
                <a16:creationId xmlns:a16="http://schemas.microsoft.com/office/drawing/2014/main" id="{18DCBFD7-E038-2A3C-7FE3-3F1660DBC3D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C2F7546-A154-526C-BF31-F6E661D62A83}"/>
              </a:ext>
            </a:extLst>
          </p:cNvPr>
          <p:cNvSpPr>
            <a:spLocks noGrp="1"/>
          </p:cNvSpPr>
          <p:nvPr>
            <p:ph type="sldNum" sz="quarter" idx="12"/>
          </p:nvPr>
        </p:nvSpPr>
        <p:spPr/>
        <p:txBody>
          <a:bodyPr/>
          <a:lstStyle/>
          <a:p>
            <a:fld id="{6F29F149-4098-4702-BABD-FCE60A9052DE}" type="slidenum">
              <a:rPr lang="en-GB" smtClean="0"/>
              <a:t>‹#›</a:t>
            </a:fld>
            <a:endParaRPr lang="en-GB"/>
          </a:p>
        </p:txBody>
      </p:sp>
    </p:spTree>
    <p:extLst>
      <p:ext uri="{BB962C8B-B14F-4D97-AF65-F5344CB8AC3E}">
        <p14:creationId xmlns:p14="http://schemas.microsoft.com/office/powerpoint/2010/main" val="26527829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386310-46FD-8080-F3F8-607637C9C9D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65824FDD-C073-8654-C6F1-4A3EECF23A5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05FDAC2-75D4-73A5-0128-3267F8359497}"/>
              </a:ext>
            </a:extLst>
          </p:cNvPr>
          <p:cNvSpPr>
            <a:spLocks noGrp="1"/>
          </p:cNvSpPr>
          <p:nvPr>
            <p:ph type="dt" sz="half" idx="10"/>
          </p:nvPr>
        </p:nvSpPr>
        <p:spPr/>
        <p:txBody>
          <a:bodyPr/>
          <a:lstStyle/>
          <a:p>
            <a:fld id="{09E26CC2-D87A-472D-B412-A61503772485}" type="datetimeFigureOut">
              <a:rPr lang="en-GB" smtClean="0"/>
              <a:t>14/05/2025</a:t>
            </a:fld>
            <a:endParaRPr lang="en-GB"/>
          </a:p>
        </p:txBody>
      </p:sp>
      <p:sp>
        <p:nvSpPr>
          <p:cNvPr id="5" name="Footer Placeholder 4">
            <a:extLst>
              <a:ext uri="{FF2B5EF4-FFF2-40B4-BE49-F238E27FC236}">
                <a16:creationId xmlns:a16="http://schemas.microsoft.com/office/drawing/2014/main" id="{83419D6A-4065-A7A0-9CE3-550A96555E6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C49CB93-475F-67E2-34DD-7069D6A3076B}"/>
              </a:ext>
            </a:extLst>
          </p:cNvPr>
          <p:cNvSpPr>
            <a:spLocks noGrp="1"/>
          </p:cNvSpPr>
          <p:nvPr>
            <p:ph type="sldNum" sz="quarter" idx="12"/>
          </p:nvPr>
        </p:nvSpPr>
        <p:spPr/>
        <p:txBody>
          <a:bodyPr/>
          <a:lstStyle/>
          <a:p>
            <a:fld id="{6F29F149-4098-4702-BABD-FCE60A9052DE}" type="slidenum">
              <a:rPr lang="en-GB" smtClean="0"/>
              <a:t>‹#›</a:t>
            </a:fld>
            <a:endParaRPr lang="en-GB"/>
          </a:p>
        </p:txBody>
      </p:sp>
    </p:spTree>
    <p:extLst>
      <p:ext uri="{BB962C8B-B14F-4D97-AF65-F5344CB8AC3E}">
        <p14:creationId xmlns:p14="http://schemas.microsoft.com/office/powerpoint/2010/main" val="4297765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D9397A-B1FD-4838-FD0E-5BFA029DC5B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AC2B81CF-1C36-9156-8D0A-44DC57A1600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07B2A27F-AD16-6EA2-C7D9-63B5B5BF8A5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E4F9135D-37B0-0119-3DAE-4A28FC3FDEE9}"/>
              </a:ext>
            </a:extLst>
          </p:cNvPr>
          <p:cNvSpPr>
            <a:spLocks noGrp="1"/>
          </p:cNvSpPr>
          <p:nvPr>
            <p:ph type="dt" sz="half" idx="10"/>
          </p:nvPr>
        </p:nvSpPr>
        <p:spPr/>
        <p:txBody>
          <a:bodyPr/>
          <a:lstStyle/>
          <a:p>
            <a:fld id="{09E26CC2-D87A-472D-B412-A61503772485}" type="datetimeFigureOut">
              <a:rPr lang="en-GB" smtClean="0"/>
              <a:t>14/05/2025</a:t>
            </a:fld>
            <a:endParaRPr lang="en-GB"/>
          </a:p>
        </p:txBody>
      </p:sp>
      <p:sp>
        <p:nvSpPr>
          <p:cNvPr id="6" name="Footer Placeholder 5">
            <a:extLst>
              <a:ext uri="{FF2B5EF4-FFF2-40B4-BE49-F238E27FC236}">
                <a16:creationId xmlns:a16="http://schemas.microsoft.com/office/drawing/2014/main" id="{1F98651B-152E-280C-8623-5BCD8F62D60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7C71DE4-30D7-8661-49FF-AE1BEAF899B3}"/>
              </a:ext>
            </a:extLst>
          </p:cNvPr>
          <p:cNvSpPr>
            <a:spLocks noGrp="1"/>
          </p:cNvSpPr>
          <p:nvPr>
            <p:ph type="sldNum" sz="quarter" idx="12"/>
          </p:nvPr>
        </p:nvSpPr>
        <p:spPr/>
        <p:txBody>
          <a:bodyPr/>
          <a:lstStyle/>
          <a:p>
            <a:fld id="{6F29F149-4098-4702-BABD-FCE60A9052DE}" type="slidenum">
              <a:rPr lang="en-GB" smtClean="0"/>
              <a:t>‹#›</a:t>
            </a:fld>
            <a:endParaRPr lang="en-GB"/>
          </a:p>
        </p:txBody>
      </p:sp>
    </p:spTree>
    <p:extLst>
      <p:ext uri="{BB962C8B-B14F-4D97-AF65-F5344CB8AC3E}">
        <p14:creationId xmlns:p14="http://schemas.microsoft.com/office/powerpoint/2010/main" val="21305884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1C55F8-7EC8-C1F4-3529-77392FF68ACC}"/>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292FC3B-DC2B-487A-944A-E035C8508AE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EE2D3BF-9B00-C969-2BB4-ABDEEDF4983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C8502843-B84A-F040-D03E-0281E58769D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BFCCFDF-5011-7E08-B2E7-12D9F4882D1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93A46D4B-1C44-95E6-D360-427F6DF2C32D}"/>
              </a:ext>
            </a:extLst>
          </p:cNvPr>
          <p:cNvSpPr>
            <a:spLocks noGrp="1"/>
          </p:cNvSpPr>
          <p:nvPr>
            <p:ph type="dt" sz="half" idx="10"/>
          </p:nvPr>
        </p:nvSpPr>
        <p:spPr/>
        <p:txBody>
          <a:bodyPr/>
          <a:lstStyle/>
          <a:p>
            <a:fld id="{09E26CC2-D87A-472D-B412-A61503772485}" type="datetimeFigureOut">
              <a:rPr lang="en-GB" smtClean="0"/>
              <a:t>14/05/2025</a:t>
            </a:fld>
            <a:endParaRPr lang="en-GB"/>
          </a:p>
        </p:txBody>
      </p:sp>
      <p:sp>
        <p:nvSpPr>
          <p:cNvPr id="8" name="Footer Placeholder 7">
            <a:extLst>
              <a:ext uri="{FF2B5EF4-FFF2-40B4-BE49-F238E27FC236}">
                <a16:creationId xmlns:a16="http://schemas.microsoft.com/office/drawing/2014/main" id="{292D5476-954A-14F6-22A3-A700F5447534}"/>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EA423E86-E630-20D6-F9B3-57E08F2A7F6B}"/>
              </a:ext>
            </a:extLst>
          </p:cNvPr>
          <p:cNvSpPr>
            <a:spLocks noGrp="1"/>
          </p:cNvSpPr>
          <p:nvPr>
            <p:ph type="sldNum" sz="quarter" idx="12"/>
          </p:nvPr>
        </p:nvSpPr>
        <p:spPr/>
        <p:txBody>
          <a:bodyPr/>
          <a:lstStyle/>
          <a:p>
            <a:fld id="{6F29F149-4098-4702-BABD-FCE60A9052DE}" type="slidenum">
              <a:rPr lang="en-GB" smtClean="0"/>
              <a:t>‹#›</a:t>
            </a:fld>
            <a:endParaRPr lang="en-GB"/>
          </a:p>
        </p:txBody>
      </p:sp>
    </p:spTree>
    <p:extLst>
      <p:ext uri="{BB962C8B-B14F-4D97-AF65-F5344CB8AC3E}">
        <p14:creationId xmlns:p14="http://schemas.microsoft.com/office/powerpoint/2010/main" val="371168818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6C90CB-60CC-B81F-75EB-75BED9BA38B9}"/>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D93061FB-FEAA-D40B-1B70-1C9618F5E998}"/>
              </a:ext>
            </a:extLst>
          </p:cNvPr>
          <p:cNvSpPr>
            <a:spLocks noGrp="1"/>
          </p:cNvSpPr>
          <p:nvPr>
            <p:ph type="dt" sz="half" idx="10"/>
          </p:nvPr>
        </p:nvSpPr>
        <p:spPr/>
        <p:txBody>
          <a:bodyPr/>
          <a:lstStyle/>
          <a:p>
            <a:fld id="{09E26CC2-D87A-472D-B412-A61503772485}" type="datetimeFigureOut">
              <a:rPr lang="en-GB" smtClean="0"/>
              <a:t>14/05/2025</a:t>
            </a:fld>
            <a:endParaRPr lang="en-GB"/>
          </a:p>
        </p:txBody>
      </p:sp>
      <p:sp>
        <p:nvSpPr>
          <p:cNvPr id="4" name="Footer Placeholder 3">
            <a:extLst>
              <a:ext uri="{FF2B5EF4-FFF2-40B4-BE49-F238E27FC236}">
                <a16:creationId xmlns:a16="http://schemas.microsoft.com/office/drawing/2014/main" id="{8B7D6A64-C0B6-07E1-A41B-A322F72C2287}"/>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A127788C-885D-36EC-111F-C2DA16DE8973}"/>
              </a:ext>
            </a:extLst>
          </p:cNvPr>
          <p:cNvSpPr>
            <a:spLocks noGrp="1"/>
          </p:cNvSpPr>
          <p:nvPr>
            <p:ph type="sldNum" sz="quarter" idx="12"/>
          </p:nvPr>
        </p:nvSpPr>
        <p:spPr/>
        <p:txBody>
          <a:bodyPr/>
          <a:lstStyle/>
          <a:p>
            <a:fld id="{6F29F149-4098-4702-BABD-FCE60A9052DE}" type="slidenum">
              <a:rPr lang="en-GB" smtClean="0"/>
              <a:t>‹#›</a:t>
            </a:fld>
            <a:endParaRPr lang="en-GB"/>
          </a:p>
        </p:txBody>
      </p:sp>
    </p:spTree>
    <p:extLst>
      <p:ext uri="{BB962C8B-B14F-4D97-AF65-F5344CB8AC3E}">
        <p14:creationId xmlns:p14="http://schemas.microsoft.com/office/powerpoint/2010/main" val="26690456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5CB14F0-7361-5031-C922-DDAC7B5A6361}"/>
              </a:ext>
            </a:extLst>
          </p:cNvPr>
          <p:cNvSpPr>
            <a:spLocks noGrp="1"/>
          </p:cNvSpPr>
          <p:nvPr>
            <p:ph type="dt" sz="half" idx="10"/>
          </p:nvPr>
        </p:nvSpPr>
        <p:spPr/>
        <p:txBody>
          <a:bodyPr/>
          <a:lstStyle/>
          <a:p>
            <a:fld id="{09E26CC2-D87A-472D-B412-A61503772485}" type="datetimeFigureOut">
              <a:rPr lang="en-GB" smtClean="0"/>
              <a:t>14/05/2025</a:t>
            </a:fld>
            <a:endParaRPr lang="en-GB"/>
          </a:p>
        </p:txBody>
      </p:sp>
      <p:sp>
        <p:nvSpPr>
          <p:cNvPr id="3" name="Footer Placeholder 2">
            <a:extLst>
              <a:ext uri="{FF2B5EF4-FFF2-40B4-BE49-F238E27FC236}">
                <a16:creationId xmlns:a16="http://schemas.microsoft.com/office/drawing/2014/main" id="{E2F1B0A2-4FC1-55C6-4EBD-9030B1D3ECA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0115428F-7A8A-E25E-7443-6A149F8E6A4C}"/>
              </a:ext>
            </a:extLst>
          </p:cNvPr>
          <p:cNvSpPr>
            <a:spLocks noGrp="1"/>
          </p:cNvSpPr>
          <p:nvPr>
            <p:ph type="sldNum" sz="quarter" idx="12"/>
          </p:nvPr>
        </p:nvSpPr>
        <p:spPr/>
        <p:txBody>
          <a:bodyPr/>
          <a:lstStyle/>
          <a:p>
            <a:fld id="{6F29F149-4098-4702-BABD-FCE60A9052DE}" type="slidenum">
              <a:rPr lang="en-GB" smtClean="0"/>
              <a:t>‹#›</a:t>
            </a:fld>
            <a:endParaRPr lang="en-GB"/>
          </a:p>
        </p:txBody>
      </p:sp>
    </p:spTree>
    <p:extLst>
      <p:ext uri="{BB962C8B-B14F-4D97-AF65-F5344CB8AC3E}">
        <p14:creationId xmlns:p14="http://schemas.microsoft.com/office/powerpoint/2010/main" val="25179407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6" name="Picture 5" descr="Geo_DEC2020_WR-158.jpg"/>
          <p:cNvPicPr>
            <a:picLocks noChangeAspect="1"/>
          </p:cNvPicPr>
          <p:nvPr userDrawn="1"/>
        </p:nvPicPr>
        <p:blipFill rotWithShape="1">
          <a:blip r:embed="rId2">
            <a:extLst>
              <a:ext uri="{28A0092B-C50C-407E-A947-70E740481C1C}">
                <a14:useLocalDpi xmlns:a14="http://schemas.microsoft.com/office/drawing/2010/main" val="0"/>
              </a:ext>
            </a:extLst>
          </a:blip>
          <a:srcRect l="36033" r="19470"/>
          <a:stretch/>
        </p:blipFill>
        <p:spPr>
          <a:xfrm>
            <a:off x="0" y="13761"/>
            <a:ext cx="5194392" cy="6844239"/>
          </a:xfrm>
          <a:prstGeom prst="rect">
            <a:avLst/>
          </a:prstGeom>
        </p:spPr>
      </p:pic>
      <p:sp>
        <p:nvSpPr>
          <p:cNvPr id="8" name="Rectangle 7"/>
          <p:cNvSpPr/>
          <p:nvPr userDrawn="1"/>
        </p:nvSpPr>
        <p:spPr>
          <a:xfrm>
            <a:off x="4328660" y="290160"/>
            <a:ext cx="7863340" cy="6431317"/>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9" name="Rectangle 8"/>
          <p:cNvSpPr/>
          <p:nvPr userDrawn="1"/>
        </p:nvSpPr>
        <p:spPr>
          <a:xfrm>
            <a:off x="1" y="6567845"/>
            <a:ext cx="12192000" cy="290157"/>
          </a:xfrm>
          <a:prstGeom prst="rect">
            <a:avLst/>
          </a:prstGeom>
          <a:solidFill>
            <a:srgbClr val="232D3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7" name="Rectangle 6"/>
          <p:cNvSpPr/>
          <p:nvPr userDrawn="1"/>
        </p:nvSpPr>
        <p:spPr>
          <a:xfrm>
            <a:off x="1" y="3"/>
            <a:ext cx="12192000" cy="290157"/>
          </a:xfrm>
          <a:prstGeom prst="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2" name="Title 1"/>
          <p:cNvSpPr>
            <a:spLocks noGrp="1"/>
          </p:cNvSpPr>
          <p:nvPr>
            <p:ph type="ctrTitle"/>
          </p:nvPr>
        </p:nvSpPr>
        <p:spPr>
          <a:xfrm>
            <a:off x="4846218" y="898055"/>
            <a:ext cx="6978873" cy="1914760"/>
          </a:xfrm>
        </p:spPr>
        <p:txBody>
          <a:bodyPr anchor="b">
            <a:normAutofit/>
          </a:bodyPr>
          <a:lstStyle>
            <a:lvl1pPr algn="l">
              <a:defRPr sz="3200">
                <a:solidFill>
                  <a:srgbClr val="FFFFFF"/>
                </a:solidFill>
              </a:defRPr>
            </a:lvl1pPr>
          </a:lstStyle>
          <a:p>
            <a:r>
              <a:rPr lang="en-GB"/>
              <a:t>Click to edit Master title style</a:t>
            </a:r>
            <a:endParaRPr lang="en-US"/>
          </a:p>
        </p:txBody>
      </p:sp>
      <p:sp>
        <p:nvSpPr>
          <p:cNvPr id="3" name="Subtitle 2"/>
          <p:cNvSpPr>
            <a:spLocks noGrp="1"/>
          </p:cNvSpPr>
          <p:nvPr>
            <p:ph type="subTitle" idx="1"/>
          </p:nvPr>
        </p:nvSpPr>
        <p:spPr>
          <a:xfrm>
            <a:off x="4846218" y="3009902"/>
            <a:ext cx="6978873" cy="941211"/>
          </a:xfrm>
        </p:spPr>
        <p:txBody>
          <a:bodyPr>
            <a:normAutofit/>
          </a:bodyPr>
          <a:lstStyle>
            <a:lvl1pPr marL="0" indent="0" algn="l">
              <a:buNone/>
              <a:defRPr sz="1800">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17" name="TextBox 16">
            <a:extLst>
              <a:ext uri="{FF2B5EF4-FFF2-40B4-BE49-F238E27FC236}">
                <a16:creationId xmlns:a16="http://schemas.microsoft.com/office/drawing/2014/main" id="{DBB9ECE0-3995-439A-9617-F8CBD56078F0}"/>
              </a:ext>
            </a:extLst>
          </p:cNvPr>
          <p:cNvSpPr txBox="1"/>
          <p:nvPr userDrawn="1"/>
        </p:nvSpPr>
        <p:spPr>
          <a:xfrm>
            <a:off x="6651308" y="6343339"/>
            <a:ext cx="5173783" cy="215444"/>
          </a:xfrm>
          <a:prstGeom prst="rect">
            <a:avLst/>
          </a:prstGeom>
          <a:noFill/>
        </p:spPr>
        <p:txBody>
          <a:bodyPr wrap="none" rtlCol="0" anchor="b">
            <a:spAutoFit/>
          </a:bodyPr>
          <a:lstStyle/>
          <a:p>
            <a:pPr algn="r"/>
            <a:r>
              <a:rPr lang="en-GB" sz="800" i="0">
                <a:solidFill>
                  <a:srgbClr val="FFFFFF"/>
                </a:solidFill>
                <a:latin typeface="Arial" panose="020B0604020202020204" pitchFamily="34" charset="0"/>
                <a:cs typeface="Arial" panose="020B0604020202020204" pitchFamily="34" charset="0"/>
              </a:rPr>
              <a:t>The Geological Society of London </a:t>
            </a:r>
            <a:r>
              <a:rPr lang="en-GB" sz="800" i="0" baseline="0">
                <a:solidFill>
                  <a:srgbClr val="FFFFFF"/>
                </a:solidFill>
                <a:latin typeface="Arial" panose="020B0604020202020204" pitchFamily="34" charset="0"/>
                <a:cs typeface="Arial" panose="020B0604020202020204" pitchFamily="34" charset="0"/>
              </a:rPr>
              <a:t>    </a:t>
            </a:r>
            <a:r>
              <a:rPr lang="en-GB" sz="800" i="0">
                <a:solidFill>
                  <a:srgbClr val="FFFFFF"/>
                </a:solidFill>
                <a:latin typeface="Arial" panose="020B0604020202020204" pitchFamily="34" charset="0"/>
                <a:cs typeface="Arial" panose="020B0604020202020204" pitchFamily="34" charset="0"/>
              </a:rPr>
              <a:t>Registered Charity Number: 210161</a:t>
            </a:r>
            <a:r>
              <a:rPr lang="en-GB" sz="800" i="0" baseline="0">
                <a:solidFill>
                  <a:srgbClr val="FFFFFF"/>
                </a:solidFill>
                <a:latin typeface="Arial" panose="020B0604020202020204" pitchFamily="34" charset="0"/>
                <a:cs typeface="Arial" panose="020B0604020202020204" pitchFamily="34" charset="0"/>
              </a:rPr>
              <a:t>    </a:t>
            </a:r>
            <a:r>
              <a:rPr lang="en-GB" sz="800" i="0">
                <a:solidFill>
                  <a:srgbClr val="FFFFFF"/>
                </a:solidFill>
                <a:latin typeface="Arial" panose="020B0604020202020204" pitchFamily="34" charset="0"/>
                <a:cs typeface="Arial" panose="020B0604020202020204" pitchFamily="34" charset="0"/>
                <a:hlinkClick r:id="rId3"/>
              </a:rPr>
              <a:t>www.geolsoc.org.uk</a:t>
            </a:r>
            <a:r>
              <a:rPr lang="en-GB" sz="800" i="0" baseline="0">
                <a:solidFill>
                  <a:srgbClr val="FFFFFF"/>
                </a:solidFill>
                <a:latin typeface="Arial" panose="020B0604020202020204" pitchFamily="34" charset="0"/>
                <a:cs typeface="Arial" panose="020B0604020202020204" pitchFamily="34" charset="0"/>
              </a:rPr>
              <a:t>    </a:t>
            </a:r>
            <a:r>
              <a:rPr lang="en-GB" sz="800" i="0">
                <a:solidFill>
                  <a:srgbClr val="FFFFFF"/>
                </a:solidFill>
                <a:latin typeface="Arial" panose="020B0604020202020204" pitchFamily="34" charset="0"/>
                <a:cs typeface="Arial" panose="020B0604020202020204" pitchFamily="34" charset="0"/>
              </a:rPr>
              <a:t>@</a:t>
            </a:r>
            <a:r>
              <a:rPr lang="en-GB" sz="800" i="0" err="1">
                <a:solidFill>
                  <a:srgbClr val="FFFFFF"/>
                </a:solidFill>
                <a:latin typeface="Arial" panose="020B0604020202020204" pitchFamily="34" charset="0"/>
                <a:cs typeface="Arial" panose="020B0604020202020204" pitchFamily="34" charset="0"/>
              </a:rPr>
              <a:t>GeolSoc</a:t>
            </a:r>
            <a:endParaRPr lang="en-GB" sz="800" i="0">
              <a:solidFill>
                <a:srgbClr val="FFFFFF"/>
              </a:solidFill>
              <a:latin typeface="Arial" panose="020B0604020202020204" pitchFamily="34" charset="0"/>
              <a:cs typeface="Arial" panose="020B0604020202020204" pitchFamily="34" charset="0"/>
            </a:endParaRPr>
          </a:p>
        </p:txBody>
      </p:sp>
      <p:pic>
        <p:nvPicPr>
          <p:cNvPr id="11" name="Picture 10" descr="GSL FINAL Logo 2021 REV copy.eps"/>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926143" y="5138655"/>
            <a:ext cx="2162944" cy="1004949"/>
          </a:xfrm>
          <a:prstGeom prst="rect">
            <a:avLst/>
          </a:prstGeom>
        </p:spPr>
      </p:pic>
      <p:pic>
        <p:nvPicPr>
          <p:cNvPr id="12" name="Picture 11" descr="Lyell logo large RGB.psd"/>
          <p:cNvPicPr>
            <a:picLocks noChangeAspect="1"/>
          </p:cNvPicPr>
          <p:nvPr userDrawn="1"/>
        </p:nvPicPr>
        <p:blipFill rotWithShape="1">
          <a:blip r:embed="rId5">
            <a:extLst>
              <a:ext uri="{28A0092B-C50C-407E-A947-70E740481C1C}">
                <a14:useLocalDpi xmlns:a14="http://schemas.microsoft.com/office/drawing/2010/main" val="0"/>
              </a:ext>
            </a:extLst>
          </a:blip>
          <a:srcRect r="16057" b="23134"/>
          <a:stretch/>
        </p:blipFill>
        <p:spPr>
          <a:xfrm>
            <a:off x="9664535" y="5289648"/>
            <a:ext cx="2160557" cy="772265"/>
          </a:xfrm>
          <a:prstGeom prst="rect">
            <a:avLst/>
          </a:prstGeom>
        </p:spPr>
      </p:pic>
    </p:spTree>
    <p:extLst>
      <p:ext uri="{BB962C8B-B14F-4D97-AF65-F5344CB8AC3E}">
        <p14:creationId xmlns:p14="http://schemas.microsoft.com/office/powerpoint/2010/main" val="86329402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451224-211C-706F-F33A-6426A6F7841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50649D93-1605-E849-C5D4-67A57F4E40E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3AD40166-2C0E-2A65-C644-201C24B1DC5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743311C-63DA-FCBB-8564-5C01F759F4EB}"/>
              </a:ext>
            </a:extLst>
          </p:cNvPr>
          <p:cNvSpPr>
            <a:spLocks noGrp="1"/>
          </p:cNvSpPr>
          <p:nvPr>
            <p:ph type="dt" sz="half" idx="10"/>
          </p:nvPr>
        </p:nvSpPr>
        <p:spPr/>
        <p:txBody>
          <a:bodyPr/>
          <a:lstStyle/>
          <a:p>
            <a:fld id="{09E26CC2-D87A-472D-B412-A61503772485}" type="datetimeFigureOut">
              <a:rPr lang="en-GB" smtClean="0"/>
              <a:t>14/05/2025</a:t>
            </a:fld>
            <a:endParaRPr lang="en-GB"/>
          </a:p>
        </p:txBody>
      </p:sp>
      <p:sp>
        <p:nvSpPr>
          <p:cNvPr id="6" name="Footer Placeholder 5">
            <a:extLst>
              <a:ext uri="{FF2B5EF4-FFF2-40B4-BE49-F238E27FC236}">
                <a16:creationId xmlns:a16="http://schemas.microsoft.com/office/drawing/2014/main" id="{FA7DCD15-08A8-DFDB-A902-3A7202F621C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9F4C0CA2-BBEC-F998-5D4E-6E0888CF3EEE}"/>
              </a:ext>
            </a:extLst>
          </p:cNvPr>
          <p:cNvSpPr>
            <a:spLocks noGrp="1"/>
          </p:cNvSpPr>
          <p:nvPr>
            <p:ph type="sldNum" sz="quarter" idx="12"/>
          </p:nvPr>
        </p:nvSpPr>
        <p:spPr/>
        <p:txBody>
          <a:bodyPr/>
          <a:lstStyle/>
          <a:p>
            <a:fld id="{6F29F149-4098-4702-BABD-FCE60A9052DE}" type="slidenum">
              <a:rPr lang="en-GB" smtClean="0"/>
              <a:t>‹#›</a:t>
            </a:fld>
            <a:endParaRPr lang="en-GB"/>
          </a:p>
        </p:txBody>
      </p:sp>
    </p:spTree>
    <p:extLst>
      <p:ext uri="{BB962C8B-B14F-4D97-AF65-F5344CB8AC3E}">
        <p14:creationId xmlns:p14="http://schemas.microsoft.com/office/powerpoint/2010/main" val="314004573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A22312-76C4-25E1-B846-7733CA0CA0F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8D085BE1-87C2-F9C6-1943-4D7AFAACB64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52C01ECC-4B87-1F91-719F-968E74B35CB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3C87FD9-C1DE-559A-E173-026C296170EB}"/>
              </a:ext>
            </a:extLst>
          </p:cNvPr>
          <p:cNvSpPr>
            <a:spLocks noGrp="1"/>
          </p:cNvSpPr>
          <p:nvPr>
            <p:ph type="dt" sz="half" idx="10"/>
          </p:nvPr>
        </p:nvSpPr>
        <p:spPr/>
        <p:txBody>
          <a:bodyPr/>
          <a:lstStyle/>
          <a:p>
            <a:fld id="{09E26CC2-D87A-472D-B412-A61503772485}" type="datetimeFigureOut">
              <a:rPr lang="en-GB" smtClean="0"/>
              <a:t>14/05/2025</a:t>
            </a:fld>
            <a:endParaRPr lang="en-GB"/>
          </a:p>
        </p:txBody>
      </p:sp>
      <p:sp>
        <p:nvSpPr>
          <p:cNvPr id="6" name="Footer Placeholder 5">
            <a:extLst>
              <a:ext uri="{FF2B5EF4-FFF2-40B4-BE49-F238E27FC236}">
                <a16:creationId xmlns:a16="http://schemas.microsoft.com/office/drawing/2014/main" id="{E64DEE7D-A52A-043D-7887-DB6589AB500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D9C353D-707E-5E45-6405-47EFC3327603}"/>
              </a:ext>
            </a:extLst>
          </p:cNvPr>
          <p:cNvSpPr>
            <a:spLocks noGrp="1"/>
          </p:cNvSpPr>
          <p:nvPr>
            <p:ph type="sldNum" sz="quarter" idx="12"/>
          </p:nvPr>
        </p:nvSpPr>
        <p:spPr/>
        <p:txBody>
          <a:bodyPr/>
          <a:lstStyle/>
          <a:p>
            <a:fld id="{6F29F149-4098-4702-BABD-FCE60A9052DE}" type="slidenum">
              <a:rPr lang="en-GB" smtClean="0"/>
              <a:t>‹#›</a:t>
            </a:fld>
            <a:endParaRPr lang="en-GB"/>
          </a:p>
        </p:txBody>
      </p:sp>
    </p:spTree>
    <p:extLst>
      <p:ext uri="{BB962C8B-B14F-4D97-AF65-F5344CB8AC3E}">
        <p14:creationId xmlns:p14="http://schemas.microsoft.com/office/powerpoint/2010/main" val="341590071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641E3-D8EB-EFEC-0BB6-9C2F639A1241}"/>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C9DD348E-B2F7-757F-920E-FCCB88BBFBA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3B439DD-3167-D10B-ED54-F633698ED60A}"/>
              </a:ext>
            </a:extLst>
          </p:cNvPr>
          <p:cNvSpPr>
            <a:spLocks noGrp="1"/>
          </p:cNvSpPr>
          <p:nvPr>
            <p:ph type="dt" sz="half" idx="10"/>
          </p:nvPr>
        </p:nvSpPr>
        <p:spPr/>
        <p:txBody>
          <a:bodyPr/>
          <a:lstStyle/>
          <a:p>
            <a:fld id="{09E26CC2-D87A-472D-B412-A61503772485}" type="datetimeFigureOut">
              <a:rPr lang="en-GB" smtClean="0"/>
              <a:t>14/05/2025</a:t>
            </a:fld>
            <a:endParaRPr lang="en-GB"/>
          </a:p>
        </p:txBody>
      </p:sp>
      <p:sp>
        <p:nvSpPr>
          <p:cNvPr id="5" name="Footer Placeholder 4">
            <a:extLst>
              <a:ext uri="{FF2B5EF4-FFF2-40B4-BE49-F238E27FC236}">
                <a16:creationId xmlns:a16="http://schemas.microsoft.com/office/drawing/2014/main" id="{19207ECE-DAE3-2CEA-97F9-C794DE30802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72BC9CD-C87E-45DC-FB98-18D3C0B7FD99}"/>
              </a:ext>
            </a:extLst>
          </p:cNvPr>
          <p:cNvSpPr>
            <a:spLocks noGrp="1"/>
          </p:cNvSpPr>
          <p:nvPr>
            <p:ph type="sldNum" sz="quarter" idx="12"/>
          </p:nvPr>
        </p:nvSpPr>
        <p:spPr/>
        <p:txBody>
          <a:bodyPr/>
          <a:lstStyle/>
          <a:p>
            <a:fld id="{6F29F149-4098-4702-BABD-FCE60A9052DE}" type="slidenum">
              <a:rPr lang="en-GB" smtClean="0"/>
              <a:t>‹#›</a:t>
            </a:fld>
            <a:endParaRPr lang="en-GB"/>
          </a:p>
        </p:txBody>
      </p:sp>
    </p:spTree>
    <p:extLst>
      <p:ext uri="{BB962C8B-B14F-4D97-AF65-F5344CB8AC3E}">
        <p14:creationId xmlns:p14="http://schemas.microsoft.com/office/powerpoint/2010/main" val="258876942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B73C79C-1D0D-3056-EB17-0240B96E051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097AB1D9-A63A-4C14-D062-26226EA128D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66AF1AA-5AFE-D6BB-26DF-0F2B2124C251}"/>
              </a:ext>
            </a:extLst>
          </p:cNvPr>
          <p:cNvSpPr>
            <a:spLocks noGrp="1"/>
          </p:cNvSpPr>
          <p:nvPr>
            <p:ph type="dt" sz="half" idx="10"/>
          </p:nvPr>
        </p:nvSpPr>
        <p:spPr/>
        <p:txBody>
          <a:bodyPr/>
          <a:lstStyle/>
          <a:p>
            <a:fld id="{09E26CC2-D87A-472D-B412-A61503772485}" type="datetimeFigureOut">
              <a:rPr lang="en-GB" smtClean="0"/>
              <a:t>14/05/2025</a:t>
            </a:fld>
            <a:endParaRPr lang="en-GB"/>
          </a:p>
        </p:txBody>
      </p:sp>
      <p:sp>
        <p:nvSpPr>
          <p:cNvPr id="5" name="Footer Placeholder 4">
            <a:extLst>
              <a:ext uri="{FF2B5EF4-FFF2-40B4-BE49-F238E27FC236}">
                <a16:creationId xmlns:a16="http://schemas.microsoft.com/office/drawing/2014/main" id="{5AB7F057-0BBE-E103-5C02-96C5DD33EB3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379EA95-5AAD-982A-374E-2CAA18496C77}"/>
              </a:ext>
            </a:extLst>
          </p:cNvPr>
          <p:cNvSpPr>
            <a:spLocks noGrp="1"/>
          </p:cNvSpPr>
          <p:nvPr>
            <p:ph type="sldNum" sz="quarter" idx="12"/>
          </p:nvPr>
        </p:nvSpPr>
        <p:spPr/>
        <p:txBody>
          <a:bodyPr/>
          <a:lstStyle/>
          <a:p>
            <a:fld id="{6F29F149-4098-4702-BABD-FCE60A9052DE}" type="slidenum">
              <a:rPr lang="en-GB" smtClean="0"/>
              <a:t>‹#›</a:t>
            </a:fld>
            <a:endParaRPr lang="en-GB"/>
          </a:p>
        </p:txBody>
      </p:sp>
    </p:spTree>
    <p:extLst>
      <p:ext uri="{BB962C8B-B14F-4D97-AF65-F5344CB8AC3E}">
        <p14:creationId xmlns:p14="http://schemas.microsoft.com/office/powerpoint/2010/main" val="36907602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10" name="Picture 9" descr="SL shutterstock_1912812379  Geothermal area Hverir Myvatn lake Iceland.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
            <a:ext cx="8254099" cy="6858000"/>
          </a:xfrm>
          <a:prstGeom prst="rect">
            <a:avLst/>
          </a:prstGeom>
        </p:spPr>
      </p:pic>
      <p:sp>
        <p:nvSpPr>
          <p:cNvPr id="8" name="Rectangle 7"/>
          <p:cNvSpPr/>
          <p:nvPr userDrawn="1"/>
        </p:nvSpPr>
        <p:spPr>
          <a:xfrm>
            <a:off x="4328660" y="290160"/>
            <a:ext cx="7863340" cy="6431317"/>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9" name="Rectangle 8"/>
          <p:cNvSpPr/>
          <p:nvPr userDrawn="1"/>
        </p:nvSpPr>
        <p:spPr>
          <a:xfrm>
            <a:off x="1" y="6567845"/>
            <a:ext cx="12192000" cy="290157"/>
          </a:xfrm>
          <a:prstGeom prst="rect">
            <a:avLst/>
          </a:prstGeom>
          <a:solidFill>
            <a:srgbClr val="232D3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7" name="Rectangle 6"/>
          <p:cNvSpPr/>
          <p:nvPr userDrawn="1"/>
        </p:nvSpPr>
        <p:spPr>
          <a:xfrm>
            <a:off x="1" y="3"/>
            <a:ext cx="12192000" cy="290157"/>
          </a:xfrm>
          <a:prstGeom prst="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2" name="Title 1"/>
          <p:cNvSpPr>
            <a:spLocks noGrp="1"/>
          </p:cNvSpPr>
          <p:nvPr>
            <p:ph type="ctrTitle"/>
          </p:nvPr>
        </p:nvSpPr>
        <p:spPr>
          <a:xfrm>
            <a:off x="6088354" y="898055"/>
            <a:ext cx="4965106" cy="1914760"/>
          </a:xfrm>
        </p:spPr>
        <p:txBody>
          <a:bodyPr>
            <a:normAutofit/>
          </a:bodyPr>
          <a:lstStyle>
            <a:lvl1pPr algn="l">
              <a:defRPr sz="3200">
                <a:solidFill>
                  <a:srgbClr val="FFFFFF"/>
                </a:solidFill>
              </a:defRPr>
            </a:lvl1pPr>
          </a:lstStyle>
          <a:p>
            <a:r>
              <a:rPr lang="en-GB"/>
              <a:t>Click to edit Master title style</a:t>
            </a:r>
            <a:endParaRPr lang="en-US"/>
          </a:p>
        </p:txBody>
      </p:sp>
      <p:sp>
        <p:nvSpPr>
          <p:cNvPr id="3" name="Subtitle 2"/>
          <p:cNvSpPr>
            <a:spLocks noGrp="1"/>
          </p:cNvSpPr>
          <p:nvPr>
            <p:ph type="subTitle" idx="1" hasCustomPrompt="1"/>
          </p:nvPr>
        </p:nvSpPr>
        <p:spPr>
          <a:xfrm>
            <a:off x="6088354" y="3009902"/>
            <a:ext cx="4965106" cy="941211"/>
          </a:xfrm>
        </p:spPr>
        <p:txBody>
          <a:bodyPr>
            <a:normAutofit/>
          </a:bodyPr>
          <a:lstStyle>
            <a:lvl1pPr marL="0" indent="0" algn="l">
              <a:buNone/>
              <a:defRPr sz="1800">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Speaker name etc.</a:t>
            </a:r>
            <a:endParaRPr lang="en-US"/>
          </a:p>
        </p:txBody>
      </p:sp>
      <p:sp>
        <p:nvSpPr>
          <p:cNvPr id="17" name="TextBox 16">
            <a:extLst>
              <a:ext uri="{FF2B5EF4-FFF2-40B4-BE49-F238E27FC236}">
                <a16:creationId xmlns:a16="http://schemas.microsoft.com/office/drawing/2014/main" id="{DBB9ECE0-3995-439A-9617-F8CBD56078F0}"/>
              </a:ext>
            </a:extLst>
          </p:cNvPr>
          <p:cNvSpPr txBox="1"/>
          <p:nvPr userDrawn="1"/>
        </p:nvSpPr>
        <p:spPr>
          <a:xfrm>
            <a:off x="6088354" y="6343339"/>
            <a:ext cx="5173783" cy="215444"/>
          </a:xfrm>
          <a:prstGeom prst="rect">
            <a:avLst/>
          </a:prstGeom>
          <a:noFill/>
        </p:spPr>
        <p:txBody>
          <a:bodyPr wrap="none" rtlCol="0" anchor="b">
            <a:spAutoFit/>
          </a:bodyPr>
          <a:lstStyle/>
          <a:p>
            <a:pPr algn="r"/>
            <a:r>
              <a:rPr lang="en-GB" sz="800" i="0">
                <a:solidFill>
                  <a:srgbClr val="FFFFFF"/>
                </a:solidFill>
                <a:latin typeface="Arial" panose="020B0604020202020204" pitchFamily="34" charset="0"/>
                <a:cs typeface="Arial" panose="020B0604020202020204" pitchFamily="34" charset="0"/>
              </a:rPr>
              <a:t>The Geological Society of London </a:t>
            </a:r>
            <a:r>
              <a:rPr lang="en-GB" sz="800" i="0" baseline="0">
                <a:solidFill>
                  <a:srgbClr val="FFFFFF"/>
                </a:solidFill>
                <a:latin typeface="Arial" panose="020B0604020202020204" pitchFamily="34" charset="0"/>
                <a:cs typeface="Arial" panose="020B0604020202020204" pitchFamily="34" charset="0"/>
              </a:rPr>
              <a:t>    </a:t>
            </a:r>
            <a:r>
              <a:rPr lang="en-GB" sz="800" i="0">
                <a:solidFill>
                  <a:srgbClr val="FFFFFF"/>
                </a:solidFill>
                <a:latin typeface="Arial" panose="020B0604020202020204" pitchFamily="34" charset="0"/>
                <a:cs typeface="Arial" panose="020B0604020202020204" pitchFamily="34" charset="0"/>
              </a:rPr>
              <a:t>Registered Charity Number: 210161</a:t>
            </a:r>
            <a:r>
              <a:rPr lang="en-GB" sz="800" i="0" baseline="0">
                <a:solidFill>
                  <a:srgbClr val="FFFFFF"/>
                </a:solidFill>
                <a:latin typeface="Arial" panose="020B0604020202020204" pitchFamily="34" charset="0"/>
                <a:cs typeface="Arial" panose="020B0604020202020204" pitchFamily="34" charset="0"/>
              </a:rPr>
              <a:t>    </a:t>
            </a:r>
            <a:r>
              <a:rPr lang="en-GB" sz="800" i="0">
                <a:solidFill>
                  <a:srgbClr val="FFFFFF"/>
                </a:solidFill>
                <a:latin typeface="Arial" panose="020B0604020202020204" pitchFamily="34" charset="0"/>
                <a:cs typeface="Arial" panose="020B0604020202020204" pitchFamily="34" charset="0"/>
                <a:hlinkClick r:id="rId3"/>
              </a:rPr>
              <a:t>www.geolsoc.org.uk</a:t>
            </a:r>
            <a:r>
              <a:rPr lang="en-GB" sz="800" i="0" baseline="0">
                <a:solidFill>
                  <a:srgbClr val="FFFFFF"/>
                </a:solidFill>
                <a:latin typeface="Arial" panose="020B0604020202020204" pitchFamily="34" charset="0"/>
                <a:cs typeface="Arial" panose="020B0604020202020204" pitchFamily="34" charset="0"/>
              </a:rPr>
              <a:t>    </a:t>
            </a:r>
            <a:r>
              <a:rPr lang="en-GB" sz="800" i="0">
                <a:solidFill>
                  <a:srgbClr val="FFFFFF"/>
                </a:solidFill>
                <a:latin typeface="Arial" panose="020B0604020202020204" pitchFamily="34" charset="0"/>
                <a:cs typeface="Arial" panose="020B0604020202020204" pitchFamily="34" charset="0"/>
              </a:rPr>
              <a:t>@</a:t>
            </a:r>
            <a:r>
              <a:rPr lang="en-GB" sz="800" i="0" err="1">
                <a:solidFill>
                  <a:srgbClr val="FFFFFF"/>
                </a:solidFill>
                <a:latin typeface="Arial" panose="020B0604020202020204" pitchFamily="34" charset="0"/>
                <a:cs typeface="Arial" panose="020B0604020202020204" pitchFamily="34" charset="0"/>
              </a:rPr>
              <a:t>GeolSoc</a:t>
            </a:r>
            <a:endParaRPr lang="en-GB" sz="800" i="0">
              <a:solidFill>
                <a:srgbClr val="FFFFFF"/>
              </a:solidFill>
              <a:latin typeface="Arial" panose="020B0604020202020204" pitchFamily="34" charset="0"/>
              <a:cs typeface="Arial" panose="020B0604020202020204" pitchFamily="34" charset="0"/>
            </a:endParaRPr>
          </a:p>
        </p:txBody>
      </p:sp>
      <p:sp>
        <p:nvSpPr>
          <p:cNvPr id="4" name="Rectangle 3"/>
          <p:cNvSpPr/>
          <p:nvPr userDrawn="1"/>
        </p:nvSpPr>
        <p:spPr>
          <a:xfrm>
            <a:off x="3848743" y="888649"/>
            <a:ext cx="1872617" cy="2403945"/>
          </a:xfrm>
          <a:prstGeom prst="rect">
            <a:avLst/>
          </a:prstGeom>
          <a:solidFill>
            <a:schemeClr val="bg1"/>
          </a:solidFill>
          <a:ln>
            <a:noFill/>
          </a:ln>
          <a:effectLst>
            <a:outerShdw blurRad="508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6" name="TextBox 5"/>
          <p:cNvSpPr txBox="1"/>
          <p:nvPr userDrawn="1"/>
        </p:nvSpPr>
        <p:spPr>
          <a:xfrm>
            <a:off x="3971075" y="1373482"/>
            <a:ext cx="1637362" cy="1200329"/>
          </a:xfrm>
          <a:prstGeom prst="rect">
            <a:avLst/>
          </a:prstGeom>
          <a:noFill/>
        </p:spPr>
        <p:txBody>
          <a:bodyPr wrap="square" rtlCol="0">
            <a:spAutoFit/>
          </a:bodyPr>
          <a:lstStyle/>
          <a:p>
            <a:r>
              <a:rPr lang="en-US" sz="1800"/>
              <a:t>Speakers Photo Headshot holding space</a:t>
            </a:r>
          </a:p>
        </p:txBody>
      </p:sp>
      <p:pic>
        <p:nvPicPr>
          <p:cNvPr id="13" name="Picture 12" descr="GSL FINAL Logo 2021 REV copy.eps"/>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088354" y="5138655"/>
            <a:ext cx="2162944" cy="1004949"/>
          </a:xfrm>
          <a:prstGeom prst="rect">
            <a:avLst/>
          </a:prstGeom>
        </p:spPr>
      </p:pic>
      <p:pic>
        <p:nvPicPr>
          <p:cNvPr id="14" name="Picture 13" descr="Lyell logo large RGB.psd"/>
          <p:cNvPicPr>
            <a:picLocks noChangeAspect="1"/>
          </p:cNvPicPr>
          <p:nvPr userDrawn="1"/>
        </p:nvPicPr>
        <p:blipFill rotWithShape="1">
          <a:blip r:embed="rId5">
            <a:extLst>
              <a:ext uri="{28A0092B-C50C-407E-A947-70E740481C1C}">
                <a14:useLocalDpi xmlns:a14="http://schemas.microsoft.com/office/drawing/2010/main" val="0"/>
              </a:ext>
            </a:extLst>
          </a:blip>
          <a:srcRect r="16057" b="23134"/>
          <a:stretch/>
        </p:blipFill>
        <p:spPr>
          <a:xfrm>
            <a:off x="8826745" y="5289648"/>
            <a:ext cx="2160557" cy="772265"/>
          </a:xfrm>
          <a:prstGeom prst="rect">
            <a:avLst/>
          </a:prstGeom>
        </p:spPr>
      </p:pic>
    </p:spTree>
    <p:extLst>
      <p:ext uri="{BB962C8B-B14F-4D97-AF65-F5344CB8AC3E}">
        <p14:creationId xmlns:p14="http://schemas.microsoft.com/office/powerpoint/2010/main" val="8280486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a:xfrm>
            <a:off x="609601" y="6577781"/>
            <a:ext cx="1413578" cy="251998"/>
          </a:xfrm>
          <a:prstGeom prst="rect">
            <a:avLst/>
          </a:prstGeom>
        </p:spPr>
        <p:txBody>
          <a:bodyPr/>
          <a:lstStyle>
            <a:lvl1pPr>
              <a:defRPr sz="1000">
                <a:solidFill>
                  <a:schemeClr val="accent2"/>
                </a:solidFill>
              </a:defRPr>
            </a:lvl1pPr>
          </a:lstStyle>
          <a:p>
            <a:fld id="{5A36ABF3-67D7-234C-BE08-0F98A9982B2C}" type="datetimeFigureOut">
              <a:rPr lang="en-US" smtClean="0"/>
              <a:pPr/>
              <a:t>5/14/2025</a:t>
            </a:fld>
            <a:endParaRPr lang="en-US"/>
          </a:p>
        </p:txBody>
      </p:sp>
      <p:sp>
        <p:nvSpPr>
          <p:cNvPr id="5" name="Footer Placeholder 4"/>
          <p:cNvSpPr>
            <a:spLocks noGrp="1"/>
          </p:cNvSpPr>
          <p:nvPr>
            <p:ph type="ftr" sz="quarter" idx="11"/>
          </p:nvPr>
        </p:nvSpPr>
        <p:spPr>
          <a:xfrm>
            <a:off x="2201971" y="6577781"/>
            <a:ext cx="7772767" cy="251998"/>
          </a:xfrm>
          <a:prstGeom prst="rect">
            <a:avLst/>
          </a:prstGeom>
        </p:spPr>
        <p:txBody>
          <a:bodyPr/>
          <a:lstStyle>
            <a:lvl1pPr>
              <a:defRPr sz="1000">
                <a:solidFill>
                  <a:srgbClr val="FFFFFF"/>
                </a:solidFill>
              </a:defRPr>
            </a:lvl1pPr>
          </a:lstStyle>
          <a:p>
            <a:endParaRPr lang="en-US"/>
          </a:p>
        </p:txBody>
      </p:sp>
      <p:sp>
        <p:nvSpPr>
          <p:cNvPr id="6" name="Slide Number Placeholder 5"/>
          <p:cNvSpPr>
            <a:spLocks noGrp="1"/>
          </p:cNvSpPr>
          <p:nvPr>
            <p:ph type="sldNum" sz="quarter" idx="12"/>
          </p:nvPr>
        </p:nvSpPr>
        <p:spPr>
          <a:xfrm>
            <a:off x="10144121" y="6577781"/>
            <a:ext cx="1438280" cy="251998"/>
          </a:xfrm>
          <a:prstGeom prst="rect">
            <a:avLst/>
          </a:prstGeom>
        </p:spPr>
        <p:txBody>
          <a:bodyPr/>
          <a:lstStyle>
            <a:lvl1pPr algn="r">
              <a:defRPr sz="1000">
                <a:solidFill>
                  <a:srgbClr val="7ACCC8"/>
                </a:solidFill>
              </a:defRPr>
            </a:lvl1pPr>
          </a:lstStyle>
          <a:p>
            <a:fld id="{34E812D4-91EB-1E46-A329-39ACDA95C0F4}" type="slidenum">
              <a:rPr lang="en-US" smtClean="0"/>
              <a:pPr/>
              <a:t>‹#›</a:t>
            </a:fld>
            <a:endParaRPr lang="en-US"/>
          </a:p>
        </p:txBody>
      </p:sp>
    </p:spTree>
    <p:extLst>
      <p:ext uri="{BB962C8B-B14F-4D97-AF65-F5344CB8AC3E}">
        <p14:creationId xmlns:p14="http://schemas.microsoft.com/office/powerpoint/2010/main" val="14819964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2"/>
            <a:ext cx="103632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7" name="Date Placeholder 3"/>
          <p:cNvSpPr>
            <a:spLocks noGrp="1"/>
          </p:cNvSpPr>
          <p:nvPr>
            <p:ph type="dt" sz="half" idx="10"/>
          </p:nvPr>
        </p:nvSpPr>
        <p:spPr>
          <a:xfrm>
            <a:off x="609601" y="6577781"/>
            <a:ext cx="1413578" cy="251998"/>
          </a:xfrm>
          <a:prstGeom prst="rect">
            <a:avLst/>
          </a:prstGeom>
        </p:spPr>
        <p:txBody>
          <a:bodyPr/>
          <a:lstStyle>
            <a:lvl1pPr>
              <a:defRPr sz="1000">
                <a:solidFill>
                  <a:schemeClr val="accent2"/>
                </a:solidFill>
              </a:defRPr>
            </a:lvl1pPr>
          </a:lstStyle>
          <a:p>
            <a:fld id="{5A36ABF3-67D7-234C-BE08-0F98A9982B2C}" type="datetimeFigureOut">
              <a:rPr lang="en-US" smtClean="0"/>
              <a:pPr/>
              <a:t>5/14/2025</a:t>
            </a:fld>
            <a:endParaRPr lang="en-US"/>
          </a:p>
        </p:txBody>
      </p:sp>
      <p:sp>
        <p:nvSpPr>
          <p:cNvPr id="8" name="Footer Placeholder 4"/>
          <p:cNvSpPr>
            <a:spLocks noGrp="1"/>
          </p:cNvSpPr>
          <p:nvPr>
            <p:ph type="ftr" sz="quarter" idx="11"/>
          </p:nvPr>
        </p:nvSpPr>
        <p:spPr>
          <a:xfrm>
            <a:off x="2201971" y="6577781"/>
            <a:ext cx="7772767" cy="251998"/>
          </a:xfrm>
          <a:prstGeom prst="rect">
            <a:avLst/>
          </a:prstGeom>
        </p:spPr>
        <p:txBody>
          <a:bodyPr/>
          <a:lstStyle>
            <a:lvl1pPr>
              <a:defRPr sz="1000">
                <a:solidFill>
                  <a:srgbClr val="FFFFFF"/>
                </a:solidFill>
              </a:defRPr>
            </a:lvl1pPr>
          </a:lstStyle>
          <a:p>
            <a:endParaRPr lang="en-US"/>
          </a:p>
        </p:txBody>
      </p:sp>
      <p:sp>
        <p:nvSpPr>
          <p:cNvPr id="9" name="Slide Number Placeholder 5"/>
          <p:cNvSpPr>
            <a:spLocks noGrp="1"/>
          </p:cNvSpPr>
          <p:nvPr>
            <p:ph type="sldNum" sz="quarter" idx="12"/>
          </p:nvPr>
        </p:nvSpPr>
        <p:spPr>
          <a:xfrm>
            <a:off x="10144121" y="6577781"/>
            <a:ext cx="1438280" cy="251998"/>
          </a:xfrm>
          <a:prstGeom prst="rect">
            <a:avLst/>
          </a:prstGeom>
        </p:spPr>
        <p:txBody>
          <a:bodyPr/>
          <a:lstStyle>
            <a:lvl1pPr algn="r">
              <a:defRPr sz="1000">
                <a:solidFill>
                  <a:srgbClr val="7ACCC8"/>
                </a:solidFill>
              </a:defRPr>
            </a:lvl1pPr>
          </a:lstStyle>
          <a:p>
            <a:fld id="{34E812D4-91EB-1E46-A329-39ACDA95C0F4}" type="slidenum">
              <a:rPr lang="en-US" smtClean="0"/>
              <a:pPr/>
              <a:t>‹#›</a:t>
            </a:fld>
            <a:endParaRPr lang="en-US"/>
          </a:p>
        </p:txBody>
      </p:sp>
    </p:spTree>
    <p:extLst>
      <p:ext uri="{BB962C8B-B14F-4D97-AF65-F5344CB8AC3E}">
        <p14:creationId xmlns:p14="http://schemas.microsoft.com/office/powerpoint/2010/main" val="38322903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7" name="Picture 6" descr="shutterstock_1838581450.jpg"/>
          <p:cNvPicPr>
            <a:picLocks noChangeAspect="1"/>
          </p:cNvPicPr>
          <p:nvPr userDrawn="1"/>
        </p:nvPicPr>
        <p:blipFill rotWithShape="1">
          <a:blip r:embed="rId2">
            <a:alphaModFix amt="57000"/>
            <a:extLst>
              <a:ext uri="{28A0092B-C50C-407E-A947-70E740481C1C}">
                <a14:useLocalDpi xmlns:a14="http://schemas.microsoft.com/office/drawing/2010/main" val="0"/>
              </a:ext>
            </a:extLst>
          </a:blip>
          <a:srcRect t="3759" r="418" b="19430"/>
          <a:stretch/>
        </p:blipFill>
        <p:spPr>
          <a:xfrm>
            <a:off x="1" y="306917"/>
            <a:ext cx="12192000" cy="6270864"/>
          </a:xfrm>
          <a:prstGeom prst="rect">
            <a:avLst/>
          </a:prstGeom>
        </p:spPr>
      </p:pic>
      <p:sp>
        <p:nvSpPr>
          <p:cNvPr id="6" name="Rectangle 5"/>
          <p:cNvSpPr/>
          <p:nvPr userDrawn="1"/>
        </p:nvSpPr>
        <p:spPr>
          <a:xfrm>
            <a:off x="1" y="306918"/>
            <a:ext cx="12192000" cy="3565407"/>
          </a:xfrm>
          <a:prstGeom prst="rect">
            <a:avLst/>
          </a:prstGeom>
          <a:gradFill flip="none" rotWithShape="1">
            <a:gsLst>
              <a:gs pos="0">
                <a:schemeClr val="bg1">
                  <a:alpha val="0"/>
                </a:schemeClr>
              </a:gs>
              <a:gs pos="55000">
                <a:schemeClr val="bg1"/>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p:txBody>
          <a:bodyPr/>
          <a:lstStyle>
            <a:lvl1pPr>
              <a:defRPr>
                <a:solidFill>
                  <a:srgbClr val="5EAE8F"/>
                </a:solidFill>
              </a:defRPr>
            </a:lvl1pPr>
          </a:lstStyle>
          <a:p>
            <a:r>
              <a:rPr lang="en-GB"/>
              <a:t>Click to edit Master title style</a:t>
            </a:r>
            <a:endParaRPr lang="en-US"/>
          </a:p>
        </p:txBody>
      </p:sp>
      <p:sp>
        <p:nvSpPr>
          <p:cNvPr id="3" name="Content Placeholder 2"/>
          <p:cNvSpPr>
            <a:spLocks noGrp="1"/>
          </p:cNvSpPr>
          <p:nvPr>
            <p:ph sz="half" idx="1"/>
          </p:nvPr>
        </p:nvSpPr>
        <p:spPr>
          <a:xfrm>
            <a:off x="609600" y="1600202"/>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6197600" y="1600202"/>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8" name="Date Placeholder 3"/>
          <p:cNvSpPr>
            <a:spLocks noGrp="1"/>
          </p:cNvSpPr>
          <p:nvPr>
            <p:ph type="dt" sz="half" idx="10"/>
          </p:nvPr>
        </p:nvSpPr>
        <p:spPr>
          <a:xfrm>
            <a:off x="609601" y="6577781"/>
            <a:ext cx="1413578" cy="251998"/>
          </a:xfrm>
          <a:prstGeom prst="rect">
            <a:avLst/>
          </a:prstGeom>
        </p:spPr>
        <p:txBody>
          <a:bodyPr/>
          <a:lstStyle>
            <a:lvl1pPr>
              <a:defRPr sz="1000">
                <a:solidFill>
                  <a:schemeClr val="accent2"/>
                </a:solidFill>
              </a:defRPr>
            </a:lvl1pPr>
          </a:lstStyle>
          <a:p>
            <a:fld id="{5A36ABF3-67D7-234C-BE08-0F98A9982B2C}" type="datetimeFigureOut">
              <a:rPr lang="en-US" smtClean="0"/>
              <a:pPr/>
              <a:t>5/14/2025</a:t>
            </a:fld>
            <a:endParaRPr lang="en-US"/>
          </a:p>
        </p:txBody>
      </p:sp>
      <p:sp>
        <p:nvSpPr>
          <p:cNvPr id="9" name="Footer Placeholder 4"/>
          <p:cNvSpPr>
            <a:spLocks noGrp="1"/>
          </p:cNvSpPr>
          <p:nvPr>
            <p:ph type="ftr" sz="quarter" idx="11"/>
          </p:nvPr>
        </p:nvSpPr>
        <p:spPr>
          <a:xfrm>
            <a:off x="2201971" y="6577781"/>
            <a:ext cx="7772767" cy="251998"/>
          </a:xfrm>
          <a:prstGeom prst="rect">
            <a:avLst/>
          </a:prstGeom>
        </p:spPr>
        <p:txBody>
          <a:bodyPr/>
          <a:lstStyle>
            <a:lvl1pPr>
              <a:defRPr sz="1000">
                <a:solidFill>
                  <a:srgbClr val="FFFFFF"/>
                </a:solidFill>
              </a:defRPr>
            </a:lvl1pPr>
          </a:lstStyle>
          <a:p>
            <a:endParaRPr lang="en-US"/>
          </a:p>
        </p:txBody>
      </p:sp>
      <p:sp>
        <p:nvSpPr>
          <p:cNvPr id="10" name="Slide Number Placeholder 5"/>
          <p:cNvSpPr>
            <a:spLocks noGrp="1"/>
          </p:cNvSpPr>
          <p:nvPr>
            <p:ph type="sldNum" sz="quarter" idx="12"/>
          </p:nvPr>
        </p:nvSpPr>
        <p:spPr>
          <a:xfrm>
            <a:off x="10144121" y="6577781"/>
            <a:ext cx="1438280" cy="251998"/>
          </a:xfrm>
          <a:prstGeom prst="rect">
            <a:avLst/>
          </a:prstGeom>
        </p:spPr>
        <p:txBody>
          <a:bodyPr/>
          <a:lstStyle>
            <a:lvl1pPr algn="r">
              <a:defRPr sz="1000">
                <a:solidFill>
                  <a:srgbClr val="7ACCC8"/>
                </a:solidFill>
              </a:defRPr>
            </a:lvl1pPr>
          </a:lstStyle>
          <a:p>
            <a:fld id="{34E812D4-91EB-1E46-A329-39ACDA95C0F4}" type="slidenum">
              <a:rPr lang="en-US" smtClean="0"/>
              <a:pPr/>
              <a:t>‹#›</a:t>
            </a:fld>
            <a:endParaRPr lang="en-US"/>
          </a:p>
        </p:txBody>
      </p:sp>
    </p:spTree>
    <p:extLst>
      <p:ext uri="{BB962C8B-B14F-4D97-AF65-F5344CB8AC3E}">
        <p14:creationId xmlns:p14="http://schemas.microsoft.com/office/powerpoint/2010/main" val="23801750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5EAE8F"/>
                </a:solidFill>
              </a:defRPr>
            </a:lvl1pPr>
          </a:lstStyle>
          <a:p>
            <a:r>
              <a:rPr lang="en-GB"/>
              <a:t>Click to edit Master title style</a:t>
            </a:r>
            <a:endParaRPr lang="en-US"/>
          </a:p>
        </p:txBody>
      </p:sp>
      <p:sp>
        <p:nvSpPr>
          <p:cNvPr id="3" name="Content Placeholder 2"/>
          <p:cNvSpPr>
            <a:spLocks noGrp="1"/>
          </p:cNvSpPr>
          <p:nvPr>
            <p:ph sz="half" idx="1"/>
          </p:nvPr>
        </p:nvSpPr>
        <p:spPr>
          <a:xfrm>
            <a:off x="609600" y="1600202"/>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6197600" y="1600202"/>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8" name="Date Placeholder 3"/>
          <p:cNvSpPr>
            <a:spLocks noGrp="1"/>
          </p:cNvSpPr>
          <p:nvPr>
            <p:ph type="dt" sz="half" idx="10"/>
          </p:nvPr>
        </p:nvSpPr>
        <p:spPr>
          <a:xfrm>
            <a:off x="609601" y="6577781"/>
            <a:ext cx="1413578" cy="251998"/>
          </a:xfrm>
          <a:prstGeom prst="rect">
            <a:avLst/>
          </a:prstGeom>
        </p:spPr>
        <p:txBody>
          <a:bodyPr/>
          <a:lstStyle>
            <a:lvl1pPr>
              <a:defRPr sz="1000">
                <a:solidFill>
                  <a:schemeClr val="accent2"/>
                </a:solidFill>
              </a:defRPr>
            </a:lvl1pPr>
          </a:lstStyle>
          <a:p>
            <a:fld id="{5A36ABF3-67D7-234C-BE08-0F98A9982B2C}" type="datetimeFigureOut">
              <a:rPr lang="en-US" smtClean="0"/>
              <a:pPr/>
              <a:t>5/14/2025</a:t>
            </a:fld>
            <a:endParaRPr lang="en-US"/>
          </a:p>
        </p:txBody>
      </p:sp>
      <p:sp>
        <p:nvSpPr>
          <p:cNvPr id="9" name="Footer Placeholder 4"/>
          <p:cNvSpPr>
            <a:spLocks noGrp="1"/>
          </p:cNvSpPr>
          <p:nvPr>
            <p:ph type="ftr" sz="quarter" idx="11"/>
          </p:nvPr>
        </p:nvSpPr>
        <p:spPr>
          <a:xfrm>
            <a:off x="2201971" y="6577781"/>
            <a:ext cx="7772767" cy="251998"/>
          </a:xfrm>
          <a:prstGeom prst="rect">
            <a:avLst/>
          </a:prstGeom>
        </p:spPr>
        <p:txBody>
          <a:bodyPr/>
          <a:lstStyle>
            <a:lvl1pPr>
              <a:defRPr sz="1000">
                <a:solidFill>
                  <a:srgbClr val="FFFFFF"/>
                </a:solidFill>
              </a:defRPr>
            </a:lvl1pPr>
          </a:lstStyle>
          <a:p>
            <a:endParaRPr lang="en-US"/>
          </a:p>
        </p:txBody>
      </p:sp>
      <p:sp>
        <p:nvSpPr>
          <p:cNvPr id="10" name="Slide Number Placeholder 5"/>
          <p:cNvSpPr>
            <a:spLocks noGrp="1"/>
          </p:cNvSpPr>
          <p:nvPr>
            <p:ph type="sldNum" sz="quarter" idx="12"/>
          </p:nvPr>
        </p:nvSpPr>
        <p:spPr>
          <a:xfrm>
            <a:off x="10144121" y="6577781"/>
            <a:ext cx="1438280" cy="251998"/>
          </a:xfrm>
          <a:prstGeom prst="rect">
            <a:avLst/>
          </a:prstGeom>
        </p:spPr>
        <p:txBody>
          <a:bodyPr/>
          <a:lstStyle>
            <a:lvl1pPr algn="r">
              <a:defRPr sz="1000">
                <a:solidFill>
                  <a:srgbClr val="7ACCC8"/>
                </a:solidFill>
              </a:defRPr>
            </a:lvl1pPr>
          </a:lstStyle>
          <a:p>
            <a:fld id="{34E812D4-91EB-1E46-A329-39ACDA95C0F4}" type="slidenum">
              <a:rPr lang="en-US" smtClean="0"/>
              <a:pPr/>
              <a:t>‹#›</a:t>
            </a:fld>
            <a:endParaRPr lang="en-US"/>
          </a:p>
        </p:txBody>
      </p:sp>
    </p:spTree>
    <p:extLst>
      <p:ext uri="{BB962C8B-B14F-4D97-AF65-F5344CB8AC3E}">
        <p14:creationId xmlns:p14="http://schemas.microsoft.com/office/powerpoint/2010/main" val="11352033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5EAE8F"/>
                </a:solidFill>
              </a:defRPr>
            </a:lvl1pPr>
          </a:lstStyle>
          <a:p>
            <a:r>
              <a:rPr lang="en-GB"/>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Date Placeholder 3"/>
          <p:cNvSpPr>
            <a:spLocks noGrp="1"/>
          </p:cNvSpPr>
          <p:nvPr>
            <p:ph type="dt" sz="half" idx="10"/>
          </p:nvPr>
        </p:nvSpPr>
        <p:spPr>
          <a:xfrm>
            <a:off x="609601" y="6577781"/>
            <a:ext cx="1413578" cy="251998"/>
          </a:xfrm>
          <a:prstGeom prst="rect">
            <a:avLst/>
          </a:prstGeom>
        </p:spPr>
        <p:txBody>
          <a:bodyPr/>
          <a:lstStyle>
            <a:lvl1pPr>
              <a:defRPr sz="1000">
                <a:solidFill>
                  <a:schemeClr val="accent2"/>
                </a:solidFill>
              </a:defRPr>
            </a:lvl1pPr>
          </a:lstStyle>
          <a:p>
            <a:fld id="{5A36ABF3-67D7-234C-BE08-0F98A9982B2C}" type="datetimeFigureOut">
              <a:rPr lang="en-US" smtClean="0"/>
              <a:pPr/>
              <a:t>5/14/2025</a:t>
            </a:fld>
            <a:endParaRPr lang="en-US"/>
          </a:p>
        </p:txBody>
      </p:sp>
      <p:sp>
        <p:nvSpPr>
          <p:cNvPr id="11" name="Footer Placeholder 4"/>
          <p:cNvSpPr>
            <a:spLocks noGrp="1"/>
          </p:cNvSpPr>
          <p:nvPr>
            <p:ph type="ftr" sz="quarter" idx="11"/>
          </p:nvPr>
        </p:nvSpPr>
        <p:spPr>
          <a:xfrm>
            <a:off x="2201971" y="6577781"/>
            <a:ext cx="7772767" cy="251998"/>
          </a:xfrm>
          <a:prstGeom prst="rect">
            <a:avLst/>
          </a:prstGeom>
        </p:spPr>
        <p:txBody>
          <a:bodyPr/>
          <a:lstStyle>
            <a:lvl1pPr>
              <a:defRPr sz="1000">
                <a:solidFill>
                  <a:srgbClr val="FFFFFF"/>
                </a:solidFill>
              </a:defRPr>
            </a:lvl1pPr>
          </a:lstStyle>
          <a:p>
            <a:endParaRPr lang="en-US"/>
          </a:p>
        </p:txBody>
      </p:sp>
      <p:sp>
        <p:nvSpPr>
          <p:cNvPr id="12" name="Slide Number Placeholder 5"/>
          <p:cNvSpPr>
            <a:spLocks noGrp="1"/>
          </p:cNvSpPr>
          <p:nvPr>
            <p:ph type="sldNum" sz="quarter" idx="12"/>
          </p:nvPr>
        </p:nvSpPr>
        <p:spPr>
          <a:xfrm>
            <a:off x="10144121" y="6577781"/>
            <a:ext cx="1438280" cy="251998"/>
          </a:xfrm>
          <a:prstGeom prst="rect">
            <a:avLst/>
          </a:prstGeom>
        </p:spPr>
        <p:txBody>
          <a:bodyPr/>
          <a:lstStyle>
            <a:lvl1pPr algn="r">
              <a:defRPr sz="1000">
                <a:solidFill>
                  <a:srgbClr val="7ACCC8"/>
                </a:solidFill>
              </a:defRPr>
            </a:lvl1pPr>
          </a:lstStyle>
          <a:p>
            <a:fld id="{34E812D4-91EB-1E46-A329-39ACDA95C0F4}" type="slidenum">
              <a:rPr lang="en-US" smtClean="0"/>
              <a:pPr/>
              <a:t>‹#›</a:t>
            </a:fld>
            <a:endParaRPr lang="en-US"/>
          </a:p>
        </p:txBody>
      </p:sp>
    </p:spTree>
    <p:extLst>
      <p:ext uri="{BB962C8B-B14F-4D97-AF65-F5344CB8AC3E}">
        <p14:creationId xmlns:p14="http://schemas.microsoft.com/office/powerpoint/2010/main" val="31112298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5EAE8F"/>
                </a:solidFill>
              </a:defRPr>
            </a:lvl1pPr>
          </a:lstStyle>
          <a:p>
            <a:r>
              <a:rPr lang="en-GB"/>
              <a:t>Click to edit Master title style</a:t>
            </a:r>
            <a:endParaRPr lang="en-US"/>
          </a:p>
        </p:txBody>
      </p:sp>
      <p:sp>
        <p:nvSpPr>
          <p:cNvPr id="6" name="Date Placeholder 3"/>
          <p:cNvSpPr>
            <a:spLocks noGrp="1"/>
          </p:cNvSpPr>
          <p:nvPr>
            <p:ph type="dt" sz="half" idx="10"/>
          </p:nvPr>
        </p:nvSpPr>
        <p:spPr>
          <a:xfrm>
            <a:off x="609601" y="6577781"/>
            <a:ext cx="1413578" cy="251998"/>
          </a:xfrm>
          <a:prstGeom prst="rect">
            <a:avLst/>
          </a:prstGeom>
        </p:spPr>
        <p:txBody>
          <a:bodyPr/>
          <a:lstStyle>
            <a:lvl1pPr>
              <a:defRPr sz="1000">
                <a:solidFill>
                  <a:schemeClr val="accent2"/>
                </a:solidFill>
              </a:defRPr>
            </a:lvl1pPr>
          </a:lstStyle>
          <a:p>
            <a:fld id="{5A36ABF3-67D7-234C-BE08-0F98A9982B2C}" type="datetimeFigureOut">
              <a:rPr lang="en-US" smtClean="0"/>
              <a:pPr/>
              <a:t>5/14/2025</a:t>
            </a:fld>
            <a:endParaRPr lang="en-US"/>
          </a:p>
        </p:txBody>
      </p:sp>
      <p:sp>
        <p:nvSpPr>
          <p:cNvPr id="7" name="Footer Placeholder 4"/>
          <p:cNvSpPr>
            <a:spLocks noGrp="1"/>
          </p:cNvSpPr>
          <p:nvPr>
            <p:ph type="ftr" sz="quarter" idx="11"/>
          </p:nvPr>
        </p:nvSpPr>
        <p:spPr>
          <a:xfrm>
            <a:off x="2201971" y="6577781"/>
            <a:ext cx="7772767" cy="251998"/>
          </a:xfrm>
          <a:prstGeom prst="rect">
            <a:avLst/>
          </a:prstGeom>
        </p:spPr>
        <p:txBody>
          <a:bodyPr/>
          <a:lstStyle>
            <a:lvl1pPr>
              <a:defRPr sz="1000">
                <a:solidFill>
                  <a:srgbClr val="FFFFFF"/>
                </a:solidFill>
              </a:defRPr>
            </a:lvl1pPr>
          </a:lstStyle>
          <a:p>
            <a:endParaRPr lang="en-US"/>
          </a:p>
        </p:txBody>
      </p:sp>
      <p:sp>
        <p:nvSpPr>
          <p:cNvPr id="8" name="Slide Number Placeholder 5"/>
          <p:cNvSpPr>
            <a:spLocks noGrp="1"/>
          </p:cNvSpPr>
          <p:nvPr>
            <p:ph type="sldNum" sz="quarter" idx="12"/>
          </p:nvPr>
        </p:nvSpPr>
        <p:spPr>
          <a:xfrm>
            <a:off x="10144121" y="6577781"/>
            <a:ext cx="1438280" cy="251998"/>
          </a:xfrm>
          <a:prstGeom prst="rect">
            <a:avLst/>
          </a:prstGeom>
        </p:spPr>
        <p:txBody>
          <a:bodyPr/>
          <a:lstStyle>
            <a:lvl1pPr algn="r">
              <a:defRPr sz="1000">
                <a:solidFill>
                  <a:srgbClr val="7ACCC8"/>
                </a:solidFill>
              </a:defRPr>
            </a:lvl1pPr>
          </a:lstStyle>
          <a:p>
            <a:fld id="{34E812D4-91EB-1E46-A329-39ACDA95C0F4}" type="slidenum">
              <a:rPr lang="en-US" smtClean="0"/>
              <a:pPr/>
              <a:t>‹#›</a:t>
            </a:fld>
            <a:endParaRPr lang="en-US"/>
          </a:p>
        </p:txBody>
      </p:sp>
    </p:spTree>
    <p:extLst>
      <p:ext uri="{BB962C8B-B14F-4D97-AF65-F5344CB8AC3E}">
        <p14:creationId xmlns:p14="http://schemas.microsoft.com/office/powerpoint/2010/main" val="16002388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432741"/>
            <a:ext cx="10972801" cy="53622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609599" y="1157112"/>
            <a:ext cx="10972801" cy="4969053"/>
          </a:xfrm>
          <a:prstGeom prst="rect">
            <a:avLst/>
          </a:prstGeom>
        </p:spPr>
        <p:txBody>
          <a:bodyPr vert="horz" lIns="91440" tIns="45720" rIns="91440" bIns="45720" rtlCol="0">
            <a:normAutofit/>
          </a:bodyPr>
          <a:lstStyle/>
          <a:p>
            <a:pPr lvl="0"/>
            <a:endParaRPr lang="en-US"/>
          </a:p>
        </p:txBody>
      </p:sp>
      <p:sp>
        <p:nvSpPr>
          <p:cNvPr id="7" name="Rectangle 6"/>
          <p:cNvSpPr/>
          <p:nvPr userDrawn="1"/>
        </p:nvSpPr>
        <p:spPr>
          <a:xfrm>
            <a:off x="1" y="6567845"/>
            <a:ext cx="12192000" cy="290157"/>
          </a:xfrm>
          <a:prstGeom prst="rect">
            <a:avLst/>
          </a:prstGeom>
          <a:solidFill>
            <a:srgbClr val="232D3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8" name="Rectangle 7"/>
          <p:cNvSpPr/>
          <p:nvPr userDrawn="1"/>
        </p:nvSpPr>
        <p:spPr>
          <a:xfrm>
            <a:off x="1" y="3"/>
            <a:ext cx="12192000" cy="290157"/>
          </a:xfrm>
          <a:prstGeom prst="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16593454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457200" rtl="0" eaLnBrk="1" latinLnBrk="0" hangingPunct="1">
        <a:spcBef>
          <a:spcPct val="0"/>
        </a:spcBef>
        <a:buNone/>
        <a:defRPr sz="3600" kern="1200">
          <a:solidFill>
            <a:schemeClr val="tx1"/>
          </a:solidFill>
          <a:latin typeface="+mj-lt"/>
          <a:ea typeface="+mj-ea"/>
          <a:cs typeface="+mj-cs"/>
        </a:defRPr>
      </a:lvl1pPr>
    </p:titleStyle>
    <p:bodyStyle>
      <a:lvl1pPr marL="0" indent="0" algn="l" defTabSz="457200" rtl="0" eaLnBrk="1" latinLnBrk="0" hangingPunct="1">
        <a:spcBef>
          <a:spcPct val="20000"/>
        </a:spcBef>
        <a:buFont typeface="Arial"/>
        <a:buNone/>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D75DF29-14F0-66B6-7445-D9DC5922C7E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DAC318A-DE06-142D-4FE7-328FB26ACB4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C10C41A-BB01-A825-4083-F42D43D70BE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E26CC2-D87A-472D-B412-A61503772485}" type="datetimeFigureOut">
              <a:rPr lang="en-GB" smtClean="0"/>
              <a:t>14/05/2025</a:t>
            </a:fld>
            <a:endParaRPr lang="en-GB"/>
          </a:p>
        </p:txBody>
      </p:sp>
      <p:sp>
        <p:nvSpPr>
          <p:cNvPr id="5" name="Footer Placeholder 4">
            <a:extLst>
              <a:ext uri="{FF2B5EF4-FFF2-40B4-BE49-F238E27FC236}">
                <a16:creationId xmlns:a16="http://schemas.microsoft.com/office/drawing/2014/main" id="{4EDFB688-62A1-3878-7C97-3A1731EC3F7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97027828-DF31-9A71-6A86-70556F00511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F29F149-4098-4702-BABD-FCE60A9052DE}" type="slidenum">
              <a:rPr lang="en-GB" smtClean="0"/>
              <a:t>‹#›</a:t>
            </a:fld>
            <a:endParaRPr lang="en-GB"/>
          </a:p>
        </p:txBody>
      </p:sp>
    </p:spTree>
    <p:extLst>
      <p:ext uri="{BB962C8B-B14F-4D97-AF65-F5344CB8AC3E}">
        <p14:creationId xmlns:p14="http://schemas.microsoft.com/office/powerpoint/2010/main" val="2233618520"/>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8" Type="http://schemas.openxmlformats.org/officeDocument/2006/relationships/image" Target="../media/image22.jpeg"/><Relationship Id="rId3" Type="http://schemas.microsoft.com/office/2007/relationships/hdphoto" Target="../media/hdphoto1.wdp"/><Relationship Id="rId7" Type="http://schemas.openxmlformats.org/officeDocument/2006/relationships/image" Target="../media/image21.jpeg"/><Relationship Id="rId12" Type="http://schemas.openxmlformats.org/officeDocument/2006/relationships/image" Target="../media/image26.jpeg"/><Relationship Id="rId2" Type="http://schemas.openxmlformats.org/officeDocument/2006/relationships/image" Target="../media/image17.png"/><Relationship Id="rId1" Type="http://schemas.openxmlformats.org/officeDocument/2006/relationships/slideLayout" Target="../slideLayouts/slideLayout4.xml"/><Relationship Id="rId6" Type="http://schemas.openxmlformats.org/officeDocument/2006/relationships/image" Target="../media/image20.jpeg"/><Relationship Id="rId11" Type="http://schemas.openxmlformats.org/officeDocument/2006/relationships/image" Target="../media/image25.jpeg"/><Relationship Id="rId5" Type="http://schemas.openxmlformats.org/officeDocument/2006/relationships/image" Target="../media/image19.jpeg"/><Relationship Id="rId10" Type="http://schemas.openxmlformats.org/officeDocument/2006/relationships/image" Target="../media/image24.jpeg"/><Relationship Id="rId4" Type="http://schemas.openxmlformats.org/officeDocument/2006/relationships/image" Target="../media/image18.png"/><Relationship Id="rId9" Type="http://schemas.openxmlformats.org/officeDocument/2006/relationships/image" Target="../media/image23.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4.xml"/><Relationship Id="rId4" Type="http://schemas.openxmlformats.org/officeDocument/2006/relationships/image" Target="../media/image30.png"/></Relationships>
</file>

<file path=ppt/slides/_rels/slide1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34.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7.png"/><Relationship Id="rId1" Type="http://schemas.openxmlformats.org/officeDocument/2006/relationships/slideLayout" Target="../slideLayouts/slideLayout9.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descr="A blue background with text on it&#10;&#10;Description automatically generated">
            <a:extLst>
              <a:ext uri="{FF2B5EF4-FFF2-40B4-BE49-F238E27FC236}">
                <a16:creationId xmlns:a16="http://schemas.microsoft.com/office/drawing/2014/main" id="{6BDF9D43-0F8D-44D2-4AAE-0FD77ACF44F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8265551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8AC93E-CA6B-3BDA-EBA5-590AEBF6757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F98619-562D-E9CF-F104-5DFB76F2DB8F}"/>
              </a:ext>
            </a:extLst>
          </p:cNvPr>
          <p:cNvSpPr>
            <a:spLocks noGrp="1"/>
          </p:cNvSpPr>
          <p:nvPr>
            <p:ph type="title"/>
          </p:nvPr>
        </p:nvSpPr>
        <p:spPr>
          <a:xfrm>
            <a:off x="609600" y="530433"/>
            <a:ext cx="10972801" cy="536223"/>
          </a:xfrm>
        </p:spPr>
        <p:txBody>
          <a:bodyPr>
            <a:normAutofit fontScale="90000"/>
          </a:bodyPr>
          <a:lstStyle/>
          <a:p>
            <a:r>
              <a:rPr lang="en-GB">
                <a:cs typeface="Arial"/>
              </a:rPr>
              <a:t>Element fact sheets</a:t>
            </a:r>
            <a:endParaRPr lang="en-US"/>
          </a:p>
        </p:txBody>
      </p:sp>
      <p:pic>
        <p:nvPicPr>
          <p:cNvPr id="4" name="Content Placeholder 3" descr="Periodic table - Wikipedia">
            <a:extLst>
              <a:ext uri="{FF2B5EF4-FFF2-40B4-BE49-F238E27FC236}">
                <a16:creationId xmlns:a16="http://schemas.microsoft.com/office/drawing/2014/main" id="{F2439D3D-752C-6F55-92A4-9D1B009DDBE8}"/>
              </a:ext>
            </a:extLst>
          </p:cNvPr>
          <p:cNvPicPr>
            <a:picLocks noGrp="1" noChangeAspect="1"/>
          </p:cNvPicPr>
          <p:nvPr>
            <p:ph idx="1"/>
          </p:nvPr>
        </p:nvPicPr>
        <p:blipFill>
          <a:blip r:embed="rId2"/>
          <a:stretch>
            <a:fillRect/>
          </a:stretch>
        </p:blipFill>
        <p:spPr>
          <a:xfrm>
            <a:off x="5646365" y="1819023"/>
            <a:ext cx="6193165" cy="3565191"/>
          </a:xfrm>
          <a:ln>
            <a:noFill/>
          </a:ln>
        </p:spPr>
      </p:pic>
      <p:sp>
        <p:nvSpPr>
          <p:cNvPr id="5" name="TextBox 4">
            <a:extLst>
              <a:ext uri="{FF2B5EF4-FFF2-40B4-BE49-F238E27FC236}">
                <a16:creationId xmlns:a16="http://schemas.microsoft.com/office/drawing/2014/main" id="{3B67EF47-4D11-A08B-A947-984209FC391B}"/>
              </a:ext>
            </a:extLst>
          </p:cNvPr>
          <p:cNvSpPr txBox="1"/>
          <p:nvPr/>
        </p:nvSpPr>
        <p:spPr>
          <a:xfrm>
            <a:off x="649592" y="1173001"/>
            <a:ext cx="4788058" cy="243143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AutoNum type="arabicPeriod"/>
            </a:pPr>
            <a:r>
              <a:rPr lang="en-GB" sz="1900" b="1">
                <a:cs typeface="Arial"/>
              </a:rPr>
              <a:t>Iron (Fe)</a:t>
            </a:r>
            <a:endParaRPr lang="en-US" sz="1900">
              <a:cs typeface="Arial"/>
            </a:endParaRPr>
          </a:p>
          <a:p>
            <a:pPr marL="742950" lvl="1" indent="-285750">
              <a:buFont typeface="Arial"/>
              <a:buChar char="•"/>
            </a:pPr>
            <a:r>
              <a:rPr lang="en-GB" sz="1900">
                <a:cs typeface="Arial"/>
              </a:rPr>
              <a:t>Transition metal, very heavy</a:t>
            </a:r>
          </a:p>
          <a:p>
            <a:pPr marL="742950" lvl="1" indent="-285750">
              <a:buFont typeface="Arial"/>
              <a:buChar char="•"/>
            </a:pPr>
            <a:r>
              <a:rPr lang="en-GB" sz="1900">
                <a:cs typeface="Arial"/>
              </a:rPr>
              <a:t>Very abundant on Earth, but mostly found in the core (inaccessible)</a:t>
            </a:r>
          </a:p>
          <a:p>
            <a:pPr marL="742950" lvl="1" indent="-285750">
              <a:buFont typeface="Arial"/>
              <a:buChar char="•"/>
            </a:pPr>
            <a:r>
              <a:rPr lang="en-GB" sz="1900">
                <a:cs typeface="Arial"/>
              </a:rPr>
              <a:t>Very abundant in asteroids</a:t>
            </a:r>
          </a:p>
          <a:p>
            <a:pPr marL="742950" lvl="1" indent="-285750">
              <a:buFont typeface="Arial"/>
              <a:buChar char="•"/>
            </a:pPr>
            <a:r>
              <a:rPr lang="en-GB" sz="1900" b="1">
                <a:cs typeface="Arial"/>
              </a:rPr>
              <a:t>Uses</a:t>
            </a:r>
            <a:r>
              <a:rPr lang="en-GB" sz="1900">
                <a:cs typeface="Arial"/>
              </a:rPr>
              <a:t>: construction, transportation, manufacturing</a:t>
            </a:r>
          </a:p>
          <a:p>
            <a:pPr marL="742950" lvl="1" indent="-285750">
              <a:buFont typeface="Arial"/>
              <a:buChar char="•"/>
            </a:pPr>
            <a:r>
              <a:rPr lang="en-GB" sz="1900" b="1">
                <a:cs typeface="Arial"/>
              </a:rPr>
              <a:t>Importance</a:t>
            </a:r>
            <a:r>
              <a:rPr lang="en-GB" sz="1900">
                <a:cs typeface="Arial"/>
              </a:rPr>
              <a:t>: high</a:t>
            </a:r>
          </a:p>
        </p:txBody>
      </p:sp>
      <p:sp>
        <p:nvSpPr>
          <p:cNvPr id="6" name="TextBox 5">
            <a:extLst>
              <a:ext uri="{FF2B5EF4-FFF2-40B4-BE49-F238E27FC236}">
                <a16:creationId xmlns:a16="http://schemas.microsoft.com/office/drawing/2014/main" id="{3830650F-8531-4E89-0B49-9D77180B01FB}"/>
              </a:ext>
            </a:extLst>
          </p:cNvPr>
          <p:cNvSpPr txBox="1"/>
          <p:nvPr/>
        </p:nvSpPr>
        <p:spPr>
          <a:xfrm>
            <a:off x="638860" y="3726040"/>
            <a:ext cx="4807829" cy="243143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900" b="1">
                <a:cs typeface="Arial"/>
              </a:rPr>
              <a:t>2. Copper (Cu)</a:t>
            </a:r>
            <a:endParaRPr lang="en-US" sz="1900">
              <a:cs typeface="Arial"/>
            </a:endParaRPr>
          </a:p>
          <a:p>
            <a:pPr marL="742950" lvl="1" indent="-285750">
              <a:buFont typeface="Arial"/>
              <a:buChar char="•"/>
            </a:pPr>
            <a:r>
              <a:rPr lang="en-GB" sz="1900">
                <a:cs typeface="Arial"/>
              </a:rPr>
              <a:t>Transition metal, very heavy</a:t>
            </a:r>
          </a:p>
          <a:p>
            <a:pPr marL="742950" lvl="1" indent="-285750">
              <a:buFont typeface="Arial"/>
              <a:buChar char="•"/>
            </a:pPr>
            <a:r>
              <a:rPr lang="en-GB" sz="1900">
                <a:cs typeface="Arial"/>
              </a:rPr>
              <a:t>Moderately abundant on Earth</a:t>
            </a:r>
          </a:p>
          <a:p>
            <a:pPr marL="742950" lvl="1" indent="-285750">
              <a:buFont typeface="Arial"/>
              <a:buChar char="•"/>
            </a:pPr>
            <a:r>
              <a:rPr lang="en-GB" sz="1900">
                <a:cs typeface="Arial"/>
              </a:rPr>
              <a:t>Very abundant in asteroids</a:t>
            </a:r>
          </a:p>
          <a:p>
            <a:pPr marL="742950" lvl="1" indent="-285750">
              <a:buFont typeface="Arial"/>
              <a:buChar char="•"/>
            </a:pPr>
            <a:r>
              <a:rPr lang="en-GB" sz="1900">
                <a:cs typeface="Arial"/>
              </a:rPr>
              <a:t>Abundance correlated with Fe</a:t>
            </a:r>
          </a:p>
          <a:p>
            <a:pPr marL="742950" lvl="1" indent="-285750">
              <a:buFont typeface="Arial"/>
              <a:buChar char="•"/>
            </a:pPr>
            <a:r>
              <a:rPr lang="en-GB" sz="1900" b="1">
                <a:cs typeface="Arial"/>
              </a:rPr>
              <a:t>Uses</a:t>
            </a:r>
            <a:r>
              <a:rPr lang="en-GB" sz="1900">
                <a:cs typeface="Arial"/>
              </a:rPr>
              <a:t>: construction, electronics, batteries</a:t>
            </a:r>
          </a:p>
          <a:p>
            <a:pPr marL="742950" lvl="1" indent="-285750">
              <a:buFont typeface="Arial"/>
              <a:buChar char="•"/>
            </a:pPr>
            <a:r>
              <a:rPr lang="en-GB" sz="1900" b="1">
                <a:cs typeface="Arial"/>
              </a:rPr>
              <a:t>Importance</a:t>
            </a:r>
            <a:r>
              <a:rPr lang="en-GB" sz="1900">
                <a:cs typeface="Arial"/>
              </a:rPr>
              <a:t>: very high</a:t>
            </a:r>
          </a:p>
        </p:txBody>
      </p:sp>
      <p:sp>
        <p:nvSpPr>
          <p:cNvPr id="7" name="Rectangle 6">
            <a:extLst>
              <a:ext uri="{FF2B5EF4-FFF2-40B4-BE49-F238E27FC236}">
                <a16:creationId xmlns:a16="http://schemas.microsoft.com/office/drawing/2014/main" id="{FFBC71BD-977C-A1DB-E6B2-BBC7DBD33F2D}"/>
              </a:ext>
            </a:extLst>
          </p:cNvPr>
          <p:cNvSpPr/>
          <p:nvPr/>
        </p:nvSpPr>
        <p:spPr>
          <a:xfrm>
            <a:off x="8778219" y="3255044"/>
            <a:ext cx="222585" cy="282743"/>
          </a:xfrm>
          <a:prstGeom prst="rect">
            <a:avLst/>
          </a:prstGeom>
          <a:noFill/>
          <a:ln w="28575">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F5EACFC0-559E-E83E-4D53-CC3719DD2FC9}"/>
              </a:ext>
            </a:extLst>
          </p:cNvPr>
          <p:cNvSpPr/>
          <p:nvPr/>
        </p:nvSpPr>
        <p:spPr>
          <a:xfrm>
            <a:off x="9585998" y="3255044"/>
            <a:ext cx="222585" cy="282743"/>
          </a:xfrm>
          <a:prstGeom prst="rect">
            <a:avLst/>
          </a:prstGeom>
          <a:noFill/>
          <a:ln w="28575">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4F364FB6-8051-268B-B5E4-006DCD92F651}"/>
              </a:ext>
            </a:extLst>
          </p:cNvPr>
          <p:cNvSpPr txBox="1"/>
          <p:nvPr/>
        </p:nvSpPr>
        <p:spPr>
          <a:xfrm>
            <a:off x="10054277" y="5476657"/>
            <a:ext cx="2743199"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a:cs typeface="Arial"/>
              </a:rPr>
              <a:t>Credit: </a:t>
            </a:r>
            <a:r>
              <a:rPr lang="en-GB" sz="1200" err="1">
                <a:cs typeface="Arial"/>
              </a:rPr>
              <a:t>sandbh</a:t>
            </a:r>
            <a:r>
              <a:rPr lang="en-GB" sz="1200">
                <a:cs typeface="Arial"/>
              </a:rPr>
              <a:t>/Wikipedia</a:t>
            </a:r>
          </a:p>
        </p:txBody>
      </p:sp>
    </p:spTree>
    <p:extLst>
      <p:ext uri="{BB962C8B-B14F-4D97-AF65-F5344CB8AC3E}">
        <p14:creationId xmlns:p14="http://schemas.microsoft.com/office/powerpoint/2010/main" val="6495934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Periodic table - Wikipedia">
            <a:extLst>
              <a:ext uri="{FF2B5EF4-FFF2-40B4-BE49-F238E27FC236}">
                <a16:creationId xmlns:a16="http://schemas.microsoft.com/office/drawing/2014/main" id="{F50D779A-E97D-872B-F109-B948328F230C}"/>
              </a:ext>
            </a:extLst>
          </p:cNvPr>
          <p:cNvPicPr>
            <a:picLocks noGrp="1" noChangeAspect="1"/>
          </p:cNvPicPr>
          <p:nvPr>
            <p:ph idx="1"/>
          </p:nvPr>
        </p:nvPicPr>
        <p:blipFill>
          <a:blip r:embed="rId2"/>
          <a:stretch>
            <a:fillRect/>
          </a:stretch>
        </p:blipFill>
        <p:spPr>
          <a:xfrm>
            <a:off x="5646365" y="1819023"/>
            <a:ext cx="6193165" cy="3565191"/>
          </a:xfrm>
          <a:ln>
            <a:noFill/>
          </a:ln>
        </p:spPr>
      </p:pic>
      <p:sp>
        <p:nvSpPr>
          <p:cNvPr id="5" name="TextBox 4">
            <a:extLst>
              <a:ext uri="{FF2B5EF4-FFF2-40B4-BE49-F238E27FC236}">
                <a16:creationId xmlns:a16="http://schemas.microsoft.com/office/drawing/2014/main" id="{78557710-4A12-0954-9AF1-A5ACED7FE2CB}"/>
              </a:ext>
            </a:extLst>
          </p:cNvPr>
          <p:cNvSpPr txBox="1"/>
          <p:nvPr/>
        </p:nvSpPr>
        <p:spPr>
          <a:xfrm>
            <a:off x="638860" y="1301193"/>
            <a:ext cx="4582448" cy="243143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900" b="1">
                <a:cs typeface="Arial"/>
              </a:rPr>
              <a:t>3. Lithium (Li)</a:t>
            </a:r>
            <a:endParaRPr lang="en-US" sz="1900">
              <a:cs typeface="Arial"/>
            </a:endParaRPr>
          </a:p>
          <a:p>
            <a:pPr marL="742950" lvl="1" indent="-285750">
              <a:buFont typeface="Arial"/>
              <a:buChar char="•"/>
            </a:pPr>
            <a:r>
              <a:rPr lang="en-GB" sz="1900">
                <a:cs typeface="Arial"/>
              </a:rPr>
              <a:t>Metal, light</a:t>
            </a:r>
          </a:p>
          <a:p>
            <a:pPr marL="742950" lvl="1" indent="-285750">
              <a:buFont typeface="Arial,Sans-Serif"/>
              <a:buChar char="•"/>
            </a:pPr>
            <a:r>
              <a:rPr lang="en-GB" sz="1900">
                <a:cs typeface="Arial"/>
              </a:rPr>
              <a:t>Rare on Earth</a:t>
            </a:r>
            <a:endParaRPr lang="en-US" sz="1900">
              <a:cs typeface="Arial"/>
            </a:endParaRPr>
          </a:p>
          <a:p>
            <a:pPr marL="742950" lvl="1" indent="-285750">
              <a:buFont typeface="Arial,Sans-Serif"/>
              <a:buChar char="•"/>
            </a:pPr>
            <a:r>
              <a:rPr lang="en-GB" sz="1900">
                <a:cs typeface="Arial"/>
              </a:rPr>
              <a:t>Relatively abundant in asteroids</a:t>
            </a:r>
            <a:endParaRPr lang="en-US" sz="1900">
              <a:cs typeface="Arial"/>
            </a:endParaRPr>
          </a:p>
          <a:p>
            <a:pPr marL="742950" lvl="1" indent="-285750">
              <a:buFont typeface="Arial,Sans-Serif"/>
              <a:buChar char="•"/>
            </a:pPr>
            <a:r>
              <a:rPr lang="en-GB" sz="1900">
                <a:cs typeface="Arial"/>
              </a:rPr>
              <a:t>Abundance inversely correlated with Fe</a:t>
            </a:r>
          </a:p>
          <a:p>
            <a:pPr marL="742950" lvl="1" indent="-285750">
              <a:buFont typeface="Arial"/>
              <a:buChar char="•"/>
            </a:pPr>
            <a:r>
              <a:rPr lang="en-GB" sz="1900" b="1">
                <a:cs typeface="Arial"/>
              </a:rPr>
              <a:t>Uses</a:t>
            </a:r>
            <a:r>
              <a:rPr lang="en-GB" sz="1900">
                <a:cs typeface="Arial"/>
              </a:rPr>
              <a:t>: batteries</a:t>
            </a:r>
          </a:p>
          <a:p>
            <a:pPr marL="742950" lvl="1" indent="-285750">
              <a:buFont typeface="Arial"/>
              <a:buChar char="•"/>
            </a:pPr>
            <a:r>
              <a:rPr lang="en-GB" sz="1900" b="1">
                <a:cs typeface="Arial"/>
              </a:rPr>
              <a:t>Importance</a:t>
            </a:r>
            <a:r>
              <a:rPr lang="en-GB" sz="1900">
                <a:cs typeface="Arial"/>
              </a:rPr>
              <a:t>: extremely high</a:t>
            </a:r>
            <a:endParaRPr lang="en-GB" sz="1900"/>
          </a:p>
        </p:txBody>
      </p:sp>
      <p:sp>
        <p:nvSpPr>
          <p:cNvPr id="6" name="TextBox 5">
            <a:extLst>
              <a:ext uri="{FF2B5EF4-FFF2-40B4-BE49-F238E27FC236}">
                <a16:creationId xmlns:a16="http://schemas.microsoft.com/office/drawing/2014/main" id="{7569E19E-86D4-9938-2333-9D26D575B01E}"/>
              </a:ext>
            </a:extLst>
          </p:cNvPr>
          <p:cNvSpPr txBox="1"/>
          <p:nvPr/>
        </p:nvSpPr>
        <p:spPr>
          <a:xfrm>
            <a:off x="649592" y="3880454"/>
            <a:ext cx="4571716" cy="243143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900" b="1">
                <a:cs typeface="Arial"/>
              </a:rPr>
              <a:t>4. Gallium (Ga)</a:t>
            </a:r>
            <a:endParaRPr lang="en-US" sz="1900">
              <a:cs typeface="Arial"/>
            </a:endParaRPr>
          </a:p>
          <a:p>
            <a:pPr marL="742950" lvl="1" indent="-285750">
              <a:buFont typeface="Arial"/>
              <a:buChar char="•"/>
            </a:pPr>
            <a:r>
              <a:rPr lang="en-GB" sz="1900">
                <a:cs typeface="Arial"/>
              </a:rPr>
              <a:t>(Post) transition metal, heavy</a:t>
            </a:r>
          </a:p>
          <a:p>
            <a:pPr marL="742950" lvl="1" indent="-285750">
              <a:buFont typeface="Arial"/>
              <a:buChar char="•"/>
            </a:pPr>
            <a:r>
              <a:rPr lang="en-GB" sz="1900">
                <a:cs typeface="Arial"/>
              </a:rPr>
              <a:t>Very rare on Earth</a:t>
            </a:r>
          </a:p>
          <a:p>
            <a:pPr marL="742950" lvl="1" indent="-285750">
              <a:buFont typeface="Arial"/>
              <a:buChar char="•"/>
            </a:pPr>
            <a:r>
              <a:rPr lang="en-GB" sz="1900">
                <a:cs typeface="Arial"/>
              </a:rPr>
              <a:t>Relatively abundant in asteroids</a:t>
            </a:r>
          </a:p>
          <a:p>
            <a:pPr marL="742950" lvl="1" indent="-285750">
              <a:buFont typeface="Arial"/>
              <a:buChar char="•"/>
            </a:pPr>
            <a:r>
              <a:rPr lang="en-GB" sz="1900">
                <a:cs typeface="Arial"/>
              </a:rPr>
              <a:t>Abundance correlated with Fe</a:t>
            </a:r>
          </a:p>
          <a:p>
            <a:pPr marL="742950" lvl="1" indent="-285750">
              <a:buFont typeface="Arial"/>
              <a:buChar char="•"/>
            </a:pPr>
            <a:r>
              <a:rPr lang="en-GB" sz="1900" b="1">
                <a:cs typeface="Arial"/>
              </a:rPr>
              <a:t>Uses</a:t>
            </a:r>
            <a:r>
              <a:rPr lang="en-GB" sz="1900">
                <a:cs typeface="Arial"/>
              </a:rPr>
              <a:t>: electronics, green technology (solar panels)</a:t>
            </a:r>
          </a:p>
          <a:p>
            <a:pPr marL="742950" lvl="1" indent="-285750">
              <a:buFont typeface="Arial"/>
              <a:buChar char="•"/>
            </a:pPr>
            <a:r>
              <a:rPr lang="en-GB" sz="1900" b="1">
                <a:cs typeface="Arial"/>
              </a:rPr>
              <a:t>Importance</a:t>
            </a:r>
            <a:r>
              <a:rPr lang="en-GB" sz="1900">
                <a:cs typeface="Arial"/>
              </a:rPr>
              <a:t>: high</a:t>
            </a:r>
          </a:p>
        </p:txBody>
      </p:sp>
      <p:sp>
        <p:nvSpPr>
          <p:cNvPr id="7" name="Rectangle 6">
            <a:extLst>
              <a:ext uri="{FF2B5EF4-FFF2-40B4-BE49-F238E27FC236}">
                <a16:creationId xmlns:a16="http://schemas.microsoft.com/office/drawing/2014/main" id="{99652207-7C0D-E048-E303-00B917F8503D}"/>
              </a:ext>
            </a:extLst>
          </p:cNvPr>
          <p:cNvSpPr/>
          <p:nvPr/>
        </p:nvSpPr>
        <p:spPr>
          <a:xfrm>
            <a:off x="6311746" y="2673517"/>
            <a:ext cx="222585" cy="282743"/>
          </a:xfrm>
          <a:prstGeom prst="rect">
            <a:avLst/>
          </a:prstGeom>
          <a:noFill/>
          <a:ln w="28575">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79F68480-BA1E-B563-628F-CA83014EACE8}"/>
              </a:ext>
            </a:extLst>
          </p:cNvPr>
          <p:cNvSpPr/>
          <p:nvPr/>
        </p:nvSpPr>
        <p:spPr>
          <a:xfrm>
            <a:off x="10176227" y="3255044"/>
            <a:ext cx="222585" cy="282743"/>
          </a:xfrm>
          <a:prstGeom prst="rect">
            <a:avLst/>
          </a:prstGeom>
          <a:noFill/>
          <a:ln w="28575">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 name="TextBox 8">
            <a:extLst>
              <a:ext uri="{FF2B5EF4-FFF2-40B4-BE49-F238E27FC236}">
                <a16:creationId xmlns:a16="http://schemas.microsoft.com/office/drawing/2014/main" id="{CE3B1E5C-03C0-D29D-05E9-BE53A70AFE20}"/>
              </a:ext>
            </a:extLst>
          </p:cNvPr>
          <p:cNvSpPr txBox="1"/>
          <p:nvPr/>
        </p:nvSpPr>
        <p:spPr>
          <a:xfrm>
            <a:off x="10054277" y="5476657"/>
            <a:ext cx="2743199"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a:cs typeface="Arial"/>
              </a:rPr>
              <a:t>Credit: </a:t>
            </a:r>
            <a:r>
              <a:rPr lang="en-GB" sz="1200" err="1">
                <a:cs typeface="Arial"/>
              </a:rPr>
              <a:t>sandbh</a:t>
            </a:r>
            <a:r>
              <a:rPr lang="en-GB" sz="1200">
                <a:cs typeface="Arial"/>
              </a:rPr>
              <a:t>/Wikipedia</a:t>
            </a:r>
          </a:p>
        </p:txBody>
      </p:sp>
      <p:sp>
        <p:nvSpPr>
          <p:cNvPr id="12" name="Title 1">
            <a:extLst>
              <a:ext uri="{FF2B5EF4-FFF2-40B4-BE49-F238E27FC236}">
                <a16:creationId xmlns:a16="http://schemas.microsoft.com/office/drawing/2014/main" id="{24457728-640B-01BC-2CA3-3341DCE36A25}"/>
              </a:ext>
            </a:extLst>
          </p:cNvPr>
          <p:cNvSpPr txBox="1">
            <a:spLocks/>
          </p:cNvSpPr>
          <p:nvPr/>
        </p:nvSpPr>
        <p:spPr>
          <a:xfrm>
            <a:off x="609600" y="530433"/>
            <a:ext cx="10972801" cy="536223"/>
          </a:xfrm>
          <a:prstGeom prst="rect">
            <a:avLst/>
          </a:prstGeom>
        </p:spPr>
        <p:txBody>
          <a:bodyPr vert="horz" lIns="91440" tIns="45720" rIns="91440" bIns="45720" rtlCol="0" anchor="ctr">
            <a:normAutofit fontScale="90000" lnSpcReduction="10000"/>
          </a:bodyPr>
          <a:lstStyle>
            <a:lvl1pPr algn="l" defTabSz="457200" rtl="0" eaLnBrk="1" latinLnBrk="0" hangingPunct="1">
              <a:spcBef>
                <a:spcPct val="0"/>
              </a:spcBef>
              <a:buNone/>
              <a:defRPr sz="3600" kern="1200">
                <a:solidFill>
                  <a:schemeClr val="accent1"/>
                </a:solidFill>
                <a:latin typeface="+mj-lt"/>
                <a:ea typeface="+mj-ea"/>
                <a:cs typeface="+mj-cs"/>
              </a:defRPr>
            </a:lvl1pPr>
          </a:lstStyle>
          <a:p>
            <a:r>
              <a:rPr lang="en-GB">
                <a:cs typeface="Arial"/>
              </a:rPr>
              <a:t>Element fact sheets</a:t>
            </a:r>
            <a:endParaRPr lang="en-US"/>
          </a:p>
        </p:txBody>
      </p:sp>
    </p:spTree>
    <p:extLst>
      <p:ext uri="{BB962C8B-B14F-4D97-AF65-F5344CB8AC3E}">
        <p14:creationId xmlns:p14="http://schemas.microsoft.com/office/powerpoint/2010/main" val="40155544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Periodic table - Wikipedia">
            <a:extLst>
              <a:ext uri="{FF2B5EF4-FFF2-40B4-BE49-F238E27FC236}">
                <a16:creationId xmlns:a16="http://schemas.microsoft.com/office/drawing/2014/main" id="{F50D779A-E97D-872B-F109-B948328F230C}"/>
              </a:ext>
            </a:extLst>
          </p:cNvPr>
          <p:cNvPicPr>
            <a:picLocks noGrp="1" noChangeAspect="1"/>
          </p:cNvPicPr>
          <p:nvPr>
            <p:ph idx="1"/>
          </p:nvPr>
        </p:nvPicPr>
        <p:blipFill>
          <a:blip r:embed="rId2"/>
          <a:stretch>
            <a:fillRect/>
          </a:stretch>
        </p:blipFill>
        <p:spPr>
          <a:xfrm>
            <a:off x="5646365" y="1819023"/>
            <a:ext cx="6193165" cy="3565191"/>
          </a:xfrm>
          <a:ln>
            <a:noFill/>
          </a:ln>
        </p:spPr>
      </p:pic>
      <p:sp>
        <p:nvSpPr>
          <p:cNvPr id="5" name="TextBox 4">
            <a:extLst>
              <a:ext uri="{FF2B5EF4-FFF2-40B4-BE49-F238E27FC236}">
                <a16:creationId xmlns:a16="http://schemas.microsoft.com/office/drawing/2014/main" id="{78557710-4A12-0954-9AF1-A5ACED7FE2CB}"/>
              </a:ext>
            </a:extLst>
          </p:cNvPr>
          <p:cNvSpPr txBox="1"/>
          <p:nvPr/>
        </p:nvSpPr>
        <p:spPr>
          <a:xfrm>
            <a:off x="511860" y="1280026"/>
            <a:ext cx="4657575" cy="213904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900" b="1">
                <a:cs typeface="Arial"/>
              </a:rPr>
              <a:t>5. Gold (Au)</a:t>
            </a:r>
            <a:endParaRPr lang="en-US" sz="1900">
              <a:cs typeface="Arial"/>
            </a:endParaRPr>
          </a:p>
          <a:p>
            <a:pPr marL="742950" lvl="1" indent="-285750">
              <a:buFont typeface="Arial"/>
              <a:buChar char="•"/>
            </a:pPr>
            <a:r>
              <a:rPr lang="en-GB" sz="1900">
                <a:cs typeface="Arial"/>
              </a:rPr>
              <a:t>Precious metal, heavy</a:t>
            </a:r>
            <a:endParaRPr lang="en-GB" sz="1900"/>
          </a:p>
          <a:p>
            <a:pPr marL="742950" lvl="1" indent="-285750">
              <a:buFont typeface="Arial,Sans-Serif"/>
              <a:buChar char="•"/>
            </a:pPr>
            <a:r>
              <a:rPr lang="en-GB" sz="1900">
                <a:cs typeface="Arial"/>
              </a:rPr>
              <a:t>Rare on Earth</a:t>
            </a:r>
            <a:endParaRPr lang="en-US" sz="1900">
              <a:cs typeface="Arial"/>
            </a:endParaRPr>
          </a:p>
          <a:p>
            <a:pPr marL="742950" lvl="1" indent="-285750">
              <a:buFont typeface="Arial,Sans-Serif"/>
              <a:buChar char="•"/>
            </a:pPr>
            <a:r>
              <a:rPr lang="en-GB" sz="1900">
                <a:cs typeface="Arial"/>
              </a:rPr>
              <a:t>Relatively abundant in asteroids</a:t>
            </a:r>
            <a:endParaRPr lang="en-US" sz="1900">
              <a:cs typeface="Arial"/>
            </a:endParaRPr>
          </a:p>
          <a:p>
            <a:pPr marL="742950" lvl="1" indent="-285750">
              <a:buFont typeface="Arial,Sans-Serif"/>
              <a:buChar char="•"/>
            </a:pPr>
            <a:r>
              <a:rPr lang="en-GB" sz="1900">
                <a:cs typeface="Arial"/>
              </a:rPr>
              <a:t>Abundance correlated with Fe</a:t>
            </a:r>
          </a:p>
          <a:p>
            <a:pPr marL="742950" lvl="1" indent="-285750">
              <a:buFont typeface="Arial"/>
              <a:buChar char="•"/>
            </a:pPr>
            <a:r>
              <a:rPr lang="en-GB" sz="1900" b="1">
                <a:cs typeface="Arial"/>
              </a:rPr>
              <a:t>Uses</a:t>
            </a:r>
            <a:r>
              <a:rPr lang="en-GB" sz="1900">
                <a:cs typeface="Arial"/>
              </a:rPr>
              <a:t>: jewellery, electronics</a:t>
            </a:r>
          </a:p>
          <a:p>
            <a:pPr marL="742950" lvl="1" indent="-285750">
              <a:buFont typeface="Arial"/>
              <a:buChar char="•"/>
            </a:pPr>
            <a:r>
              <a:rPr lang="en-GB" sz="1900" b="1">
                <a:cs typeface="Arial"/>
              </a:rPr>
              <a:t>Importance</a:t>
            </a:r>
            <a:r>
              <a:rPr lang="en-GB" sz="1900">
                <a:cs typeface="Arial"/>
              </a:rPr>
              <a:t>: high</a:t>
            </a:r>
            <a:endParaRPr lang="en-GB" sz="1900"/>
          </a:p>
        </p:txBody>
      </p:sp>
      <p:sp>
        <p:nvSpPr>
          <p:cNvPr id="6" name="TextBox 5">
            <a:extLst>
              <a:ext uri="{FF2B5EF4-FFF2-40B4-BE49-F238E27FC236}">
                <a16:creationId xmlns:a16="http://schemas.microsoft.com/office/drawing/2014/main" id="{7569E19E-86D4-9938-2333-9D26D575B01E}"/>
              </a:ext>
            </a:extLst>
          </p:cNvPr>
          <p:cNvSpPr txBox="1"/>
          <p:nvPr/>
        </p:nvSpPr>
        <p:spPr>
          <a:xfrm>
            <a:off x="512823" y="3528661"/>
            <a:ext cx="5575884" cy="241604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900" b="1" dirty="0">
                <a:cs typeface="Arial"/>
              </a:rPr>
              <a:t>6. </a:t>
            </a:r>
            <a:r>
              <a:rPr lang="en-GB" sz="1900" b="1" dirty="0" err="1">
                <a:cs typeface="Arial"/>
              </a:rPr>
              <a:t>Burlingtonium</a:t>
            </a:r>
            <a:r>
              <a:rPr lang="en-GB" sz="1900" b="1" dirty="0">
                <a:cs typeface="Arial"/>
              </a:rPr>
              <a:t> (</a:t>
            </a:r>
            <a:r>
              <a:rPr lang="en-GB" sz="1900" b="1" dirty="0" err="1">
                <a:cs typeface="Arial"/>
              </a:rPr>
              <a:t>Bh</a:t>
            </a:r>
            <a:r>
              <a:rPr lang="en-GB" sz="1900" b="1" dirty="0">
                <a:cs typeface="Arial"/>
              </a:rPr>
              <a:t>)</a:t>
            </a:r>
            <a:endParaRPr lang="en-US" sz="1900" dirty="0">
              <a:cs typeface="Arial"/>
            </a:endParaRPr>
          </a:p>
          <a:p>
            <a:pPr marL="742950" lvl="1" indent="-285750">
              <a:buFont typeface="Arial"/>
              <a:buChar char="•"/>
            </a:pPr>
            <a:r>
              <a:rPr lang="en-GB" sz="1900" dirty="0">
                <a:cs typeface="Arial"/>
              </a:rPr>
              <a:t>Newly discovered by GSLSA's scientists</a:t>
            </a:r>
          </a:p>
          <a:p>
            <a:pPr marL="742950" lvl="1" indent="-285750">
              <a:buFont typeface="Arial"/>
              <a:buChar char="•"/>
            </a:pPr>
            <a:r>
              <a:rPr lang="en-GB" sz="1900" dirty="0">
                <a:cs typeface="Arial"/>
              </a:rPr>
              <a:t>Very abundant in the Earth's core, very rare at the surface</a:t>
            </a:r>
          </a:p>
          <a:p>
            <a:pPr marL="742950" lvl="1" indent="-285750">
              <a:buFont typeface="Arial"/>
              <a:buChar char="•"/>
            </a:pPr>
            <a:r>
              <a:rPr lang="en-GB" sz="1900" dirty="0">
                <a:cs typeface="Arial"/>
              </a:rPr>
              <a:t>Relatively abundant in asteroids</a:t>
            </a:r>
          </a:p>
          <a:p>
            <a:pPr marL="742950" lvl="1" indent="-285750">
              <a:buFont typeface="Arial"/>
              <a:buChar char="•"/>
            </a:pPr>
            <a:r>
              <a:rPr lang="en-GB" sz="1900" dirty="0">
                <a:cs typeface="Arial"/>
              </a:rPr>
              <a:t>Correlation with Fe unknown</a:t>
            </a:r>
          </a:p>
          <a:p>
            <a:pPr marL="742950" lvl="1" indent="-285750">
              <a:buFont typeface="Arial"/>
              <a:buChar char="•"/>
            </a:pPr>
            <a:r>
              <a:rPr lang="en-GB" b="1" dirty="0">
                <a:cs typeface="Arial"/>
              </a:rPr>
              <a:t>Possible uses:</a:t>
            </a:r>
            <a:r>
              <a:rPr lang="en-GB" dirty="0">
                <a:cs typeface="Arial"/>
              </a:rPr>
              <a:t> more data needed</a:t>
            </a:r>
          </a:p>
          <a:p>
            <a:pPr marL="742950" lvl="1" indent="-285750">
              <a:buFont typeface="Arial"/>
              <a:buChar char="•"/>
            </a:pPr>
            <a:r>
              <a:rPr lang="en-GB" sz="1900" b="1" dirty="0">
                <a:cs typeface="Arial"/>
              </a:rPr>
              <a:t>Importance</a:t>
            </a:r>
            <a:r>
              <a:rPr lang="en-GB" sz="1900" dirty="0">
                <a:cs typeface="Arial"/>
              </a:rPr>
              <a:t>: very high</a:t>
            </a:r>
          </a:p>
        </p:txBody>
      </p:sp>
      <p:sp>
        <p:nvSpPr>
          <p:cNvPr id="8" name="Rectangle 7">
            <a:extLst>
              <a:ext uri="{FF2B5EF4-FFF2-40B4-BE49-F238E27FC236}">
                <a16:creationId xmlns:a16="http://schemas.microsoft.com/office/drawing/2014/main" id="{79F68480-BA1E-B563-628F-CA83014EACE8}"/>
              </a:ext>
            </a:extLst>
          </p:cNvPr>
          <p:cNvSpPr/>
          <p:nvPr/>
        </p:nvSpPr>
        <p:spPr>
          <a:xfrm>
            <a:off x="9611006" y="3824249"/>
            <a:ext cx="222585" cy="282743"/>
          </a:xfrm>
          <a:prstGeom prst="rect">
            <a:avLst/>
          </a:prstGeom>
          <a:noFill/>
          <a:ln w="28575">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68A4DA44-3421-DE08-F3CC-F18A8B1108C5}"/>
              </a:ext>
            </a:extLst>
          </p:cNvPr>
          <p:cNvSpPr/>
          <p:nvPr/>
        </p:nvSpPr>
        <p:spPr>
          <a:xfrm>
            <a:off x="11552122" y="4411814"/>
            <a:ext cx="265716" cy="268366"/>
          </a:xfrm>
          <a:prstGeom prst="rect">
            <a:avLst/>
          </a:prstGeom>
          <a:solidFill>
            <a:srgbClr val="FF00CC"/>
          </a:solidFill>
          <a:ln w="28575">
            <a:solidFill>
              <a:srgbClr val="FF00C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85830C3A-0C91-BF30-BF12-61D941F3A43F}"/>
              </a:ext>
            </a:extLst>
          </p:cNvPr>
          <p:cNvSpPr txBox="1"/>
          <p:nvPr/>
        </p:nvSpPr>
        <p:spPr>
          <a:xfrm>
            <a:off x="11431691" y="4383795"/>
            <a:ext cx="517395"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800">
                <a:cs typeface="Arial"/>
              </a:rPr>
              <a:t>119</a:t>
            </a:r>
            <a:endParaRPr lang="en-US" sz="800">
              <a:cs typeface="Arial"/>
            </a:endParaRPr>
          </a:p>
          <a:p>
            <a:pPr algn="ctr"/>
            <a:r>
              <a:rPr lang="en-GB" sz="800" err="1">
                <a:cs typeface="Arial"/>
              </a:rPr>
              <a:t>Bh</a:t>
            </a:r>
            <a:endParaRPr lang="en-GB" sz="800">
              <a:cs typeface="Arial"/>
            </a:endParaRPr>
          </a:p>
        </p:txBody>
      </p:sp>
      <p:sp>
        <p:nvSpPr>
          <p:cNvPr id="10" name="TextBox 9">
            <a:extLst>
              <a:ext uri="{FF2B5EF4-FFF2-40B4-BE49-F238E27FC236}">
                <a16:creationId xmlns:a16="http://schemas.microsoft.com/office/drawing/2014/main" id="{53879545-E9AA-E04C-EDA3-00197C66944D}"/>
              </a:ext>
            </a:extLst>
          </p:cNvPr>
          <p:cNvSpPr txBox="1"/>
          <p:nvPr/>
        </p:nvSpPr>
        <p:spPr>
          <a:xfrm>
            <a:off x="10054277" y="5476657"/>
            <a:ext cx="2743199"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a:cs typeface="Arial"/>
              </a:rPr>
              <a:t>Credit: </a:t>
            </a:r>
            <a:r>
              <a:rPr lang="en-GB" sz="1200" err="1">
                <a:cs typeface="Arial"/>
              </a:rPr>
              <a:t>sandbh</a:t>
            </a:r>
            <a:r>
              <a:rPr lang="en-GB" sz="1200">
                <a:cs typeface="Arial"/>
              </a:rPr>
              <a:t>/Wikipedia</a:t>
            </a:r>
          </a:p>
        </p:txBody>
      </p:sp>
      <p:sp>
        <p:nvSpPr>
          <p:cNvPr id="13" name="Title 1">
            <a:extLst>
              <a:ext uri="{FF2B5EF4-FFF2-40B4-BE49-F238E27FC236}">
                <a16:creationId xmlns:a16="http://schemas.microsoft.com/office/drawing/2014/main" id="{7CD73940-BFFF-2C51-825C-E1EAF09E27F1}"/>
              </a:ext>
            </a:extLst>
          </p:cNvPr>
          <p:cNvSpPr txBox="1">
            <a:spLocks/>
          </p:cNvSpPr>
          <p:nvPr/>
        </p:nvSpPr>
        <p:spPr>
          <a:xfrm>
            <a:off x="609600" y="589048"/>
            <a:ext cx="10972801" cy="536223"/>
          </a:xfrm>
          <a:prstGeom prst="rect">
            <a:avLst/>
          </a:prstGeom>
        </p:spPr>
        <p:txBody>
          <a:bodyPr vert="horz" lIns="91440" tIns="45720" rIns="91440" bIns="45720" rtlCol="0" anchor="ctr">
            <a:normAutofit fontScale="90000" lnSpcReduction="10000"/>
          </a:bodyPr>
          <a:lstStyle>
            <a:lvl1pPr algn="l" defTabSz="457200" rtl="0" eaLnBrk="1" latinLnBrk="0" hangingPunct="1">
              <a:spcBef>
                <a:spcPct val="0"/>
              </a:spcBef>
              <a:buNone/>
              <a:defRPr sz="3600" kern="1200">
                <a:solidFill>
                  <a:schemeClr val="accent1"/>
                </a:solidFill>
                <a:latin typeface="+mj-lt"/>
                <a:ea typeface="+mj-ea"/>
                <a:cs typeface="+mj-cs"/>
              </a:defRPr>
            </a:lvl1pPr>
          </a:lstStyle>
          <a:p>
            <a:r>
              <a:rPr lang="en-GB">
                <a:cs typeface="Arial"/>
              </a:rPr>
              <a:t>Element fact sheets</a:t>
            </a:r>
            <a:endParaRPr lang="en-US"/>
          </a:p>
        </p:txBody>
      </p:sp>
    </p:spTree>
    <p:extLst>
      <p:ext uri="{BB962C8B-B14F-4D97-AF65-F5344CB8AC3E}">
        <p14:creationId xmlns:p14="http://schemas.microsoft.com/office/powerpoint/2010/main" val="5839941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EA20E5-F194-3585-1FCE-DFE74DAD6DB8}"/>
              </a:ext>
            </a:extLst>
          </p:cNvPr>
          <p:cNvSpPr>
            <a:spLocks noGrp="1"/>
          </p:cNvSpPr>
          <p:nvPr>
            <p:ph type="title"/>
          </p:nvPr>
        </p:nvSpPr>
        <p:spPr/>
        <p:txBody>
          <a:bodyPr/>
          <a:lstStyle/>
          <a:p>
            <a:r>
              <a:rPr lang="en-GB"/>
              <a:t>PLANNING YOUR MISSION</a:t>
            </a:r>
          </a:p>
        </p:txBody>
      </p:sp>
      <p:sp>
        <p:nvSpPr>
          <p:cNvPr id="3" name="Text Placeholder 2">
            <a:extLst>
              <a:ext uri="{FF2B5EF4-FFF2-40B4-BE49-F238E27FC236}">
                <a16:creationId xmlns:a16="http://schemas.microsoft.com/office/drawing/2014/main" id="{4B0B1954-7364-00EF-AAD8-A84AEAE21A79}"/>
              </a:ext>
            </a:extLst>
          </p:cNvPr>
          <p:cNvSpPr>
            <a:spLocks noGrp="1"/>
          </p:cNvSpPr>
          <p:nvPr>
            <p:ph type="body" idx="1"/>
          </p:nvPr>
        </p:nvSpPr>
        <p:spPr/>
        <p:txBody>
          <a:bodyPr/>
          <a:lstStyle/>
          <a:p>
            <a:r>
              <a:rPr lang="en-GB"/>
              <a:t>Problem Solving Challenge</a:t>
            </a:r>
          </a:p>
        </p:txBody>
      </p:sp>
    </p:spTree>
    <p:extLst>
      <p:ext uri="{BB962C8B-B14F-4D97-AF65-F5344CB8AC3E}">
        <p14:creationId xmlns:p14="http://schemas.microsoft.com/office/powerpoint/2010/main" val="41399573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34" name="Picture 33" descr="Stars in the sky with many stars&#10;&#10;Description automatically generated">
            <a:extLst>
              <a:ext uri="{FF2B5EF4-FFF2-40B4-BE49-F238E27FC236}">
                <a16:creationId xmlns:a16="http://schemas.microsoft.com/office/drawing/2014/main" id="{846C1BA6-3329-0CDA-AE13-244417C927A4}"/>
              </a:ext>
            </a:extLst>
          </p:cNvPr>
          <p:cNvPicPr>
            <a:picLocks noChangeAspect="1"/>
          </p:cNvPicPr>
          <p:nvPr/>
        </p:nvPicPr>
        <p:blipFill>
          <a:blip r:embed="rId2">
            <a:extLst>
              <a:ext uri="{BEBA8EAE-BF5A-486C-A8C5-ECC9F3942E4B}">
                <a14:imgProps xmlns:a14="http://schemas.microsoft.com/office/drawing/2010/main">
                  <a14:imgLayer r:embed="rId3">
                    <a14:imgEffect>
                      <a14:saturation sat="38000"/>
                    </a14:imgEffect>
                    <a14:imgEffect>
                      <a14:brightnessContrast bright="-44000"/>
                    </a14:imgEffect>
                  </a14:imgLayer>
                </a14:imgProps>
              </a:ext>
            </a:extLst>
          </a:blip>
          <a:stretch>
            <a:fillRect/>
          </a:stretch>
        </p:blipFill>
        <p:spPr>
          <a:xfrm>
            <a:off x="1370" y="-2431"/>
            <a:ext cx="12189258" cy="6862863"/>
          </a:xfrm>
          <a:prstGeom prst="rect">
            <a:avLst/>
          </a:prstGeom>
        </p:spPr>
      </p:pic>
      <p:grpSp>
        <p:nvGrpSpPr>
          <p:cNvPr id="43" name="Group 42">
            <a:extLst>
              <a:ext uri="{FF2B5EF4-FFF2-40B4-BE49-F238E27FC236}">
                <a16:creationId xmlns:a16="http://schemas.microsoft.com/office/drawing/2014/main" id="{B916D080-59A3-54C5-F617-EC2D3DBB155D}"/>
              </a:ext>
            </a:extLst>
          </p:cNvPr>
          <p:cNvGrpSpPr/>
          <p:nvPr/>
        </p:nvGrpSpPr>
        <p:grpSpPr>
          <a:xfrm>
            <a:off x="155243" y="614581"/>
            <a:ext cx="11888335" cy="11888335"/>
            <a:chOff x="155243" y="906562"/>
            <a:chExt cx="11888335" cy="11888335"/>
          </a:xfrm>
        </p:grpSpPr>
        <p:pic>
          <p:nvPicPr>
            <p:cNvPr id="4" name="Picture 3" descr="File:Earth Western Hemisphere transparent background.png - Wikimedia Commons">
              <a:extLst>
                <a:ext uri="{FF2B5EF4-FFF2-40B4-BE49-F238E27FC236}">
                  <a16:creationId xmlns:a16="http://schemas.microsoft.com/office/drawing/2014/main" id="{E2602208-2684-5CDF-2545-BDC698846579}"/>
                </a:ext>
              </a:extLst>
            </p:cNvPr>
            <p:cNvPicPr>
              <a:picLocks noChangeAspect="1"/>
            </p:cNvPicPr>
            <p:nvPr/>
          </p:nvPicPr>
          <p:blipFill>
            <a:blip r:embed="rId4"/>
            <a:stretch>
              <a:fillRect/>
            </a:stretch>
          </p:blipFill>
          <p:spPr>
            <a:xfrm>
              <a:off x="4980283" y="5738657"/>
              <a:ext cx="2235201" cy="2235201"/>
            </a:xfrm>
            <a:prstGeom prst="rect">
              <a:avLst/>
            </a:prstGeom>
          </p:spPr>
        </p:pic>
        <p:sp>
          <p:nvSpPr>
            <p:cNvPr id="31" name="TextBox 30">
              <a:extLst>
                <a:ext uri="{FF2B5EF4-FFF2-40B4-BE49-F238E27FC236}">
                  <a16:creationId xmlns:a16="http://schemas.microsoft.com/office/drawing/2014/main" id="{DCE3B5A0-A9FC-4B3B-7BC4-F7201FE6BCF2}"/>
                </a:ext>
              </a:extLst>
            </p:cNvPr>
            <p:cNvSpPr txBox="1"/>
            <p:nvPr/>
          </p:nvSpPr>
          <p:spPr>
            <a:xfrm>
              <a:off x="5561820" y="5589776"/>
              <a:ext cx="1069522"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a:solidFill>
                    <a:srgbClr val="FFFFFF"/>
                  </a:solidFill>
                  <a:latin typeface="Arial"/>
                  <a:cs typeface="Arial"/>
                </a:rPr>
                <a:t>Earth</a:t>
              </a:r>
            </a:p>
          </p:txBody>
        </p:sp>
        <p:sp>
          <p:nvSpPr>
            <p:cNvPr id="36" name="Oval 35">
              <a:extLst>
                <a:ext uri="{FF2B5EF4-FFF2-40B4-BE49-F238E27FC236}">
                  <a16:creationId xmlns:a16="http://schemas.microsoft.com/office/drawing/2014/main" id="{E869058F-1E32-388D-7843-8AEE0334E49A}"/>
                </a:ext>
              </a:extLst>
            </p:cNvPr>
            <p:cNvSpPr/>
            <p:nvPr/>
          </p:nvSpPr>
          <p:spPr>
            <a:xfrm>
              <a:off x="4264351" y="5029912"/>
              <a:ext cx="3660448" cy="3653327"/>
            </a:xfrm>
            <a:prstGeom prst="ellipse">
              <a:avLst/>
            </a:prstGeom>
            <a:noFill/>
            <a:ln w="28575">
              <a:solidFill>
                <a:schemeClr val="bg1"/>
              </a:solidFill>
              <a:prstDash val="sysDo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7" name="Oval 36">
              <a:extLst>
                <a:ext uri="{FF2B5EF4-FFF2-40B4-BE49-F238E27FC236}">
                  <a16:creationId xmlns:a16="http://schemas.microsoft.com/office/drawing/2014/main" id="{426284BE-15F4-B1D3-5CCE-2047E970E24F}"/>
                </a:ext>
              </a:extLst>
            </p:cNvPr>
            <p:cNvSpPr/>
            <p:nvPr/>
          </p:nvSpPr>
          <p:spPr>
            <a:xfrm>
              <a:off x="3580687" y="4346248"/>
              <a:ext cx="5029197" cy="5026064"/>
            </a:xfrm>
            <a:prstGeom prst="ellipse">
              <a:avLst/>
            </a:prstGeom>
            <a:noFill/>
            <a:ln w="28575">
              <a:solidFill>
                <a:schemeClr val="bg1"/>
              </a:solidFill>
              <a:prstDash val="sysDo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8" name="Oval 37">
              <a:extLst>
                <a:ext uri="{FF2B5EF4-FFF2-40B4-BE49-F238E27FC236}">
                  <a16:creationId xmlns:a16="http://schemas.microsoft.com/office/drawing/2014/main" id="{3D1B39BB-6CCD-5BA4-66BE-362A35B8F528}"/>
                </a:ext>
              </a:extLst>
            </p:cNvPr>
            <p:cNvSpPr/>
            <p:nvPr/>
          </p:nvSpPr>
          <p:spPr>
            <a:xfrm>
              <a:off x="2897022" y="3662584"/>
              <a:ext cx="6405069" cy="6401936"/>
            </a:xfrm>
            <a:prstGeom prst="ellipse">
              <a:avLst/>
            </a:prstGeom>
            <a:noFill/>
            <a:ln w="28575">
              <a:solidFill>
                <a:schemeClr val="bg1"/>
              </a:solidFill>
              <a:prstDash val="sysDo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9" name="Oval 38">
              <a:extLst>
                <a:ext uri="{FF2B5EF4-FFF2-40B4-BE49-F238E27FC236}">
                  <a16:creationId xmlns:a16="http://schemas.microsoft.com/office/drawing/2014/main" id="{89229D78-BD33-4995-7F6E-FB32381650A2}"/>
                </a:ext>
              </a:extLst>
            </p:cNvPr>
            <p:cNvSpPr/>
            <p:nvPr/>
          </p:nvSpPr>
          <p:spPr>
            <a:xfrm>
              <a:off x="2213357" y="2971798"/>
              <a:ext cx="7776669" cy="7773536"/>
            </a:xfrm>
            <a:prstGeom prst="ellipse">
              <a:avLst/>
            </a:prstGeom>
            <a:noFill/>
            <a:ln w="28575">
              <a:solidFill>
                <a:schemeClr val="bg1"/>
              </a:solidFill>
              <a:prstDash val="sysDo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40" name="Oval 39">
              <a:extLst>
                <a:ext uri="{FF2B5EF4-FFF2-40B4-BE49-F238E27FC236}">
                  <a16:creationId xmlns:a16="http://schemas.microsoft.com/office/drawing/2014/main" id="{E0CD153E-4AB7-05FB-8FC8-FBF1AABDD1B9}"/>
                </a:ext>
              </a:extLst>
            </p:cNvPr>
            <p:cNvSpPr/>
            <p:nvPr/>
          </p:nvSpPr>
          <p:spPr>
            <a:xfrm>
              <a:off x="1529693" y="2281012"/>
              <a:ext cx="9143996" cy="9140863"/>
            </a:xfrm>
            <a:prstGeom prst="ellipse">
              <a:avLst/>
            </a:prstGeom>
            <a:noFill/>
            <a:ln w="28575">
              <a:solidFill>
                <a:schemeClr val="bg1"/>
              </a:solidFill>
              <a:prstDash val="sysDo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41" name="Oval 40">
              <a:extLst>
                <a:ext uri="{FF2B5EF4-FFF2-40B4-BE49-F238E27FC236}">
                  <a16:creationId xmlns:a16="http://schemas.microsoft.com/office/drawing/2014/main" id="{3080FC54-A7E9-E5FC-9128-10DFF5D9C807}"/>
                </a:ext>
              </a:extLst>
            </p:cNvPr>
            <p:cNvSpPr/>
            <p:nvPr/>
          </p:nvSpPr>
          <p:spPr>
            <a:xfrm>
              <a:off x="838907" y="1597348"/>
              <a:ext cx="10519584" cy="10512463"/>
            </a:xfrm>
            <a:prstGeom prst="ellipse">
              <a:avLst/>
            </a:prstGeom>
            <a:noFill/>
            <a:ln w="28575">
              <a:solidFill>
                <a:schemeClr val="bg1"/>
              </a:solidFill>
              <a:prstDash val="sysDo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42" name="Oval 41">
              <a:extLst>
                <a:ext uri="{FF2B5EF4-FFF2-40B4-BE49-F238E27FC236}">
                  <a16:creationId xmlns:a16="http://schemas.microsoft.com/office/drawing/2014/main" id="{31436E2E-5F83-72D2-738A-A628162125B0}"/>
                </a:ext>
              </a:extLst>
            </p:cNvPr>
            <p:cNvSpPr/>
            <p:nvPr/>
          </p:nvSpPr>
          <p:spPr>
            <a:xfrm>
              <a:off x="155243" y="906562"/>
              <a:ext cx="11888335" cy="11888335"/>
            </a:xfrm>
            <a:prstGeom prst="ellipse">
              <a:avLst/>
            </a:prstGeom>
            <a:noFill/>
            <a:ln w="28575">
              <a:solidFill>
                <a:schemeClr val="bg1"/>
              </a:solidFill>
              <a:prstDash val="sysDo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grpSp>
      <p:grpSp>
        <p:nvGrpSpPr>
          <p:cNvPr id="2" name="Group 1">
            <a:extLst>
              <a:ext uri="{FF2B5EF4-FFF2-40B4-BE49-F238E27FC236}">
                <a16:creationId xmlns:a16="http://schemas.microsoft.com/office/drawing/2014/main" id="{8FC04490-A030-C9EF-E20C-F7E74C90CE1B}"/>
              </a:ext>
            </a:extLst>
          </p:cNvPr>
          <p:cNvGrpSpPr/>
          <p:nvPr/>
        </p:nvGrpSpPr>
        <p:grpSpPr>
          <a:xfrm>
            <a:off x="8529310" y="690769"/>
            <a:ext cx="1069522" cy="722340"/>
            <a:chOff x="89817" y="2701818"/>
            <a:chExt cx="1069522" cy="722340"/>
          </a:xfrm>
        </p:grpSpPr>
        <p:pic>
          <p:nvPicPr>
            <p:cNvPr id="44" name="Picture 43" descr="A round object with small rocks&#10;&#10;Description automatically generated">
              <a:extLst>
                <a:ext uri="{FF2B5EF4-FFF2-40B4-BE49-F238E27FC236}">
                  <a16:creationId xmlns:a16="http://schemas.microsoft.com/office/drawing/2014/main" id="{1F9AF44B-9C8F-A4C6-2EFF-0894EE696A61}"/>
                </a:ext>
              </a:extLst>
            </p:cNvPr>
            <p:cNvPicPr>
              <a:picLocks noChangeAspect="1"/>
            </p:cNvPicPr>
            <p:nvPr/>
          </p:nvPicPr>
          <p:blipFill>
            <a:blip r:embed="rId5"/>
            <a:srcRect l="6270" t="461" r="6188" b="75"/>
            <a:stretch/>
          </p:blipFill>
          <p:spPr>
            <a:xfrm>
              <a:off x="126587" y="2701818"/>
              <a:ext cx="995548" cy="722340"/>
            </a:xfrm>
            <a:prstGeom prst="ellipse">
              <a:avLst/>
            </a:prstGeom>
          </p:spPr>
        </p:pic>
        <p:sp>
          <p:nvSpPr>
            <p:cNvPr id="46" name="TextBox 45">
              <a:extLst>
                <a:ext uri="{FF2B5EF4-FFF2-40B4-BE49-F238E27FC236}">
                  <a16:creationId xmlns:a16="http://schemas.microsoft.com/office/drawing/2014/main" id="{12E9FE7E-E026-C78F-B589-DD6DC5A8705C}"/>
                </a:ext>
              </a:extLst>
            </p:cNvPr>
            <p:cNvSpPr txBox="1"/>
            <p:nvPr/>
          </p:nvSpPr>
          <p:spPr>
            <a:xfrm>
              <a:off x="89817" y="2973962"/>
              <a:ext cx="106952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000" b="1" dirty="0">
                  <a:solidFill>
                    <a:srgbClr val="FFFFFF"/>
                  </a:solidFill>
                  <a:highlight>
                    <a:srgbClr val="000000"/>
                  </a:highlight>
                  <a:latin typeface="Arial"/>
                  <a:cs typeface="Arial"/>
                </a:rPr>
                <a:t>365-Megalo</a:t>
              </a:r>
            </a:p>
          </p:txBody>
        </p:sp>
      </p:grpSp>
      <p:grpSp>
        <p:nvGrpSpPr>
          <p:cNvPr id="3" name="Group 2">
            <a:extLst>
              <a:ext uri="{FF2B5EF4-FFF2-40B4-BE49-F238E27FC236}">
                <a16:creationId xmlns:a16="http://schemas.microsoft.com/office/drawing/2014/main" id="{E38EBDD8-B677-BACB-C17B-69777EB8D5AC}"/>
              </a:ext>
            </a:extLst>
          </p:cNvPr>
          <p:cNvGrpSpPr/>
          <p:nvPr/>
        </p:nvGrpSpPr>
        <p:grpSpPr>
          <a:xfrm>
            <a:off x="1157265" y="4031009"/>
            <a:ext cx="1069522" cy="726256"/>
            <a:chOff x="1839752" y="1904035"/>
            <a:chExt cx="1069522" cy="726256"/>
          </a:xfrm>
        </p:grpSpPr>
        <p:pic>
          <p:nvPicPr>
            <p:cNvPr id="47" name="Picture 46" descr="A close up of a moon&#10;&#10;Description automatically generated">
              <a:extLst>
                <a:ext uri="{FF2B5EF4-FFF2-40B4-BE49-F238E27FC236}">
                  <a16:creationId xmlns:a16="http://schemas.microsoft.com/office/drawing/2014/main" id="{F47CB7CE-2A90-6652-CD79-8FCA66808233}"/>
                </a:ext>
              </a:extLst>
            </p:cNvPr>
            <p:cNvPicPr>
              <a:picLocks noChangeAspect="1"/>
            </p:cNvPicPr>
            <p:nvPr/>
          </p:nvPicPr>
          <p:blipFill>
            <a:blip r:embed="rId6"/>
            <a:srcRect l="4176" t="3621" r="6279" b="1587"/>
            <a:stretch/>
          </p:blipFill>
          <p:spPr>
            <a:xfrm>
              <a:off x="2014134" y="1904035"/>
              <a:ext cx="712724" cy="726256"/>
            </a:xfrm>
            <a:prstGeom prst="ellipse">
              <a:avLst/>
            </a:prstGeom>
          </p:spPr>
        </p:pic>
        <p:sp>
          <p:nvSpPr>
            <p:cNvPr id="48" name="TextBox 47">
              <a:extLst>
                <a:ext uri="{FF2B5EF4-FFF2-40B4-BE49-F238E27FC236}">
                  <a16:creationId xmlns:a16="http://schemas.microsoft.com/office/drawing/2014/main" id="{64A51748-DE7F-7BFB-8E4D-201700ED638C}"/>
                </a:ext>
              </a:extLst>
            </p:cNvPr>
            <p:cNvSpPr txBox="1"/>
            <p:nvPr/>
          </p:nvSpPr>
          <p:spPr>
            <a:xfrm>
              <a:off x="1839752" y="2143709"/>
              <a:ext cx="106952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000" b="1" dirty="0">
                  <a:solidFill>
                    <a:srgbClr val="FFFFFF"/>
                  </a:solidFill>
                  <a:highlight>
                    <a:srgbClr val="000000"/>
                  </a:highlight>
                  <a:latin typeface="Arial"/>
                  <a:cs typeface="Arial"/>
                </a:rPr>
                <a:t>208-Duo</a:t>
              </a:r>
            </a:p>
          </p:txBody>
        </p:sp>
      </p:grpSp>
      <p:grpSp>
        <p:nvGrpSpPr>
          <p:cNvPr id="5" name="Group 4">
            <a:extLst>
              <a:ext uri="{FF2B5EF4-FFF2-40B4-BE49-F238E27FC236}">
                <a16:creationId xmlns:a16="http://schemas.microsoft.com/office/drawing/2014/main" id="{240E6D05-2273-B5FE-ED69-2A4CCD1EF16B}"/>
              </a:ext>
            </a:extLst>
          </p:cNvPr>
          <p:cNvGrpSpPr/>
          <p:nvPr/>
        </p:nvGrpSpPr>
        <p:grpSpPr>
          <a:xfrm>
            <a:off x="3563360" y="1068922"/>
            <a:ext cx="1069522" cy="707705"/>
            <a:chOff x="3702922" y="2396210"/>
            <a:chExt cx="1069522" cy="707705"/>
          </a:xfrm>
        </p:grpSpPr>
        <p:pic>
          <p:nvPicPr>
            <p:cNvPr id="49" name="Picture 48" descr="A close-up of a rock&#10;&#10;Description automatically generated">
              <a:extLst>
                <a:ext uri="{FF2B5EF4-FFF2-40B4-BE49-F238E27FC236}">
                  <a16:creationId xmlns:a16="http://schemas.microsoft.com/office/drawing/2014/main" id="{6445E5AE-FF41-7865-7ADC-3B2D6789F7F7}"/>
                </a:ext>
              </a:extLst>
            </p:cNvPr>
            <p:cNvPicPr>
              <a:picLocks noChangeAspect="1"/>
            </p:cNvPicPr>
            <p:nvPr/>
          </p:nvPicPr>
          <p:blipFill>
            <a:blip r:embed="rId7"/>
            <a:srcRect l="16355" t="3302" r="9509" b="4717"/>
            <a:stretch/>
          </p:blipFill>
          <p:spPr>
            <a:xfrm>
              <a:off x="3890828" y="2396210"/>
              <a:ext cx="576094" cy="707705"/>
            </a:xfrm>
            <a:prstGeom prst="flowChartOffpageConnector">
              <a:avLst/>
            </a:prstGeom>
          </p:spPr>
        </p:pic>
        <p:sp>
          <p:nvSpPr>
            <p:cNvPr id="50" name="TextBox 49">
              <a:extLst>
                <a:ext uri="{FF2B5EF4-FFF2-40B4-BE49-F238E27FC236}">
                  <a16:creationId xmlns:a16="http://schemas.microsoft.com/office/drawing/2014/main" id="{58B5F304-3C72-9035-303D-36231EC08AB8}"/>
                </a:ext>
              </a:extLst>
            </p:cNvPr>
            <p:cNvSpPr txBox="1"/>
            <p:nvPr/>
          </p:nvSpPr>
          <p:spPr>
            <a:xfrm>
              <a:off x="3702922" y="2627677"/>
              <a:ext cx="106952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000" b="1" dirty="0">
                  <a:solidFill>
                    <a:srgbClr val="FFFFFF"/>
                  </a:solidFill>
                  <a:highlight>
                    <a:srgbClr val="000000"/>
                  </a:highlight>
                  <a:latin typeface="Arial"/>
                  <a:cs typeface="Arial"/>
                </a:rPr>
                <a:t>44-Geon</a:t>
              </a:r>
            </a:p>
          </p:txBody>
        </p:sp>
      </p:grpSp>
      <p:grpSp>
        <p:nvGrpSpPr>
          <p:cNvPr id="8" name="Group 7">
            <a:extLst>
              <a:ext uri="{FF2B5EF4-FFF2-40B4-BE49-F238E27FC236}">
                <a16:creationId xmlns:a16="http://schemas.microsoft.com/office/drawing/2014/main" id="{EE86B672-859F-E28A-26BC-4F5F86918316}"/>
              </a:ext>
            </a:extLst>
          </p:cNvPr>
          <p:cNvGrpSpPr/>
          <p:nvPr/>
        </p:nvGrpSpPr>
        <p:grpSpPr>
          <a:xfrm>
            <a:off x="4125075" y="3769899"/>
            <a:ext cx="1069522" cy="670593"/>
            <a:chOff x="4118395" y="1186788"/>
            <a:chExt cx="1069522" cy="670593"/>
          </a:xfrm>
        </p:grpSpPr>
        <p:pic>
          <p:nvPicPr>
            <p:cNvPr id="51" name="Picture 50" descr="A close up of a planet&#10;&#10;Description automatically generated">
              <a:extLst>
                <a:ext uri="{FF2B5EF4-FFF2-40B4-BE49-F238E27FC236}">
                  <a16:creationId xmlns:a16="http://schemas.microsoft.com/office/drawing/2014/main" id="{20307A4B-09BD-73E3-E6EA-CA7B907392D4}"/>
                </a:ext>
              </a:extLst>
            </p:cNvPr>
            <p:cNvPicPr>
              <a:picLocks noChangeAspect="1"/>
            </p:cNvPicPr>
            <p:nvPr/>
          </p:nvPicPr>
          <p:blipFill>
            <a:blip r:embed="rId8"/>
            <a:srcRect l="8946" t="7009" r="7317" b="5948"/>
            <a:stretch/>
          </p:blipFill>
          <p:spPr>
            <a:xfrm>
              <a:off x="4341316" y="1186788"/>
              <a:ext cx="622979" cy="670593"/>
            </a:xfrm>
            <a:prstGeom prst="ellipse">
              <a:avLst/>
            </a:prstGeom>
          </p:spPr>
        </p:pic>
        <p:sp>
          <p:nvSpPr>
            <p:cNvPr id="52" name="TextBox 51">
              <a:extLst>
                <a:ext uri="{FF2B5EF4-FFF2-40B4-BE49-F238E27FC236}">
                  <a16:creationId xmlns:a16="http://schemas.microsoft.com/office/drawing/2014/main" id="{4783B682-38D5-A2BF-9C00-6820192EF8E8}"/>
                </a:ext>
              </a:extLst>
            </p:cNvPr>
            <p:cNvSpPr txBox="1"/>
            <p:nvPr/>
          </p:nvSpPr>
          <p:spPr>
            <a:xfrm>
              <a:off x="4118395" y="1397252"/>
              <a:ext cx="106952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000" b="1" dirty="0">
                  <a:solidFill>
                    <a:srgbClr val="FFFFFF"/>
                  </a:solidFill>
                  <a:highlight>
                    <a:srgbClr val="000000"/>
                  </a:highlight>
                  <a:latin typeface="Arial"/>
                  <a:cs typeface="Arial"/>
                </a:rPr>
                <a:t>161-Manuel</a:t>
              </a:r>
              <a:endParaRPr lang="en-US" dirty="0">
                <a:highlight>
                  <a:srgbClr val="000000"/>
                </a:highlight>
                <a:cs typeface="Arial"/>
              </a:endParaRPr>
            </a:p>
          </p:txBody>
        </p:sp>
      </p:grpSp>
      <p:grpSp>
        <p:nvGrpSpPr>
          <p:cNvPr id="7" name="Group 6">
            <a:extLst>
              <a:ext uri="{FF2B5EF4-FFF2-40B4-BE49-F238E27FC236}">
                <a16:creationId xmlns:a16="http://schemas.microsoft.com/office/drawing/2014/main" id="{C9E99557-27EF-48A3-1CFC-E5C1E9D8D2D2}"/>
              </a:ext>
            </a:extLst>
          </p:cNvPr>
          <p:cNvGrpSpPr/>
          <p:nvPr/>
        </p:nvGrpSpPr>
        <p:grpSpPr>
          <a:xfrm>
            <a:off x="5824485" y="2035874"/>
            <a:ext cx="1069522" cy="668260"/>
            <a:chOff x="5824485" y="2035874"/>
            <a:chExt cx="1069522" cy="668260"/>
          </a:xfrm>
        </p:grpSpPr>
        <p:pic>
          <p:nvPicPr>
            <p:cNvPr id="53" name="Picture 52" descr="A close-up of a rock&#10;&#10;Description automatically generated">
              <a:extLst>
                <a:ext uri="{FF2B5EF4-FFF2-40B4-BE49-F238E27FC236}">
                  <a16:creationId xmlns:a16="http://schemas.microsoft.com/office/drawing/2014/main" id="{814EC5B7-9726-ACA5-2108-B9D7C838A764}"/>
                </a:ext>
              </a:extLst>
            </p:cNvPr>
            <p:cNvPicPr>
              <a:picLocks noChangeAspect="1"/>
            </p:cNvPicPr>
            <p:nvPr/>
          </p:nvPicPr>
          <p:blipFill>
            <a:blip r:embed="rId9"/>
            <a:srcRect l="4150" t="6353" r="11009" b="6604"/>
            <a:stretch/>
          </p:blipFill>
          <p:spPr>
            <a:xfrm>
              <a:off x="6021345" y="2035874"/>
              <a:ext cx="672852" cy="668260"/>
            </a:xfrm>
            <a:prstGeom prst="ellipse">
              <a:avLst/>
            </a:prstGeom>
          </p:spPr>
        </p:pic>
        <p:sp>
          <p:nvSpPr>
            <p:cNvPr id="54" name="TextBox 53">
              <a:extLst>
                <a:ext uri="{FF2B5EF4-FFF2-40B4-BE49-F238E27FC236}">
                  <a16:creationId xmlns:a16="http://schemas.microsoft.com/office/drawing/2014/main" id="{FBC9E490-06CB-137C-3C28-1694AF4EFC1B}"/>
                </a:ext>
              </a:extLst>
            </p:cNvPr>
            <p:cNvSpPr txBox="1"/>
            <p:nvPr/>
          </p:nvSpPr>
          <p:spPr>
            <a:xfrm>
              <a:off x="5824485" y="2246045"/>
              <a:ext cx="106952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000" b="1" dirty="0">
                  <a:solidFill>
                    <a:srgbClr val="FFFFFF"/>
                  </a:solidFill>
                  <a:highlight>
                    <a:srgbClr val="000000"/>
                  </a:highlight>
                  <a:latin typeface="Arial"/>
                  <a:cs typeface="Arial"/>
                </a:rPr>
                <a:t>3-Yuki</a:t>
              </a:r>
              <a:endParaRPr lang="en-US" dirty="0">
                <a:highlight>
                  <a:srgbClr val="000000"/>
                </a:highlight>
                <a:cs typeface="Arial"/>
              </a:endParaRPr>
            </a:p>
          </p:txBody>
        </p:sp>
      </p:grpSp>
      <p:grpSp>
        <p:nvGrpSpPr>
          <p:cNvPr id="12" name="Group 11">
            <a:extLst>
              <a:ext uri="{FF2B5EF4-FFF2-40B4-BE49-F238E27FC236}">
                <a16:creationId xmlns:a16="http://schemas.microsoft.com/office/drawing/2014/main" id="{A8620943-A32D-3609-5675-A827C7ECFC2D}"/>
              </a:ext>
            </a:extLst>
          </p:cNvPr>
          <p:cNvGrpSpPr/>
          <p:nvPr/>
        </p:nvGrpSpPr>
        <p:grpSpPr>
          <a:xfrm>
            <a:off x="7897996" y="3499292"/>
            <a:ext cx="1069522" cy="743825"/>
            <a:chOff x="7897996" y="3499292"/>
            <a:chExt cx="1069522" cy="743825"/>
          </a:xfrm>
        </p:grpSpPr>
        <p:pic>
          <p:nvPicPr>
            <p:cNvPr id="55" name="Picture 54" descr="A white oval object in the sky&#10;&#10;Description automatically generated">
              <a:extLst>
                <a:ext uri="{FF2B5EF4-FFF2-40B4-BE49-F238E27FC236}">
                  <a16:creationId xmlns:a16="http://schemas.microsoft.com/office/drawing/2014/main" id="{C9CB593E-E1CE-959A-A4F3-CE1FEA693B83}"/>
                </a:ext>
              </a:extLst>
            </p:cNvPr>
            <p:cNvPicPr>
              <a:picLocks noChangeAspect="1"/>
            </p:cNvPicPr>
            <p:nvPr/>
          </p:nvPicPr>
          <p:blipFill>
            <a:blip r:embed="rId10"/>
            <a:srcRect l="37771" t="30945" r="35294" b="32573"/>
            <a:stretch/>
          </p:blipFill>
          <p:spPr>
            <a:xfrm>
              <a:off x="8122077" y="3499292"/>
              <a:ext cx="576999" cy="743825"/>
            </a:xfrm>
            <a:prstGeom prst="ellipse">
              <a:avLst/>
            </a:prstGeom>
          </p:spPr>
        </p:pic>
        <p:sp>
          <p:nvSpPr>
            <p:cNvPr id="56" name="TextBox 55">
              <a:extLst>
                <a:ext uri="{FF2B5EF4-FFF2-40B4-BE49-F238E27FC236}">
                  <a16:creationId xmlns:a16="http://schemas.microsoft.com/office/drawing/2014/main" id="{9FFD1CDC-6116-C374-8D32-11EDDE594A13}"/>
                </a:ext>
              </a:extLst>
            </p:cNvPr>
            <p:cNvSpPr txBox="1"/>
            <p:nvPr/>
          </p:nvSpPr>
          <p:spPr>
            <a:xfrm>
              <a:off x="7897996" y="3762472"/>
              <a:ext cx="106952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000" b="1" dirty="0">
                  <a:solidFill>
                    <a:srgbClr val="FFFFFF"/>
                  </a:solidFill>
                  <a:highlight>
                    <a:srgbClr val="000000"/>
                  </a:highlight>
                  <a:latin typeface="Arial"/>
                  <a:cs typeface="Arial"/>
                </a:rPr>
                <a:t>333-Three</a:t>
              </a:r>
              <a:endParaRPr lang="en-US" dirty="0">
                <a:highlight>
                  <a:srgbClr val="000000"/>
                </a:highlight>
                <a:cs typeface="Arial"/>
              </a:endParaRPr>
            </a:p>
          </p:txBody>
        </p:sp>
      </p:grpSp>
      <p:grpSp>
        <p:nvGrpSpPr>
          <p:cNvPr id="9" name="Group 8">
            <a:extLst>
              <a:ext uri="{FF2B5EF4-FFF2-40B4-BE49-F238E27FC236}">
                <a16:creationId xmlns:a16="http://schemas.microsoft.com/office/drawing/2014/main" id="{456A0D64-B896-2E50-D03E-1886DE165176}"/>
              </a:ext>
            </a:extLst>
          </p:cNvPr>
          <p:cNvGrpSpPr/>
          <p:nvPr/>
        </p:nvGrpSpPr>
        <p:grpSpPr>
          <a:xfrm>
            <a:off x="8239012" y="5407988"/>
            <a:ext cx="1069522" cy="643803"/>
            <a:chOff x="7136060" y="363739"/>
            <a:chExt cx="1069522" cy="643803"/>
          </a:xfrm>
        </p:grpSpPr>
        <p:pic>
          <p:nvPicPr>
            <p:cNvPr id="57" name="Picture 56" descr="A close-up of a rock&#10;&#10;Description automatically generated">
              <a:extLst>
                <a:ext uri="{FF2B5EF4-FFF2-40B4-BE49-F238E27FC236}">
                  <a16:creationId xmlns:a16="http://schemas.microsoft.com/office/drawing/2014/main" id="{C709A4CB-AA1A-5470-27CD-40628D54BADA}"/>
                </a:ext>
              </a:extLst>
            </p:cNvPr>
            <p:cNvPicPr>
              <a:picLocks noChangeAspect="1"/>
            </p:cNvPicPr>
            <p:nvPr/>
          </p:nvPicPr>
          <p:blipFill>
            <a:blip r:embed="rId11"/>
            <a:srcRect l="7743" t="8374" r="3328" b="7759"/>
            <a:stretch/>
          </p:blipFill>
          <p:spPr>
            <a:xfrm>
              <a:off x="7334843" y="363739"/>
              <a:ext cx="669504" cy="643803"/>
            </a:xfrm>
            <a:prstGeom prst="hexagon">
              <a:avLst/>
            </a:prstGeom>
          </p:spPr>
        </p:pic>
        <p:sp>
          <p:nvSpPr>
            <p:cNvPr id="58" name="TextBox 57">
              <a:extLst>
                <a:ext uri="{FF2B5EF4-FFF2-40B4-BE49-F238E27FC236}">
                  <a16:creationId xmlns:a16="http://schemas.microsoft.com/office/drawing/2014/main" id="{614A2C7B-BBB3-63CF-1A98-5A51A7067233}"/>
                </a:ext>
              </a:extLst>
            </p:cNvPr>
            <p:cNvSpPr txBox="1"/>
            <p:nvPr/>
          </p:nvSpPr>
          <p:spPr>
            <a:xfrm>
              <a:off x="7136060" y="562522"/>
              <a:ext cx="106952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000" b="1" dirty="0">
                  <a:solidFill>
                    <a:srgbClr val="FFFFFF"/>
                  </a:solidFill>
                  <a:highlight>
                    <a:srgbClr val="000000"/>
                  </a:highlight>
                  <a:latin typeface="Arial"/>
                  <a:cs typeface="Arial"/>
                </a:rPr>
                <a:t>123-Ashley</a:t>
              </a:r>
              <a:endParaRPr lang="en-US" dirty="0">
                <a:highlight>
                  <a:srgbClr val="000000"/>
                </a:highlight>
                <a:cs typeface="Arial"/>
              </a:endParaRPr>
            </a:p>
          </p:txBody>
        </p:sp>
      </p:grpSp>
      <p:grpSp>
        <p:nvGrpSpPr>
          <p:cNvPr id="11" name="Group 10">
            <a:extLst>
              <a:ext uri="{FF2B5EF4-FFF2-40B4-BE49-F238E27FC236}">
                <a16:creationId xmlns:a16="http://schemas.microsoft.com/office/drawing/2014/main" id="{702A3713-32FA-2D8A-DB87-2FA92C0CE0B7}"/>
              </a:ext>
            </a:extLst>
          </p:cNvPr>
          <p:cNvGrpSpPr/>
          <p:nvPr/>
        </p:nvGrpSpPr>
        <p:grpSpPr>
          <a:xfrm>
            <a:off x="10595670" y="3663114"/>
            <a:ext cx="1269463" cy="739264"/>
            <a:chOff x="9521001" y="1363862"/>
            <a:chExt cx="1269463" cy="739264"/>
          </a:xfrm>
        </p:grpSpPr>
        <p:pic>
          <p:nvPicPr>
            <p:cNvPr id="59" name="Picture 58" descr="A close up of a rock&#10;&#10;Description automatically generated">
              <a:extLst>
                <a:ext uri="{FF2B5EF4-FFF2-40B4-BE49-F238E27FC236}">
                  <a16:creationId xmlns:a16="http://schemas.microsoft.com/office/drawing/2014/main" id="{DD823AFC-BD1A-5807-DAD9-BEDB00BA537B}"/>
                </a:ext>
              </a:extLst>
            </p:cNvPr>
            <p:cNvPicPr>
              <a:picLocks noChangeAspect="1"/>
            </p:cNvPicPr>
            <p:nvPr/>
          </p:nvPicPr>
          <p:blipFill>
            <a:blip r:embed="rId12"/>
            <a:srcRect l="6667" t="-5128" r="8095" b="9402"/>
            <a:stretch/>
          </p:blipFill>
          <p:spPr>
            <a:xfrm>
              <a:off x="9603362" y="1363862"/>
              <a:ext cx="1187102" cy="739264"/>
            </a:xfrm>
            <a:prstGeom prst="ellipse">
              <a:avLst/>
            </a:prstGeom>
          </p:spPr>
        </p:pic>
        <p:sp>
          <p:nvSpPr>
            <p:cNvPr id="60" name="TextBox 59">
              <a:extLst>
                <a:ext uri="{FF2B5EF4-FFF2-40B4-BE49-F238E27FC236}">
                  <a16:creationId xmlns:a16="http://schemas.microsoft.com/office/drawing/2014/main" id="{42842586-FBC8-2765-CC54-25E3C67DF3DF}"/>
                </a:ext>
              </a:extLst>
            </p:cNvPr>
            <p:cNvSpPr txBox="1"/>
            <p:nvPr/>
          </p:nvSpPr>
          <p:spPr>
            <a:xfrm>
              <a:off x="9521001" y="1662001"/>
              <a:ext cx="1269269"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000" b="1" dirty="0">
                  <a:solidFill>
                    <a:srgbClr val="FFFFFF"/>
                  </a:solidFill>
                  <a:highlight>
                    <a:srgbClr val="000000"/>
                  </a:highlight>
                  <a:latin typeface="Arial"/>
                  <a:cs typeface="Arial"/>
                </a:rPr>
                <a:t>1141-Spacerocks</a:t>
              </a:r>
              <a:endParaRPr lang="en-US">
                <a:highlight>
                  <a:srgbClr val="000000"/>
                </a:highlight>
                <a:cs typeface="Arial"/>
              </a:endParaRPr>
            </a:p>
          </p:txBody>
        </p:sp>
      </p:grpSp>
      <p:sp>
        <p:nvSpPr>
          <p:cNvPr id="62" name="TextBox 61">
            <a:extLst>
              <a:ext uri="{FF2B5EF4-FFF2-40B4-BE49-F238E27FC236}">
                <a16:creationId xmlns:a16="http://schemas.microsoft.com/office/drawing/2014/main" id="{54B3A2B6-30F0-6A1D-E7F2-789C879237AF}"/>
              </a:ext>
            </a:extLst>
          </p:cNvPr>
          <p:cNvSpPr txBox="1"/>
          <p:nvPr/>
        </p:nvSpPr>
        <p:spPr>
          <a:xfrm>
            <a:off x="3849909" y="6547489"/>
            <a:ext cx="1069522"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a:solidFill>
                  <a:srgbClr val="FFFFFF"/>
                </a:solidFill>
                <a:latin typeface="Arial"/>
                <a:cs typeface="Arial"/>
              </a:rPr>
              <a:t>1</a:t>
            </a:r>
          </a:p>
        </p:txBody>
      </p:sp>
      <p:sp>
        <p:nvSpPr>
          <p:cNvPr id="63" name="TextBox 62">
            <a:extLst>
              <a:ext uri="{FF2B5EF4-FFF2-40B4-BE49-F238E27FC236}">
                <a16:creationId xmlns:a16="http://schemas.microsoft.com/office/drawing/2014/main" id="{48508B1D-B036-435C-F221-9953F6663F27}"/>
              </a:ext>
            </a:extLst>
          </p:cNvPr>
          <p:cNvSpPr txBox="1"/>
          <p:nvPr/>
        </p:nvSpPr>
        <p:spPr>
          <a:xfrm>
            <a:off x="3169288" y="6547488"/>
            <a:ext cx="1069522"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a:solidFill>
                  <a:srgbClr val="FFFFFF"/>
                </a:solidFill>
                <a:latin typeface="Arial"/>
                <a:cs typeface="Arial"/>
              </a:rPr>
              <a:t>2</a:t>
            </a:r>
          </a:p>
        </p:txBody>
      </p:sp>
      <p:sp>
        <p:nvSpPr>
          <p:cNvPr id="64" name="TextBox 63">
            <a:extLst>
              <a:ext uri="{FF2B5EF4-FFF2-40B4-BE49-F238E27FC236}">
                <a16:creationId xmlns:a16="http://schemas.microsoft.com/office/drawing/2014/main" id="{74AD436A-0A7F-2E9F-CCEB-5177CDFC6CA9}"/>
              </a:ext>
            </a:extLst>
          </p:cNvPr>
          <p:cNvSpPr txBox="1"/>
          <p:nvPr/>
        </p:nvSpPr>
        <p:spPr>
          <a:xfrm>
            <a:off x="2473871" y="6547488"/>
            <a:ext cx="1069522"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a:solidFill>
                  <a:srgbClr val="FFFFFF"/>
                </a:solidFill>
                <a:latin typeface="Arial"/>
                <a:cs typeface="Arial"/>
              </a:rPr>
              <a:t>3</a:t>
            </a:r>
          </a:p>
        </p:txBody>
      </p:sp>
      <p:sp>
        <p:nvSpPr>
          <p:cNvPr id="65" name="TextBox 64">
            <a:extLst>
              <a:ext uri="{FF2B5EF4-FFF2-40B4-BE49-F238E27FC236}">
                <a16:creationId xmlns:a16="http://schemas.microsoft.com/office/drawing/2014/main" id="{AE7DC853-BEFA-8D3A-B2FA-A8915F92C9ED}"/>
              </a:ext>
            </a:extLst>
          </p:cNvPr>
          <p:cNvSpPr txBox="1"/>
          <p:nvPr/>
        </p:nvSpPr>
        <p:spPr>
          <a:xfrm>
            <a:off x="1800647" y="6554886"/>
            <a:ext cx="1069522"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a:solidFill>
                  <a:srgbClr val="FFFFFF"/>
                </a:solidFill>
                <a:latin typeface="Arial"/>
                <a:cs typeface="Arial"/>
              </a:rPr>
              <a:t>4</a:t>
            </a:r>
          </a:p>
        </p:txBody>
      </p:sp>
      <p:sp>
        <p:nvSpPr>
          <p:cNvPr id="66" name="TextBox 65">
            <a:extLst>
              <a:ext uri="{FF2B5EF4-FFF2-40B4-BE49-F238E27FC236}">
                <a16:creationId xmlns:a16="http://schemas.microsoft.com/office/drawing/2014/main" id="{28D1DFD8-B5AD-28E9-380D-C632AD0775DB}"/>
              </a:ext>
            </a:extLst>
          </p:cNvPr>
          <p:cNvSpPr txBox="1"/>
          <p:nvPr/>
        </p:nvSpPr>
        <p:spPr>
          <a:xfrm>
            <a:off x="1120026" y="6547488"/>
            <a:ext cx="1069522"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a:solidFill>
                  <a:srgbClr val="FFFFFF"/>
                </a:solidFill>
                <a:latin typeface="Arial"/>
                <a:cs typeface="Arial"/>
              </a:rPr>
              <a:t>5</a:t>
            </a:r>
          </a:p>
        </p:txBody>
      </p:sp>
      <p:sp>
        <p:nvSpPr>
          <p:cNvPr id="67" name="TextBox 64">
            <a:extLst>
              <a:ext uri="{FF2B5EF4-FFF2-40B4-BE49-F238E27FC236}">
                <a16:creationId xmlns:a16="http://schemas.microsoft.com/office/drawing/2014/main" id="{AE7DC853-BEFA-8D3A-B2FA-A8915F92C9ED}"/>
              </a:ext>
            </a:extLst>
          </p:cNvPr>
          <p:cNvSpPr txBox="1"/>
          <p:nvPr/>
        </p:nvSpPr>
        <p:spPr>
          <a:xfrm>
            <a:off x="424608" y="6547488"/>
            <a:ext cx="1069522" cy="369332"/>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a:solidFill>
                  <a:srgbClr val="FFFFFF"/>
                </a:solidFill>
                <a:latin typeface="Arial"/>
                <a:cs typeface="Arial"/>
              </a:rPr>
              <a:t>6</a:t>
            </a:r>
          </a:p>
        </p:txBody>
      </p:sp>
      <p:sp>
        <p:nvSpPr>
          <p:cNvPr id="68" name="TextBox 67">
            <a:extLst>
              <a:ext uri="{FF2B5EF4-FFF2-40B4-BE49-F238E27FC236}">
                <a16:creationId xmlns:a16="http://schemas.microsoft.com/office/drawing/2014/main" id="{B7944037-B39E-04C1-87F9-83B338980C66}"/>
              </a:ext>
            </a:extLst>
          </p:cNvPr>
          <p:cNvSpPr txBox="1"/>
          <p:nvPr/>
        </p:nvSpPr>
        <p:spPr>
          <a:xfrm>
            <a:off x="-256013" y="6547488"/>
            <a:ext cx="1069522"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a:solidFill>
                  <a:srgbClr val="FFFFFF"/>
                </a:solidFill>
                <a:latin typeface="Arial"/>
                <a:cs typeface="Arial"/>
              </a:rPr>
              <a:t>7</a:t>
            </a:r>
          </a:p>
        </p:txBody>
      </p:sp>
      <p:sp>
        <p:nvSpPr>
          <p:cNvPr id="13" name="TextBox 12">
            <a:extLst>
              <a:ext uri="{FF2B5EF4-FFF2-40B4-BE49-F238E27FC236}">
                <a16:creationId xmlns:a16="http://schemas.microsoft.com/office/drawing/2014/main" id="{E6D974BD-DBCD-7B15-187A-4F91C18622EF}"/>
              </a:ext>
            </a:extLst>
          </p:cNvPr>
          <p:cNvSpPr txBox="1"/>
          <p:nvPr/>
        </p:nvSpPr>
        <p:spPr>
          <a:xfrm>
            <a:off x="62038" y="60549"/>
            <a:ext cx="4031381" cy="4770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b="1">
                <a:solidFill>
                  <a:srgbClr val="FFFFFF"/>
                </a:solidFill>
                <a:latin typeface="Arial"/>
                <a:cs typeface="Arial"/>
              </a:rPr>
              <a:t>GSLSA: ASTEROID MAP</a:t>
            </a:r>
          </a:p>
        </p:txBody>
      </p:sp>
      <p:sp>
        <p:nvSpPr>
          <p:cNvPr id="14" name="TextBox 13">
            <a:extLst>
              <a:ext uri="{FF2B5EF4-FFF2-40B4-BE49-F238E27FC236}">
                <a16:creationId xmlns:a16="http://schemas.microsoft.com/office/drawing/2014/main" id="{090D290F-94E7-DF68-2333-3E0ED5AE8CF2}"/>
              </a:ext>
            </a:extLst>
          </p:cNvPr>
          <p:cNvSpPr txBox="1"/>
          <p:nvPr/>
        </p:nvSpPr>
        <p:spPr>
          <a:xfrm>
            <a:off x="9954784" y="60549"/>
            <a:ext cx="2182703"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sz="2000" b="1">
                <a:solidFill>
                  <a:srgbClr val="FFFFFF"/>
                </a:solidFill>
                <a:latin typeface="Arial"/>
                <a:cs typeface="Arial"/>
              </a:rPr>
              <a:t>*Not to scale</a:t>
            </a:r>
            <a:endParaRPr lang="en-US" sz="2000"/>
          </a:p>
        </p:txBody>
      </p:sp>
    </p:spTree>
    <p:extLst>
      <p:ext uri="{BB962C8B-B14F-4D97-AF65-F5344CB8AC3E}">
        <p14:creationId xmlns:p14="http://schemas.microsoft.com/office/powerpoint/2010/main" val="42947374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52EE00-CBED-1225-7F7B-306DBF3F86E0}"/>
              </a:ext>
            </a:extLst>
          </p:cNvPr>
          <p:cNvSpPr>
            <a:spLocks noGrp="1"/>
          </p:cNvSpPr>
          <p:nvPr>
            <p:ph type="title"/>
          </p:nvPr>
        </p:nvSpPr>
        <p:spPr/>
        <p:txBody>
          <a:bodyPr>
            <a:normAutofit fontScale="90000"/>
          </a:bodyPr>
          <a:lstStyle/>
          <a:p>
            <a:r>
              <a:rPr lang="en-GB">
                <a:cs typeface="Arial"/>
              </a:rPr>
              <a:t>Mission Budget</a:t>
            </a:r>
            <a:endParaRPr lang="en-US"/>
          </a:p>
        </p:txBody>
      </p:sp>
      <p:sp>
        <p:nvSpPr>
          <p:cNvPr id="3" name="Content Placeholder 2">
            <a:extLst>
              <a:ext uri="{FF2B5EF4-FFF2-40B4-BE49-F238E27FC236}">
                <a16:creationId xmlns:a16="http://schemas.microsoft.com/office/drawing/2014/main" id="{8788BA50-13C8-10A1-5507-DA187ADFDFF6}"/>
              </a:ext>
            </a:extLst>
          </p:cNvPr>
          <p:cNvSpPr>
            <a:spLocks noGrp="1"/>
          </p:cNvSpPr>
          <p:nvPr>
            <p:ph idx="1"/>
          </p:nvPr>
        </p:nvSpPr>
        <p:spPr/>
        <p:txBody>
          <a:bodyPr vert="horz" lIns="91440" tIns="45720" rIns="91440" bIns="45720" rtlCol="0" anchor="t">
            <a:noAutofit/>
          </a:bodyPr>
          <a:lstStyle/>
          <a:p>
            <a:r>
              <a:rPr lang="en-GB" sz="2400">
                <a:cs typeface="Arial"/>
              </a:rPr>
              <a:t>All mission teams have a budget of </a:t>
            </a:r>
            <a:r>
              <a:rPr lang="en-GB" sz="2400" b="1" i="1">
                <a:cs typeface="Arial"/>
              </a:rPr>
              <a:t>£40,000,000</a:t>
            </a:r>
            <a:r>
              <a:rPr lang="en-GB" sz="2400">
                <a:cs typeface="Arial"/>
              </a:rPr>
              <a:t> to cover:</a:t>
            </a:r>
          </a:p>
          <a:p>
            <a:pPr marL="514350" indent="-514350">
              <a:buAutoNum type="arabicParenR"/>
            </a:pPr>
            <a:r>
              <a:rPr lang="en-GB" sz="2400" b="1">
                <a:cs typeface="Arial"/>
              </a:rPr>
              <a:t>Instrumentation </a:t>
            </a:r>
            <a:r>
              <a:rPr lang="en-GB" sz="2400">
                <a:cs typeface="Arial"/>
              </a:rPr>
              <a:t>– to get more data about your asteroid, invest in optional analytical instruments to measure elements.</a:t>
            </a:r>
          </a:p>
          <a:p>
            <a:pPr marL="514350" indent="-514350">
              <a:buAutoNum type="arabicParenR"/>
            </a:pPr>
            <a:r>
              <a:rPr lang="en-GB" sz="2400" b="1">
                <a:cs typeface="Arial"/>
              </a:rPr>
              <a:t>Extraction </a:t>
            </a:r>
            <a:r>
              <a:rPr lang="en-GB" sz="2400">
                <a:cs typeface="Arial"/>
              </a:rPr>
              <a:t>– choose the equipment that will let your spacecraft extract material from the asteroids. </a:t>
            </a:r>
          </a:p>
          <a:p>
            <a:pPr marL="514350" indent="-514350">
              <a:buAutoNum type="arabicParenR"/>
            </a:pPr>
            <a:r>
              <a:rPr lang="en-GB" sz="2400" b="1">
                <a:cs typeface="Arial"/>
              </a:rPr>
              <a:t>Research and public relations</a:t>
            </a:r>
            <a:r>
              <a:rPr lang="en-GB" sz="2400">
                <a:cs typeface="Arial"/>
              </a:rPr>
              <a:t> – invest funds to conduct research about target resources and/or communicate the importance of this work to the public. </a:t>
            </a:r>
          </a:p>
          <a:p>
            <a:pPr marL="514350" indent="-514350">
              <a:buAutoNum type="arabicParenR"/>
            </a:pPr>
            <a:r>
              <a:rPr lang="en-GB" sz="2400" b="1">
                <a:cs typeface="Arial"/>
              </a:rPr>
              <a:t>Fuel </a:t>
            </a:r>
            <a:r>
              <a:rPr lang="en-GB" sz="2400">
                <a:cs typeface="Arial"/>
              </a:rPr>
              <a:t>– budget for the distance your spacecraft will travel to visit your asteroid.</a:t>
            </a:r>
          </a:p>
          <a:p>
            <a:endParaRPr lang="en-GB" sz="2400">
              <a:cs typeface="Arial"/>
            </a:endParaRPr>
          </a:p>
          <a:p>
            <a:pPr algn="r"/>
            <a:r>
              <a:rPr lang="en-GB" sz="2400" i="1">
                <a:cs typeface="Arial"/>
              </a:rPr>
              <a:t>All possible mission upgrades are included in the budget sheet.</a:t>
            </a:r>
          </a:p>
        </p:txBody>
      </p:sp>
    </p:spTree>
    <p:extLst>
      <p:ext uri="{BB962C8B-B14F-4D97-AF65-F5344CB8AC3E}">
        <p14:creationId xmlns:p14="http://schemas.microsoft.com/office/powerpoint/2010/main" val="4623504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937269-063F-72E0-D375-46230550AFC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004E324-FFDC-DFBA-1450-08E09E99C561}"/>
              </a:ext>
            </a:extLst>
          </p:cNvPr>
          <p:cNvSpPr>
            <a:spLocks noGrp="1"/>
          </p:cNvSpPr>
          <p:nvPr>
            <p:ph type="title"/>
          </p:nvPr>
        </p:nvSpPr>
        <p:spPr/>
        <p:txBody>
          <a:bodyPr>
            <a:normAutofit fontScale="90000"/>
          </a:bodyPr>
          <a:lstStyle/>
          <a:p>
            <a:r>
              <a:rPr lang="en-GB">
                <a:cs typeface="Arial"/>
              </a:rPr>
              <a:t>Planning Your Mission</a:t>
            </a:r>
          </a:p>
        </p:txBody>
      </p:sp>
      <p:sp>
        <p:nvSpPr>
          <p:cNvPr id="3" name="Content Placeholder 2">
            <a:extLst>
              <a:ext uri="{FF2B5EF4-FFF2-40B4-BE49-F238E27FC236}">
                <a16:creationId xmlns:a16="http://schemas.microsoft.com/office/drawing/2014/main" id="{7F69AE68-15CC-8158-663A-EB6AAEF97E34}"/>
              </a:ext>
            </a:extLst>
          </p:cNvPr>
          <p:cNvSpPr>
            <a:spLocks noGrp="1"/>
          </p:cNvSpPr>
          <p:nvPr>
            <p:ph idx="1"/>
          </p:nvPr>
        </p:nvSpPr>
        <p:spPr>
          <a:xfrm>
            <a:off x="609599" y="1157112"/>
            <a:ext cx="6817745" cy="4969053"/>
          </a:xfrm>
        </p:spPr>
        <p:txBody>
          <a:bodyPr vert="horz" lIns="91440" tIns="45720" rIns="91440" bIns="45720" rtlCol="0" anchor="t">
            <a:normAutofit fontScale="92500"/>
          </a:bodyPr>
          <a:lstStyle/>
          <a:p>
            <a:r>
              <a:rPr lang="en-GB"/>
              <a:t>You should consider:</a:t>
            </a:r>
            <a:endParaRPr lang="en-GB">
              <a:cs typeface="Arial"/>
            </a:endParaRPr>
          </a:p>
          <a:p>
            <a:pPr marL="514350" indent="-514350">
              <a:lnSpc>
                <a:spcPct val="107000"/>
              </a:lnSpc>
              <a:buAutoNum type="arabicPeriod"/>
            </a:pPr>
            <a:r>
              <a:rPr lang="en-GB" kern="100">
                <a:ea typeface="Aptos" panose="020B0004020202020204" pitchFamily="34" charset="0"/>
                <a:cs typeface="Arial"/>
              </a:rPr>
              <a:t>Which elements to mine and why</a:t>
            </a:r>
          </a:p>
          <a:p>
            <a:pPr marL="514350" indent="-514350">
              <a:lnSpc>
                <a:spcPct val="107000"/>
              </a:lnSpc>
              <a:buAutoNum type="arabicPeriod"/>
            </a:pPr>
            <a:r>
              <a:rPr lang="en-GB" kern="100">
                <a:ea typeface="Aptos" panose="020B0004020202020204" pitchFamily="34" charset="0"/>
                <a:cs typeface="Arial"/>
              </a:rPr>
              <a:t>The composition of the different asteroids</a:t>
            </a:r>
          </a:p>
          <a:p>
            <a:pPr marL="514350" indent="-514350">
              <a:lnSpc>
                <a:spcPct val="107000"/>
              </a:lnSpc>
              <a:buAutoNum type="arabicPeriod"/>
            </a:pPr>
            <a:r>
              <a:rPr lang="en-GB" kern="100">
                <a:ea typeface="Aptos" panose="020B0004020202020204" pitchFamily="34" charset="0"/>
                <a:cs typeface="Arial"/>
              </a:rPr>
              <a:t>Which mining equipment will you use</a:t>
            </a:r>
          </a:p>
          <a:p>
            <a:pPr marL="514350" indent="-514350">
              <a:lnSpc>
                <a:spcPct val="107000"/>
              </a:lnSpc>
              <a:buAutoNum type="arabicPeriod"/>
            </a:pPr>
            <a:r>
              <a:rPr lang="en-GB" kern="100">
                <a:ea typeface="Aptos" panose="020B0004020202020204" pitchFamily="34" charset="0"/>
                <a:cs typeface="Arial"/>
              </a:rPr>
              <a:t>Will you use any analytical instruments</a:t>
            </a:r>
            <a:endParaRPr lang="en-GB" kern="100">
              <a:cs typeface="Arial"/>
            </a:endParaRPr>
          </a:p>
          <a:p>
            <a:pPr marL="514350" indent="-514350">
              <a:lnSpc>
                <a:spcPct val="107000"/>
              </a:lnSpc>
              <a:buAutoNum type="arabicPeriod"/>
            </a:pPr>
            <a:r>
              <a:rPr lang="en-GB" kern="100">
                <a:ea typeface="Aptos" panose="020B0004020202020204" pitchFamily="34" charset="0"/>
                <a:cs typeface="Arial"/>
              </a:rPr>
              <a:t>How will you distribute your budget</a:t>
            </a:r>
            <a:endParaRPr lang="en-GB" kern="100">
              <a:ea typeface="Aptos" panose="020B0004020202020204" pitchFamily="34" charset="0"/>
              <a:cs typeface="Times New Roman"/>
            </a:endParaRPr>
          </a:p>
        </p:txBody>
      </p:sp>
      <p:pic>
        <p:nvPicPr>
          <p:cNvPr id="4" name="Picture 3" descr="Head outline and magnifying glass">
            <a:extLst>
              <a:ext uri="{FF2B5EF4-FFF2-40B4-BE49-F238E27FC236}">
                <a16:creationId xmlns:a16="http://schemas.microsoft.com/office/drawing/2014/main" id="{EFD2217C-F9C1-7D10-8D6D-205E2A8B476D}"/>
              </a:ext>
            </a:extLst>
          </p:cNvPr>
          <p:cNvPicPr>
            <a:picLocks noChangeAspect="1"/>
          </p:cNvPicPr>
          <p:nvPr/>
        </p:nvPicPr>
        <p:blipFill>
          <a:blip r:embed="rId2"/>
          <a:srcRect l="23270" t="792" r="23065"/>
          <a:stretch/>
        </p:blipFill>
        <p:spPr>
          <a:xfrm>
            <a:off x="7548114" y="1027981"/>
            <a:ext cx="3871930" cy="4811249"/>
          </a:xfrm>
          <a:prstGeom prst="rect">
            <a:avLst/>
          </a:prstGeom>
        </p:spPr>
      </p:pic>
    </p:spTree>
    <p:extLst>
      <p:ext uri="{BB962C8B-B14F-4D97-AF65-F5344CB8AC3E}">
        <p14:creationId xmlns:p14="http://schemas.microsoft.com/office/powerpoint/2010/main" val="33319595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EA20E5-F194-3585-1FCE-DFE74DAD6DB8}"/>
              </a:ext>
            </a:extLst>
          </p:cNvPr>
          <p:cNvSpPr>
            <a:spLocks noGrp="1"/>
          </p:cNvSpPr>
          <p:nvPr>
            <p:ph type="title"/>
          </p:nvPr>
        </p:nvSpPr>
        <p:spPr/>
        <p:txBody>
          <a:bodyPr/>
          <a:lstStyle/>
          <a:p>
            <a:r>
              <a:rPr lang="en-GB"/>
              <a:t>ASTEROID MINING METHODS</a:t>
            </a:r>
            <a:endParaRPr lang="en-US"/>
          </a:p>
        </p:txBody>
      </p:sp>
      <p:sp>
        <p:nvSpPr>
          <p:cNvPr id="3" name="Text Placeholder 2">
            <a:extLst>
              <a:ext uri="{FF2B5EF4-FFF2-40B4-BE49-F238E27FC236}">
                <a16:creationId xmlns:a16="http://schemas.microsoft.com/office/drawing/2014/main" id="{4B0B1954-7364-00EF-AAD8-A84AEAE21A79}"/>
              </a:ext>
            </a:extLst>
          </p:cNvPr>
          <p:cNvSpPr>
            <a:spLocks noGrp="1"/>
          </p:cNvSpPr>
          <p:nvPr>
            <p:ph type="body" idx="1"/>
          </p:nvPr>
        </p:nvSpPr>
        <p:spPr/>
        <p:txBody>
          <a:bodyPr/>
          <a:lstStyle/>
          <a:p>
            <a:r>
              <a:rPr lang="en-GB"/>
              <a:t>Problem Solving Challenge</a:t>
            </a:r>
          </a:p>
        </p:txBody>
      </p:sp>
    </p:spTree>
    <p:extLst>
      <p:ext uri="{BB962C8B-B14F-4D97-AF65-F5344CB8AC3E}">
        <p14:creationId xmlns:p14="http://schemas.microsoft.com/office/powerpoint/2010/main" val="33980606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19D2B-C1C8-73FD-71C9-1FC436123887}"/>
              </a:ext>
            </a:extLst>
          </p:cNvPr>
          <p:cNvSpPr>
            <a:spLocks noGrp="1"/>
          </p:cNvSpPr>
          <p:nvPr>
            <p:ph type="title"/>
          </p:nvPr>
        </p:nvSpPr>
        <p:spPr/>
        <p:txBody>
          <a:bodyPr>
            <a:noAutofit/>
          </a:bodyPr>
          <a:lstStyle/>
          <a:p>
            <a:r>
              <a:rPr lang="en-US">
                <a:cs typeface="Arial"/>
              </a:rPr>
              <a:t>Asteroid Mining Methods</a:t>
            </a:r>
            <a:endParaRPr lang="en-US"/>
          </a:p>
        </p:txBody>
      </p:sp>
      <p:sp>
        <p:nvSpPr>
          <p:cNvPr id="3" name="Content Placeholder 2">
            <a:extLst>
              <a:ext uri="{FF2B5EF4-FFF2-40B4-BE49-F238E27FC236}">
                <a16:creationId xmlns:a16="http://schemas.microsoft.com/office/drawing/2014/main" id="{C846476A-04BD-A07A-7814-E3A456AF8DC7}"/>
              </a:ext>
            </a:extLst>
          </p:cNvPr>
          <p:cNvSpPr>
            <a:spLocks noGrp="1"/>
          </p:cNvSpPr>
          <p:nvPr>
            <p:ph idx="1"/>
          </p:nvPr>
        </p:nvSpPr>
        <p:spPr>
          <a:xfrm>
            <a:off x="609599" y="1146380"/>
            <a:ext cx="10972801" cy="1910321"/>
          </a:xfrm>
        </p:spPr>
        <p:txBody>
          <a:bodyPr vert="horz" lIns="91440" tIns="45720" rIns="91440" bIns="45720" rtlCol="0" anchor="t">
            <a:normAutofit/>
          </a:bodyPr>
          <a:lstStyle/>
          <a:p>
            <a:r>
              <a:rPr lang="en-US" sz="2700">
                <a:cs typeface="Arial"/>
              </a:rPr>
              <a:t>To mine on asteroids, you'll need to employ a tool for extracting raw materials. GSLSA has developed tools for teams to choose to test on their missions. You can equip up to two to take on your mission, but you can use only one at your chosen asteroid! </a:t>
            </a:r>
          </a:p>
        </p:txBody>
      </p:sp>
      <p:grpSp>
        <p:nvGrpSpPr>
          <p:cNvPr id="9" name="Group 8">
            <a:extLst>
              <a:ext uri="{FF2B5EF4-FFF2-40B4-BE49-F238E27FC236}">
                <a16:creationId xmlns:a16="http://schemas.microsoft.com/office/drawing/2014/main" id="{07598FD2-A84E-CCFE-8E92-E89DC80251B9}"/>
              </a:ext>
            </a:extLst>
          </p:cNvPr>
          <p:cNvGrpSpPr/>
          <p:nvPr/>
        </p:nvGrpSpPr>
        <p:grpSpPr>
          <a:xfrm>
            <a:off x="616039" y="3057660"/>
            <a:ext cx="10967433" cy="2421227"/>
            <a:chOff x="605307" y="1573379"/>
            <a:chExt cx="8391659" cy="1855622"/>
          </a:xfrm>
        </p:grpSpPr>
        <p:sp>
          <p:nvSpPr>
            <p:cNvPr id="4" name="Rectangle 3">
              <a:extLst>
                <a:ext uri="{FF2B5EF4-FFF2-40B4-BE49-F238E27FC236}">
                  <a16:creationId xmlns:a16="http://schemas.microsoft.com/office/drawing/2014/main" id="{45D47C20-0BD1-0F06-9E18-3658872D742E}"/>
                </a:ext>
              </a:extLst>
            </p:cNvPr>
            <p:cNvSpPr/>
            <p:nvPr/>
          </p:nvSpPr>
          <p:spPr>
            <a:xfrm>
              <a:off x="605307" y="1598054"/>
              <a:ext cx="1823434" cy="1830947"/>
            </a:xfrm>
            <a:prstGeom prst="rect">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F1BEA2A4-26F3-7FF1-A4D5-19721BAD4EA7}"/>
                </a:ext>
              </a:extLst>
            </p:cNvPr>
            <p:cNvSpPr/>
            <p:nvPr/>
          </p:nvSpPr>
          <p:spPr>
            <a:xfrm>
              <a:off x="2773250" y="1598054"/>
              <a:ext cx="1823434" cy="1830947"/>
            </a:xfrm>
            <a:prstGeom prst="rect">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0FC37AC3-88FB-1435-A6ED-D6A3707552BE}"/>
                </a:ext>
              </a:extLst>
            </p:cNvPr>
            <p:cNvSpPr/>
            <p:nvPr/>
          </p:nvSpPr>
          <p:spPr>
            <a:xfrm>
              <a:off x="4965180" y="1573379"/>
              <a:ext cx="4024201" cy="1855622"/>
            </a:xfrm>
            <a:prstGeom prst="rect">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64133A3-B296-17FC-57BE-DCAFC8503B13}"/>
                </a:ext>
              </a:extLst>
            </p:cNvPr>
            <p:cNvSpPr/>
            <p:nvPr/>
          </p:nvSpPr>
          <p:spPr>
            <a:xfrm>
              <a:off x="7173532" y="1598054"/>
              <a:ext cx="1823434" cy="1830947"/>
            </a:xfrm>
            <a:prstGeom prst="rect">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1" name="Title 1">
            <a:extLst>
              <a:ext uri="{FF2B5EF4-FFF2-40B4-BE49-F238E27FC236}">
                <a16:creationId xmlns:a16="http://schemas.microsoft.com/office/drawing/2014/main" id="{2565351F-F440-1068-5D52-F09C04ECD7A4}"/>
              </a:ext>
            </a:extLst>
          </p:cNvPr>
          <p:cNvSpPr txBox="1">
            <a:spLocks/>
          </p:cNvSpPr>
          <p:nvPr/>
        </p:nvSpPr>
        <p:spPr>
          <a:xfrm>
            <a:off x="590281" y="5704492"/>
            <a:ext cx="2462013" cy="39670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stStyle>
          <a:p>
            <a:pPr algn="ctr"/>
            <a:r>
              <a:rPr lang="en-US" sz="2400">
                <a:cs typeface="Arial"/>
              </a:rPr>
              <a:t>Scoop</a:t>
            </a:r>
          </a:p>
        </p:txBody>
      </p:sp>
      <p:sp>
        <p:nvSpPr>
          <p:cNvPr id="12" name="Title 1">
            <a:extLst>
              <a:ext uri="{FF2B5EF4-FFF2-40B4-BE49-F238E27FC236}">
                <a16:creationId xmlns:a16="http://schemas.microsoft.com/office/drawing/2014/main" id="{1747093B-1C1B-3327-EB72-8A0D62F3D8C5}"/>
              </a:ext>
            </a:extLst>
          </p:cNvPr>
          <p:cNvSpPr txBox="1">
            <a:spLocks/>
          </p:cNvSpPr>
          <p:nvPr/>
        </p:nvSpPr>
        <p:spPr>
          <a:xfrm>
            <a:off x="3455830" y="5704492"/>
            <a:ext cx="2462013" cy="39670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stStyle>
          <a:p>
            <a:pPr algn="ctr"/>
            <a:r>
              <a:rPr lang="en-US" sz="2400">
                <a:cs typeface="Arial"/>
              </a:rPr>
              <a:t>Drill</a:t>
            </a:r>
          </a:p>
        </p:txBody>
      </p:sp>
      <p:sp>
        <p:nvSpPr>
          <p:cNvPr id="13" name="Title 1">
            <a:extLst>
              <a:ext uri="{FF2B5EF4-FFF2-40B4-BE49-F238E27FC236}">
                <a16:creationId xmlns:a16="http://schemas.microsoft.com/office/drawing/2014/main" id="{6B42AECC-97CF-379F-0DFC-1B00D60058F3}"/>
              </a:ext>
            </a:extLst>
          </p:cNvPr>
          <p:cNvSpPr txBox="1">
            <a:spLocks/>
          </p:cNvSpPr>
          <p:nvPr/>
        </p:nvSpPr>
        <p:spPr>
          <a:xfrm>
            <a:off x="7040449" y="5854746"/>
            <a:ext cx="2462013" cy="39670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stStyle>
          <a:p>
            <a:pPr algn="ctr"/>
            <a:r>
              <a:rPr lang="en-US" sz="2400">
                <a:cs typeface="Arial"/>
              </a:rPr>
              <a:t>Harvester  +</a:t>
            </a:r>
          </a:p>
        </p:txBody>
      </p:sp>
      <p:sp>
        <p:nvSpPr>
          <p:cNvPr id="14" name="Title 1">
            <a:extLst>
              <a:ext uri="{FF2B5EF4-FFF2-40B4-BE49-F238E27FC236}">
                <a16:creationId xmlns:a16="http://schemas.microsoft.com/office/drawing/2014/main" id="{27C76F7F-9CE6-4668-AD9D-3624F8E1340B}"/>
              </a:ext>
            </a:extLst>
          </p:cNvPr>
          <p:cNvSpPr txBox="1">
            <a:spLocks/>
          </p:cNvSpPr>
          <p:nvPr/>
        </p:nvSpPr>
        <p:spPr>
          <a:xfrm>
            <a:off x="8639577" y="5844014"/>
            <a:ext cx="2805449" cy="407434"/>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stStyle>
          <a:p>
            <a:pPr algn="ctr"/>
            <a:r>
              <a:rPr lang="en-US" sz="2400">
                <a:cs typeface="Arial"/>
              </a:rPr>
              <a:t>Near-Earth Harvester</a:t>
            </a:r>
          </a:p>
        </p:txBody>
      </p:sp>
      <p:pic>
        <p:nvPicPr>
          <p:cNvPr id="10" name="Picture 9">
            <a:extLst>
              <a:ext uri="{FF2B5EF4-FFF2-40B4-BE49-F238E27FC236}">
                <a16:creationId xmlns:a16="http://schemas.microsoft.com/office/drawing/2014/main" id="{F3F1D546-D425-7793-DAF8-83B8AF4276FA}"/>
              </a:ext>
            </a:extLst>
          </p:cNvPr>
          <p:cNvPicPr>
            <a:picLocks noChangeAspect="1"/>
          </p:cNvPicPr>
          <p:nvPr/>
        </p:nvPicPr>
        <p:blipFill>
          <a:blip r:embed="rId2"/>
          <a:srcRect l="94" t="11374" r="7583" b="5687"/>
          <a:stretch/>
        </p:blipFill>
        <p:spPr>
          <a:xfrm>
            <a:off x="85555" y="2799218"/>
            <a:ext cx="3100870" cy="2862911"/>
          </a:xfrm>
          <a:prstGeom prst="rect">
            <a:avLst/>
          </a:prstGeom>
        </p:spPr>
      </p:pic>
      <p:pic>
        <p:nvPicPr>
          <p:cNvPr id="16" name="Picture 15" descr="A black drill bit with a black background&#10;&#10;AI-generated content may be incorrect.">
            <a:extLst>
              <a:ext uri="{FF2B5EF4-FFF2-40B4-BE49-F238E27FC236}">
                <a16:creationId xmlns:a16="http://schemas.microsoft.com/office/drawing/2014/main" id="{7AF39128-F86E-B6F6-AB1A-058949C80FE8}"/>
              </a:ext>
            </a:extLst>
          </p:cNvPr>
          <p:cNvPicPr>
            <a:picLocks noChangeAspect="1"/>
          </p:cNvPicPr>
          <p:nvPr/>
        </p:nvPicPr>
        <p:blipFill>
          <a:blip r:embed="rId3"/>
          <a:stretch>
            <a:fillRect/>
          </a:stretch>
        </p:blipFill>
        <p:spPr>
          <a:xfrm>
            <a:off x="3246549" y="2833351"/>
            <a:ext cx="2844086" cy="2833353"/>
          </a:xfrm>
          <a:prstGeom prst="rect">
            <a:avLst/>
          </a:prstGeom>
        </p:spPr>
      </p:pic>
      <p:pic>
        <p:nvPicPr>
          <p:cNvPr id="18" name="Picture 17" descr="A grey object with a black background&#10;&#10;AI-generated content may be incorrect.">
            <a:extLst>
              <a:ext uri="{FF2B5EF4-FFF2-40B4-BE49-F238E27FC236}">
                <a16:creationId xmlns:a16="http://schemas.microsoft.com/office/drawing/2014/main" id="{C6ADFFA1-FBCB-B1A2-4785-9EDE61D46DFD}"/>
              </a:ext>
            </a:extLst>
          </p:cNvPr>
          <p:cNvPicPr>
            <a:picLocks noChangeAspect="1"/>
          </p:cNvPicPr>
          <p:nvPr/>
        </p:nvPicPr>
        <p:blipFill>
          <a:blip r:embed="rId4"/>
          <a:stretch>
            <a:fillRect/>
          </a:stretch>
        </p:blipFill>
        <p:spPr>
          <a:xfrm rot="8580000">
            <a:off x="6224235" y="2384860"/>
            <a:ext cx="5679728" cy="4303691"/>
          </a:xfrm>
          <a:prstGeom prst="rect">
            <a:avLst/>
          </a:prstGeom>
        </p:spPr>
      </p:pic>
    </p:spTree>
    <p:extLst>
      <p:ext uri="{BB962C8B-B14F-4D97-AF65-F5344CB8AC3E}">
        <p14:creationId xmlns:p14="http://schemas.microsoft.com/office/powerpoint/2010/main" val="17415401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DF7E23-D67E-D3D4-9324-909D2E888402}"/>
              </a:ext>
            </a:extLst>
          </p:cNvPr>
          <p:cNvSpPr>
            <a:spLocks noGrp="1"/>
          </p:cNvSpPr>
          <p:nvPr>
            <p:ph type="title"/>
          </p:nvPr>
        </p:nvSpPr>
        <p:spPr/>
        <p:txBody>
          <a:bodyPr>
            <a:noAutofit/>
          </a:bodyPr>
          <a:lstStyle/>
          <a:p>
            <a:r>
              <a:rPr lang="en-US">
                <a:cs typeface="Arial"/>
              </a:rPr>
              <a:t>Asteroid Mining Method 1: Scoop</a:t>
            </a:r>
            <a:endParaRPr lang="en-US"/>
          </a:p>
        </p:txBody>
      </p:sp>
      <p:sp>
        <p:nvSpPr>
          <p:cNvPr id="3" name="Content Placeholder 2">
            <a:extLst>
              <a:ext uri="{FF2B5EF4-FFF2-40B4-BE49-F238E27FC236}">
                <a16:creationId xmlns:a16="http://schemas.microsoft.com/office/drawing/2014/main" id="{A1C209B1-06DC-7B0E-ACD2-63F71BC57BA1}"/>
              </a:ext>
            </a:extLst>
          </p:cNvPr>
          <p:cNvSpPr>
            <a:spLocks noGrp="1"/>
          </p:cNvSpPr>
          <p:nvPr>
            <p:ph idx="1"/>
          </p:nvPr>
        </p:nvSpPr>
        <p:spPr>
          <a:xfrm>
            <a:off x="3542264" y="1418694"/>
            <a:ext cx="8267598" cy="4445889"/>
          </a:xfrm>
        </p:spPr>
        <p:txBody>
          <a:bodyPr vert="horz" lIns="91440" tIns="45720" rIns="91440" bIns="45720" rtlCol="0" anchor="t">
            <a:normAutofit/>
          </a:bodyPr>
          <a:lstStyle/>
          <a:p>
            <a:r>
              <a:rPr lang="en-US">
                <a:cs typeface="Arial"/>
              </a:rPr>
              <a:t>A scoop attached to a robotic arm which can be used to scrape material off the asteroid surface. </a:t>
            </a:r>
          </a:p>
          <a:p>
            <a:pPr marL="457200" indent="-457200">
              <a:buChar char="•"/>
            </a:pPr>
            <a:r>
              <a:rPr lang="en-US">
                <a:cs typeface="Arial"/>
              </a:rPr>
              <a:t>Can excavate to 10 m depth on C-type asteroids and 5 m depth on M-type asteroids. </a:t>
            </a:r>
            <a:endParaRPr lang="en-US"/>
          </a:p>
          <a:p>
            <a:pPr marL="457200" indent="-457200">
              <a:buChar char="•"/>
            </a:pPr>
            <a:r>
              <a:rPr lang="en-US">
                <a:cs typeface="Arial"/>
              </a:rPr>
              <a:t>Returns bulk material to Earth. Capacity is </a:t>
            </a:r>
            <a:r>
              <a:rPr lang="en-US">
                <a:solidFill>
                  <a:srgbClr val="FF0000"/>
                </a:solidFill>
                <a:cs typeface="Arial"/>
              </a:rPr>
              <a:t>3000 </a:t>
            </a:r>
            <a:r>
              <a:rPr lang="en-US">
                <a:cs typeface="Arial"/>
              </a:rPr>
              <a:t>m</a:t>
            </a:r>
            <a:r>
              <a:rPr lang="en-US" baseline="30000">
                <a:cs typeface="Arial"/>
              </a:rPr>
              <a:t>3</a:t>
            </a:r>
            <a:r>
              <a:rPr lang="en-US">
                <a:cs typeface="Arial"/>
              </a:rPr>
              <a:t>.</a:t>
            </a:r>
          </a:p>
          <a:p>
            <a:pPr marL="457200" indent="-457200">
              <a:buChar char="•"/>
            </a:pPr>
            <a:endParaRPr lang="en-US">
              <a:cs typeface="Arial"/>
            </a:endParaRPr>
          </a:p>
        </p:txBody>
      </p:sp>
      <p:sp>
        <p:nvSpPr>
          <p:cNvPr id="5" name="Rectangle 4">
            <a:extLst>
              <a:ext uri="{FF2B5EF4-FFF2-40B4-BE49-F238E27FC236}">
                <a16:creationId xmlns:a16="http://schemas.microsoft.com/office/drawing/2014/main" id="{D84E2E24-797A-F28C-48D6-3AF4EF370E5F}"/>
              </a:ext>
            </a:extLst>
          </p:cNvPr>
          <p:cNvSpPr/>
          <p:nvPr/>
        </p:nvSpPr>
        <p:spPr>
          <a:xfrm>
            <a:off x="605307" y="2241997"/>
            <a:ext cx="2383127" cy="2389031"/>
          </a:xfrm>
          <a:prstGeom prst="rect">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DED03220-FAC2-0CB2-D1F1-C42275173642}"/>
              </a:ext>
            </a:extLst>
          </p:cNvPr>
          <p:cNvPicPr>
            <a:picLocks noChangeAspect="1"/>
          </p:cNvPicPr>
          <p:nvPr/>
        </p:nvPicPr>
        <p:blipFill>
          <a:blip r:embed="rId2"/>
          <a:srcRect l="94" t="11374" r="7583" b="5687"/>
          <a:stretch/>
        </p:blipFill>
        <p:spPr>
          <a:xfrm>
            <a:off x="-139826" y="2090880"/>
            <a:ext cx="3455039" cy="3109755"/>
          </a:xfrm>
          <a:prstGeom prst="rect">
            <a:avLst/>
          </a:prstGeom>
        </p:spPr>
      </p:pic>
    </p:spTree>
    <p:extLst>
      <p:ext uri="{BB962C8B-B14F-4D97-AF65-F5344CB8AC3E}">
        <p14:creationId xmlns:p14="http://schemas.microsoft.com/office/powerpoint/2010/main" val="12330088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BC92D-933F-79A3-F64B-430F9376CF56}"/>
              </a:ext>
            </a:extLst>
          </p:cNvPr>
          <p:cNvSpPr>
            <a:spLocks noGrp="1"/>
          </p:cNvSpPr>
          <p:nvPr>
            <p:ph type="title"/>
          </p:nvPr>
        </p:nvSpPr>
        <p:spPr/>
        <p:txBody>
          <a:bodyPr>
            <a:normAutofit fontScale="90000"/>
          </a:bodyPr>
          <a:lstStyle/>
          <a:p>
            <a:r>
              <a:rPr lang="en-GB"/>
              <a:t>Background</a:t>
            </a:r>
          </a:p>
        </p:txBody>
      </p:sp>
      <p:sp>
        <p:nvSpPr>
          <p:cNvPr id="3" name="Content Placeholder 2">
            <a:extLst>
              <a:ext uri="{FF2B5EF4-FFF2-40B4-BE49-F238E27FC236}">
                <a16:creationId xmlns:a16="http://schemas.microsoft.com/office/drawing/2014/main" id="{FDCD4501-1E2B-9F79-EA7C-0C391F5FE7A5}"/>
              </a:ext>
            </a:extLst>
          </p:cNvPr>
          <p:cNvSpPr>
            <a:spLocks noGrp="1"/>
          </p:cNvSpPr>
          <p:nvPr>
            <p:ph idx="1"/>
          </p:nvPr>
        </p:nvSpPr>
        <p:spPr>
          <a:xfrm>
            <a:off x="609599" y="1157112"/>
            <a:ext cx="7047783" cy="4969053"/>
          </a:xfrm>
        </p:spPr>
        <p:txBody>
          <a:bodyPr vert="horz" lIns="91440" tIns="45720" rIns="91440" bIns="45720" rtlCol="0" anchor="t">
            <a:noAutofit/>
          </a:bodyPr>
          <a:lstStyle/>
          <a:p>
            <a:r>
              <a:rPr lang="en-GB" sz="2200" kern="100">
                <a:effectLst/>
                <a:latin typeface="Aptos"/>
                <a:ea typeface="Aptos" panose="020B0004020202020204" pitchFamily="34" charset="0"/>
                <a:cs typeface="Times New Roman"/>
              </a:rPr>
              <a:t>The year is 2049 and the world is racing towards Net Zero</a:t>
            </a:r>
            <a:r>
              <a:rPr lang="en-GB" sz="2200" kern="100">
                <a:latin typeface="Aptos"/>
                <a:ea typeface="Aptos" panose="020B0004020202020204" pitchFamily="34" charset="0"/>
                <a:cs typeface="Times New Roman"/>
              </a:rPr>
              <a:t>.</a:t>
            </a:r>
            <a:r>
              <a:rPr lang="en-GB" sz="2200" kern="100">
                <a:effectLst/>
                <a:latin typeface="Aptos"/>
                <a:ea typeface="Aptos" panose="020B0004020202020204" pitchFamily="34" charset="0"/>
                <a:cs typeface="Times New Roman"/>
              </a:rPr>
              <a:t> Governments have been investing in green technology</a:t>
            </a:r>
            <a:r>
              <a:rPr lang="en-GB" sz="2200" kern="100">
                <a:latin typeface="Aptos"/>
                <a:ea typeface="Aptos" panose="020B0004020202020204" pitchFamily="34" charset="0"/>
                <a:cs typeface="Times New Roman"/>
              </a:rPr>
              <a:t>,</a:t>
            </a:r>
            <a:r>
              <a:rPr lang="en-GB" sz="2200" kern="100">
                <a:effectLst/>
                <a:latin typeface="Aptos"/>
                <a:ea typeface="Aptos" panose="020B0004020202020204" pitchFamily="34" charset="0"/>
                <a:cs typeface="Times New Roman"/>
              </a:rPr>
              <a:t> which has been a success</a:t>
            </a:r>
            <a:r>
              <a:rPr lang="en-GB" sz="2200" kern="100">
                <a:latin typeface="Aptos"/>
                <a:ea typeface="Aptos" panose="020B0004020202020204" pitchFamily="34" charset="0"/>
                <a:cs typeface="Times New Roman"/>
              </a:rPr>
              <a:t>...</a:t>
            </a:r>
            <a:r>
              <a:rPr lang="en-GB" sz="2200" kern="100">
                <a:effectLst/>
                <a:latin typeface="Aptos"/>
                <a:ea typeface="Aptos" panose="020B0004020202020204" pitchFamily="34" charset="0"/>
                <a:cs typeface="Times New Roman"/>
              </a:rPr>
              <a:t> </a:t>
            </a:r>
            <a:r>
              <a:rPr lang="en-GB" sz="2200" kern="100">
                <a:latin typeface="Aptos"/>
                <a:ea typeface="Aptos" panose="020B0004020202020204" pitchFamily="34" charset="0"/>
                <a:cs typeface="Times New Roman"/>
              </a:rPr>
              <a:t>so</a:t>
            </a:r>
            <a:r>
              <a:rPr lang="en-GB" sz="2200" kern="100">
                <a:effectLst/>
                <a:latin typeface="Aptos"/>
                <a:ea typeface="Aptos" panose="020B0004020202020204" pitchFamily="34" charset="0"/>
                <a:cs typeface="Times New Roman"/>
              </a:rPr>
              <a:t> successful that the demand for green technology is at an </a:t>
            </a:r>
            <a:r>
              <a:rPr lang="en-GB" sz="2200" kern="100">
                <a:latin typeface="Aptos"/>
                <a:ea typeface="Aptos" panose="020B0004020202020204" pitchFamily="34" charset="0"/>
                <a:cs typeface="Times New Roman"/>
              </a:rPr>
              <a:t>all-time</a:t>
            </a:r>
            <a:r>
              <a:rPr lang="en-GB" sz="2200" kern="100">
                <a:effectLst/>
                <a:latin typeface="Aptos"/>
                <a:ea typeface="Aptos" panose="020B0004020202020204" pitchFamily="34" charset="0"/>
                <a:cs typeface="Times New Roman"/>
              </a:rPr>
              <a:t> high</a:t>
            </a:r>
            <a:r>
              <a:rPr lang="en-GB" sz="2200" kern="100">
                <a:latin typeface="Aptos"/>
                <a:ea typeface="Aptos" panose="020B0004020202020204" pitchFamily="34" charset="0"/>
                <a:cs typeface="Times New Roman"/>
              </a:rPr>
              <a:t>!</a:t>
            </a:r>
            <a:r>
              <a:rPr lang="en-GB" sz="2200" kern="100">
                <a:effectLst/>
                <a:latin typeface="Aptos"/>
                <a:ea typeface="Aptos" panose="020B0004020202020204" pitchFamily="34" charset="0"/>
                <a:cs typeface="Times New Roman"/>
              </a:rPr>
              <a:t> </a:t>
            </a:r>
          </a:p>
          <a:p>
            <a:endParaRPr lang="en-GB" sz="2200" kern="100">
              <a:effectLst/>
              <a:latin typeface="Aptos" panose="020B0004020202020204" pitchFamily="34" charset="0"/>
              <a:ea typeface="Aptos" panose="020B0004020202020204" pitchFamily="34" charset="0"/>
              <a:cs typeface="Times New Roman" panose="02020603050405020304" pitchFamily="18" charset="0"/>
            </a:endParaRPr>
          </a:p>
          <a:p>
            <a:r>
              <a:rPr lang="en-GB" sz="2200" kern="100">
                <a:effectLst/>
                <a:latin typeface="Aptos"/>
                <a:ea typeface="Aptos" panose="020B0004020202020204" pitchFamily="34" charset="0"/>
                <a:cs typeface="Times New Roman"/>
              </a:rPr>
              <a:t>Earth’s resources </a:t>
            </a:r>
            <a:r>
              <a:rPr lang="en-GB" sz="2200" kern="100">
                <a:latin typeface="Aptos"/>
                <a:ea typeface="Aptos" panose="020B0004020202020204" pitchFamily="34" charset="0"/>
                <a:cs typeface="Times New Roman"/>
              </a:rPr>
              <a:t>are still plentiful but with the rising demand, governments</a:t>
            </a:r>
            <a:r>
              <a:rPr lang="en-GB" sz="2200" kern="100">
                <a:effectLst/>
                <a:latin typeface="Aptos"/>
                <a:ea typeface="Aptos" panose="020B0004020202020204" pitchFamily="34" charset="0"/>
                <a:cs typeface="Times New Roman"/>
              </a:rPr>
              <a:t> are looking for ways to </a:t>
            </a:r>
            <a:r>
              <a:rPr lang="en-GB" sz="2200" kern="100">
                <a:latin typeface="Aptos"/>
                <a:ea typeface="Aptos" panose="020B0004020202020204" pitchFamily="34" charset="0"/>
                <a:cs typeface="Times New Roman"/>
              </a:rPr>
              <a:t>expand our access</a:t>
            </a:r>
            <a:r>
              <a:rPr lang="en-GB" sz="2200" kern="100">
                <a:effectLst/>
                <a:latin typeface="Aptos"/>
                <a:ea typeface="Aptos" panose="020B0004020202020204" pitchFamily="34" charset="0"/>
                <a:cs typeface="Times New Roman"/>
              </a:rPr>
              <a:t> </a:t>
            </a:r>
            <a:r>
              <a:rPr lang="en-GB" sz="2200" kern="100">
                <a:latin typeface="Aptos"/>
                <a:ea typeface="Aptos" panose="020B0004020202020204" pitchFamily="34" charset="0"/>
                <a:cs typeface="Times New Roman"/>
              </a:rPr>
              <a:t>to </a:t>
            </a:r>
            <a:r>
              <a:rPr lang="en-GB" sz="2200" kern="100">
                <a:effectLst/>
                <a:latin typeface="Aptos"/>
                <a:ea typeface="Aptos" panose="020B0004020202020204" pitchFamily="34" charset="0"/>
                <a:cs typeface="Times New Roman"/>
              </a:rPr>
              <a:t>key minerals.</a:t>
            </a:r>
          </a:p>
          <a:p>
            <a:endParaRPr lang="en-GB" sz="2200" kern="100">
              <a:effectLst/>
              <a:latin typeface="Aptos" panose="020B0004020202020204" pitchFamily="34" charset="0"/>
              <a:ea typeface="Aptos" panose="020B0004020202020204" pitchFamily="34" charset="0"/>
              <a:cs typeface="Times New Roman" panose="02020603050405020304" pitchFamily="18" charset="0"/>
            </a:endParaRPr>
          </a:p>
          <a:p>
            <a:r>
              <a:rPr lang="en-GB" sz="2200" kern="100">
                <a:latin typeface="Aptos"/>
                <a:ea typeface="Aptos" panose="020B0004020202020204" pitchFamily="34" charset="0"/>
                <a:cs typeface="Times New Roman"/>
              </a:rPr>
              <a:t>At a recent press release, the government announced an exciting funding scheme to obtain the minerals needed to meet technology demands…</a:t>
            </a:r>
          </a:p>
          <a:p>
            <a:endParaRPr lang="en-GB" sz="2200" kern="100">
              <a:latin typeface="Aptos" panose="020B0004020202020204" pitchFamily="34" charset="0"/>
              <a:ea typeface="Aptos" panose="020B0004020202020204" pitchFamily="34" charset="0"/>
              <a:cs typeface="Times New Roman" panose="02020603050405020304" pitchFamily="18" charset="0"/>
            </a:endParaRPr>
          </a:p>
          <a:p>
            <a:pPr algn="ctr"/>
            <a:endParaRPr lang="en-GB" sz="2200" kern="100">
              <a:effectLst/>
              <a:latin typeface="Aptos" panose="020B0004020202020204" pitchFamily="34" charset="0"/>
              <a:ea typeface="Aptos" panose="020B0004020202020204" pitchFamily="34" charset="0"/>
              <a:cs typeface="Times New Roman" panose="02020603050405020304" pitchFamily="18" charset="0"/>
            </a:endParaRPr>
          </a:p>
          <a:p>
            <a:endParaRPr lang="en-GB" sz="2300" kern="100">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6D58BCB5-5469-2202-8B1C-6E416D59A45A}"/>
              </a:ext>
            </a:extLst>
          </p:cNvPr>
          <p:cNvSpPr txBox="1"/>
          <p:nvPr/>
        </p:nvSpPr>
        <p:spPr>
          <a:xfrm>
            <a:off x="2769079" y="5773947"/>
            <a:ext cx="2743200"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4000" b="1">
                <a:latin typeface="Aptos"/>
              </a:rPr>
              <a:t>SPACE!</a:t>
            </a:r>
            <a:r>
              <a:rPr lang="en-GB" sz="4000">
                <a:latin typeface="Aptos"/>
              </a:rPr>
              <a:t>​</a:t>
            </a:r>
            <a:endParaRPr lang="en-GB" sz="3600"/>
          </a:p>
        </p:txBody>
      </p:sp>
      <p:pic>
        <p:nvPicPr>
          <p:cNvPr id="4" name="Picture 3" descr="Earth from outer space looking towards the moon&#10;&#10;AI-generated content may be incorrect.">
            <a:extLst>
              <a:ext uri="{FF2B5EF4-FFF2-40B4-BE49-F238E27FC236}">
                <a16:creationId xmlns:a16="http://schemas.microsoft.com/office/drawing/2014/main" id="{BFB8D066-1012-9772-71C8-9AA0801F9C4F}"/>
              </a:ext>
            </a:extLst>
          </p:cNvPr>
          <p:cNvPicPr>
            <a:picLocks noChangeAspect="1"/>
          </p:cNvPicPr>
          <p:nvPr/>
        </p:nvPicPr>
        <p:blipFill>
          <a:blip r:embed="rId2"/>
          <a:srcRect l="13924" r="12342" b="316"/>
          <a:stretch/>
        </p:blipFill>
        <p:spPr>
          <a:xfrm>
            <a:off x="8021892" y="874210"/>
            <a:ext cx="3790899" cy="5126326"/>
          </a:xfrm>
          <a:prstGeom prst="rect">
            <a:avLst/>
          </a:prstGeom>
        </p:spPr>
      </p:pic>
      <p:sp>
        <p:nvSpPr>
          <p:cNvPr id="7" name="TextBox 6">
            <a:extLst>
              <a:ext uri="{FF2B5EF4-FFF2-40B4-BE49-F238E27FC236}">
                <a16:creationId xmlns:a16="http://schemas.microsoft.com/office/drawing/2014/main" id="{DC1D4C2C-5787-2811-58F1-18A31A78146A}"/>
              </a:ext>
            </a:extLst>
          </p:cNvPr>
          <p:cNvSpPr txBox="1"/>
          <p:nvPr/>
        </p:nvSpPr>
        <p:spPr>
          <a:xfrm>
            <a:off x="8002437" y="5658927"/>
            <a:ext cx="3763992"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600">
                <a:solidFill>
                  <a:srgbClr val="FFFFFF"/>
                </a:solidFill>
                <a:latin typeface="Aptos"/>
              </a:rPr>
              <a:t>Image: NASA</a:t>
            </a:r>
            <a:endParaRPr lang="en-US" sz="900">
              <a:solidFill>
                <a:srgbClr val="FFFFFF"/>
              </a:solidFill>
              <a:cs typeface="Arial"/>
            </a:endParaRPr>
          </a:p>
        </p:txBody>
      </p:sp>
    </p:spTree>
    <p:extLst>
      <p:ext uri="{BB962C8B-B14F-4D97-AF65-F5344CB8AC3E}">
        <p14:creationId xmlns:p14="http://schemas.microsoft.com/office/powerpoint/2010/main" val="9391911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DF7E23-D67E-D3D4-9324-909D2E888402}"/>
              </a:ext>
            </a:extLst>
          </p:cNvPr>
          <p:cNvSpPr>
            <a:spLocks noGrp="1"/>
          </p:cNvSpPr>
          <p:nvPr>
            <p:ph type="title"/>
          </p:nvPr>
        </p:nvSpPr>
        <p:spPr/>
        <p:txBody>
          <a:bodyPr>
            <a:noAutofit/>
          </a:bodyPr>
          <a:lstStyle/>
          <a:p>
            <a:r>
              <a:rPr lang="en-US">
                <a:cs typeface="Arial"/>
              </a:rPr>
              <a:t>Asteroid Mining Method 2: Drill</a:t>
            </a:r>
            <a:endParaRPr lang="en-US"/>
          </a:p>
        </p:txBody>
      </p:sp>
      <p:sp>
        <p:nvSpPr>
          <p:cNvPr id="5" name="Content Placeholder 2">
            <a:extLst>
              <a:ext uri="{FF2B5EF4-FFF2-40B4-BE49-F238E27FC236}">
                <a16:creationId xmlns:a16="http://schemas.microsoft.com/office/drawing/2014/main" id="{710BF294-ED22-1559-EDCE-E7CADA0B5119}"/>
              </a:ext>
            </a:extLst>
          </p:cNvPr>
          <p:cNvSpPr txBox="1">
            <a:spLocks/>
          </p:cNvSpPr>
          <p:nvPr/>
        </p:nvSpPr>
        <p:spPr>
          <a:xfrm>
            <a:off x="3571739" y="1393225"/>
            <a:ext cx="8278971" cy="4078265"/>
          </a:xfrm>
          <a:prstGeom prst="rect">
            <a:avLst/>
          </a:prstGeom>
        </p:spPr>
        <p:txBody>
          <a:bodyPr vert="horz" lIns="91440" tIns="45720" rIns="91440" bIns="45720" rtlCol="0" anchor="t">
            <a:normAutofit/>
          </a:bodyPr>
          <a:lstStyle>
            <a:lvl1pPr marL="0" indent="0" algn="l" defTabSz="457200" rtl="0" eaLnBrk="1" latinLnBrk="0" hangingPunct="1">
              <a:spcBef>
                <a:spcPct val="20000"/>
              </a:spcBef>
              <a:buFont typeface="Arial"/>
              <a:buNone/>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a:cs typeface="Arial"/>
              </a:rPr>
              <a:t>A coordinated drilling system collects and stores cores of rock from deeper into asteroid surfaces. </a:t>
            </a:r>
          </a:p>
          <a:p>
            <a:pPr marL="457200" indent="-457200">
              <a:buFont typeface="Arial"/>
              <a:buChar char="•"/>
            </a:pPr>
            <a:r>
              <a:rPr lang="en-US">
                <a:cs typeface="Arial"/>
              </a:rPr>
              <a:t>Can excavate to 20 m depth on C-type and M-type asteroids. </a:t>
            </a:r>
            <a:endParaRPr lang="en-US"/>
          </a:p>
          <a:p>
            <a:pPr marL="457200" indent="-457200">
              <a:buFont typeface="Arial"/>
              <a:buChar char="•"/>
            </a:pPr>
            <a:r>
              <a:rPr lang="en-US">
                <a:cs typeface="Arial"/>
              </a:rPr>
              <a:t>Returns bulk material to Earth. Capacity is </a:t>
            </a:r>
            <a:r>
              <a:rPr lang="en-US">
                <a:solidFill>
                  <a:srgbClr val="FF0000"/>
                </a:solidFill>
                <a:cs typeface="Arial"/>
              </a:rPr>
              <a:t>3000 </a:t>
            </a:r>
            <a:r>
              <a:rPr lang="en-US">
                <a:cs typeface="Arial"/>
              </a:rPr>
              <a:t>m</a:t>
            </a:r>
            <a:r>
              <a:rPr lang="en-US" baseline="30000">
                <a:cs typeface="Arial"/>
              </a:rPr>
              <a:t>3</a:t>
            </a:r>
            <a:r>
              <a:rPr lang="en-US">
                <a:cs typeface="Arial"/>
              </a:rPr>
              <a:t>.</a:t>
            </a:r>
            <a:endParaRPr lang="en-US"/>
          </a:p>
          <a:p>
            <a:pPr marL="457200" indent="-457200">
              <a:buFont typeface="Arial"/>
              <a:buChar char="•"/>
            </a:pPr>
            <a:endParaRPr lang="en-US">
              <a:cs typeface="Arial"/>
            </a:endParaRPr>
          </a:p>
          <a:p>
            <a:pPr marL="457200" indent="-457200">
              <a:buFont typeface="Arial"/>
              <a:buChar char="•"/>
            </a:pPr>
            <a:endParaRPr lang="en-US">
              <a:cs typeface="Arial"/>
            </a:endParaRPr>
          </a:p>
        </p:txBody>
      </p:sp>
      <p:sp>
        <p:nvSpPr>
          <p:cNvPr id="7" name="Rectangle 6">
            <a:extLst>
              <a:ext uri="{FF2B5EF4-FFF2-40B4-BE49-F238E27FC236}">
                <a16:creationId xmlns:a16="http://schemas.microsoft.com/office/drawing/2014/main" id="{5D8EFAFD-A3EE-F9D8-582F-59DB03C0B056}"/>
              </a:ext>
            </a:extLst>
          </p:cNvPr>
          <p:cNvSpPr/>
          <p:nvPr/>
        </p:nvSpPr>
        <p:spPr>
          <a:xfrm>
            <a:off x="605307" y="2241997"/>
            <a:ext cx="2383127" cy="2389031"/>
          </a:xfrm>
          <a:prstGeom prst="rect">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 name="Picture 2" descr="A black drill bit with a black background&#10;&#10;AI-generated content may be incorrect.">
            <a:extLst>
              <a:ext uri="{FF2B5EF4-FFF2-40B4-BE49-F238E27FC236}">
                <a16:creationId xmlns:a16="http://schemas.microsoft.com/office/drawing/2014/main" id="{F10B4B51-6F72-AE5F-66EB-BB60E63B1397}"/>
              </a:ext>
            </a:extLst>
          </p:cNvPr>
          <p:cNvPicPr>
            <a:picLocks noChangeAspect="1"/>
          </p:cNvPicPr>
          <p:nvPr/>
        </p:nvPicPr>
        <p:blipFill>
          <a:blip r:embed="rId2"/>
          <a:stretch>
            <a:fillRect/>
          </a:stretch>
        </p:blipFill>
        <p:spPr>
          <a:xfrm>
            <a:off x="316605" y="1803042"/>
            <a:ext cx="3251916" cy="3251916"/>
          </a:xfrm>
          <a:prstGeom prst="rect">
            <a:avLst/>
          </a:prstGeom>
        </p:spPr>
      </p:pic>
    </p:spTree>
    <p:extLst>
      <p:ext uri="{BB962C8B-B14F-4D97-AF65-F5344CB8AC3E}">
        <p14:creationId xmlns:p14="http://schemas.microsoft.com/office/powerpoint/2010/main" val="130680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DF7E23-D67E-D3D4-9324-909D2E888402}"/>
              </a:ext>
            </a:extLst>
          </p:cNvPr>
          <p:cNvSpPr>
            <a:spLocks noGrp="1"/>
          </p:cNvSpPr>
          <p:nvPr>
            <p:ph type="title"/>
          </p:nvPr>
        </p:nvSpPr>
        <p:spPr/>
        <p:txBody>
          <a:bodyPr>
            <a:noAutofit/>
          </a:bodyPr>
          <a:lstStyle/>
          <a:p>
            <a:r>
              <a:rPr lang="en-US">
                <a:cs typeface="Arial"/>
              </a:rPr>
              <a:t>Asteroid Mining Method 3: Harvester</a:t>
            </a:r>
            <a:endParaRPr lang="en-US"/>
          </a:p>
        </p:txBody>
      </p:sp>
      <p:sp>
        <p:nvSpPr>
          <p:cNvPr id="5" name="Content Placeholder 2">
            <a:extLst>
              <a:ext uri="{FF2B5EF4-FFF2-40B4-BE49-F238E27FC236}">
                <a16:creationId xmlns:a16="http://schemas.microsoft.com/office/drawing/2014/main" id="{902CC64C-507F-0419-C88E-A839096A4283}"/>
              </a:ext>
            </a:extLst>
          </p:cNvPr>
          <p:cNvSpPr txBox="1">
            <a:spLocks/>
          </p:cNvSpPr>
          <p:nvPr/>
        </p:nvSpPr>
        <p:spPr>
          <a:xfrm>
            <a:off x="3303429" y="1157112"/>
            <a:ext cx="8278971" cy="4969053"/>
          </a:xfrm>
          <a:prstGeom prst="rect">
            <a:avLst/>
          </a:prstGeom>
        </p:spPr>
        <p:txBody>
          <a:bodyPr vert="horz" lIns="91440" tIns="45720" rIns="91440" bIns="45720" rtlCol="0" anchor="t">
            <a:noAutofit/>
          </a:bodyPr>
          <a:lstStyle>
            <a:lvl1pPr marL="0" indent="0" algn="l" defTabSz="457200" rtl="0" eaLnBrk="1" latinLnBrk="0" hangingPunct="1">
              <a:spcBef>
                <a:spcPct val="20000"/>
              </a:spcBef>
              <a:buFont typeface="Arial"/>
              <a:buNone/>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a:cs typeface="Arial"/>
              </a:rPr>
              <a:t>An integrated extraction and </a:t>
            </a:r>
            <a:r>
              <a:rPr lang="en-US" i="1">
                <a:cs typeface="Arial"/>
              </a:rPr>
              <a:t>in situ</a:t>
            </a:r>
            <a:r>
              <a:rPr lang="en-US">
                <a:cs typeface="Arial"/>
              </a:rPr>
              <a:t> processing system for strip mining volumes of rock. </a:t>
            </a:r>
          </a:p>
          <a:p>
            <a:pPr marL="457200" indent="-457200">
              <a:buFont typeface="Arial,Sans-Serif"/>
              <a:buChar char="•"/>
            </a:pPr>
            <a:r>
              <a:rPr lang="en-US">
                <a:cs typeface="Arial"/>
              </a:rPr>
              <a:t>Can operate on any target asteroid.</a:t>
            </a:r>
          </a:p>
          <a:p>
            <a:pPr marL="457200" indent="-457200">
              <a:buFont typeface="Arial,Sans-Serif"/>
              <a:buChar char="•"/>
            </a:pPr>
            <a:r>
              <a:rPr lang="en-US">
                <a:cs typeface="Arial"/>
              </a:rPr>
              <a:t>Excavate to 10 m depth on C-type and M-type asteroids. </a:t>
            </a:r>
            <a:endParaRPr lang="en-US"/>
          </a:p>
          <a:p>
            <a:pPr marL="457200" indent="-457200">
              <a:buFont typeface="Arial,Sans-Serif"/>
              <a:buChar char="•"/>
            </a:pPr>
            <a:r>
              <a:rPr lang="en-US">
                <a:cs typeface="Arial"/>
              </a:rPr>
              <a:t>Deployment far from Earth allows for a limited resource return probe (capacity: </a:t>
            </a:r>
            <a:r>
              <a:rPr lang="en-US">
                <a:solidFill>
                  <a:srgbClr val="FF0000"/>
                </a:solidFill>
                <a:cs typeface="Arial"/>
              </a:rPr>
              <a:t>400 </a:t>
            </a:r>
            <a:r>
              <a:rPr lang="en-US">
                <a:solidFill>
                  <a:srgbClr val="000000"/>
                </a:solidFill>
                <a:cs typeface="Arial"/>
              </a:rPr>
              <a:t>m</a:t>
            </a:r>
            <a:r>
              <a:rPr lang="en-US" baseline="30000">
                <a:cs typeface="Arial"/>
              </a:rPr>
              <a:t>3</a:t>
            </a:r>
            <a:r>
              <a:rPr lang="en-US">
                <a:cs typeface="Arial"/>
              </a:rPr>
              <a:t>).</a:t>
            </a:r>
          </a:p>
        </p:txBody>
      </p:sp>
      <p:sp>
        <p:nvSpPr>
          <p:cNvPr id="7" name="Rectangle 6">
            <a:extLst>
              <a:ext uri="{FF2B5EF4-FFF2-40B4-BE49-F238E27FC236}">
                <a16:creationId xmlns:a16="http://schemas.microsoft.com/office/drawing/2014/main" id="{8A14C9E1-F357-31AA-BBB7-94A9DCCC5AF6}"/>
              </a:ext>
            </a:extLst>
          </p:cNvPr>
          <p:cNvSpPr/>
          <p:nvPr/>
        </p:nvSpPr>
        <p:spPr>
          <a:xfrm>
            <a:off x="605307" y="2241997"/>
            <a:ext cx="2383127" cy="2389031"/>
          </a:xfrm>
          <a:prstGeom prst="rect">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 name="Picture 2" descr="A grey object with a black background&#10;&#10;AI-generated content may be incorrect.">
            <a:extLst>
              <a:ext uri="{FF2B5EF4-FFF2-40B4-BE49-F238E27FC236}">
                <a16:creationId xmlns:a16="http://schemas.microsoft.com/office/drawing/2014/main" id="{5C6E4B4C-8A4C-DFBA-AE3A-87DD44C7C2CD}"/>
              </a:ext>
            </a:extLst>
          </p:cNvPr>
          <p:cNvPicPr>
            <a:picLocks noChangeAspect="1"/>
          </p:cNvPicPr>
          <p:nvPr/>
        </p:nvPicPr>
        <p:blipFill>
          <a:blip r:embed="rId2"/>
          <a:stretch>
            <a:fillRect/>
          </a:stretch>
        </p:blipFill>
        <p:spPr>
          <a:xfrm rot="4200000">
            <a:off x="9587" y="1566929"/>
            <a:ext cx="4155727" cy="3305578"/>
          </a:xfrm>
          <a:prstGeom prst="rect">
            <a:avLst/>
          </a:prstGeom>
        </p:spPr>
      </p:pic>
    </p:spTree>
    <p:extLst>
      <p:ext uri="{BB962C8B-B14F-4D97-AF65-F5344CB8AC3E}">
        <p14:creationId xmlns:p14="http://schemas.microsoft.com/office/powerpoint/2010/main" val="14712916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DF7E23-D67E-D3D4-9324-909D2E888402}"/>
              </a:ext>
            </a:extLst>
          </p:cNvPr>
          <p:cNvSpPr>
            <a:spLocks noGrp="1"/>
          </p:cNvSpPr>
          <p:nvPr>
            <p:ph type="title"/>
          </p:nvPr>
        </p:nvSpPr>
        <p:spPr/>
        <p:txBody>
          <a:bodyPr>
            <a:noAutofit/>
          </a:bodyPr>
          <a:lstStyle/>
          <a:p>
            <a:r>
              <a:rPr lang="en-US">
                <a:cs typeface="Arial"/>
              </a:rPr>
              <a:t>Asteroid Mining Method 4: Near-Earth Harvester</a:t>
            </a:r>
            <a:endParaRPr lang="en-US"/>
          </a:p>
        </p:txBody>
      </p:sp>
      <p:sp>
        <p:nvSpPr>
          <p:cNvPr id="5" name="Content Placeholder 2">
            <a:extLst>
              <a:ext uri="{FF2B5EF4-FFF2-40B4-BE49-F238E27FC236}">
                <a16:creationId xmlns:a16="http://schemas.microsoft.com/office/drawing/2014/main" id="{1E17A9D8-BC1E-573C-2C88-35420E8821B6}"/>
              </a:ext>
            </a:extLst>
          </p:cNvPr>
          <p:cNvSpPr txBox="1">
            <a:spLocks/>
          </p:cNvSpPr>
          <p:nvPr/>
        </p:nvSpPr>
        <p:spPr>
          <a:xfrm>
            <a:off x="3303429" y="1157112"/>
            <a:ext cx="8278971" cy="4969053"/>
          </a:xfrm>
          <a:prstGeom prst="rect">
            <a:avLst/>
          </a:prstGeom>
        </p:spPr>
        <p:txBody>
          <a:bodyPr vert="horz" lIns="91440" tIns="45720" rIns="91440" bIns="45720" rtlCol="0" anchor="t">
            <a:normAutofit/>
          </a:bodyPr>
          <a:lstStyle>
            <a:lvl1pPr marL="0" indent="0" algn="l" defTabSz="457200" rtl="0" eaLnBrk="1" latinLnBrk="0" hangingPunct="1">
              <a:spcBef>
                <a:spcPct val="20000"/>
              </a:spcBef>
              <a:buFont typeface="Arial"/>
              <a:buNone/>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a:cs typeface="Arial"/>
              </a:rPr>
              <a:t>An integrated extraction and </a:t>
            </a:r>
            <a:r>
              <a:rPr lang="en-US" i="1">
                <a:cs typeface="Arial"/>
              </a:rPr>
              <a:t>in situ</a:t>
            </a:r>
            <a:r>
              <a:rPr lang="en-US">
                <a:cs typeface="Arial"/>
              </a:rPr>
              <a:t> processing system for strip mining volumes of rock. </a:t>
            </a:r>
            <a:endParaRPr lang="en-US" sz="3000">
              <a:cs typeface="Arial"/>
            </a:endParaRPr>
          </a:p>
          <a:p>
            <a:pPr marL="457200" indent="-457200">
              <a:buFont typeface="Arial"/>
              <a:buChar char="•"/>
            </a:pPr>
            <a:r>
              <a:rPr lang="en-US">
                <a:cs typeface="Arial"/>
              </a:rPr>
              <a:t>Can only operate within 2 units distance from Earth.</a:t>
            </a:r>
          </a:p>
          <a:p>
            <a:pPr marL="457200" indent="-457200">
              <a:buFont typeface="Arial"/>
              <a:buChar char="•"/>
            </a:pPr>
            <a:r>
              <a:rPr lang="en-US">
                <a:cs typeface="Arial"/>
              </a:rPr>
              <a:t>Excavate to 10 m depth on C-type and M-type asteroids.</a:t>
            </a:r>
          </a:p>
          <a:p>
            <a:pPr marL="457200" indent="-457200">
              <a:buFont typeface="Arial"/>
              <a:buChar char="•"/>
            </a:pPr>
            <a:r>
              <a:rPr lang="en-US" sz="3000">
                <a:cs typeface="Arial"/>
              </a:rPr>
              <a:t>Deployment close to Earth allows for larger resource return probe (capacity: </a:t>
            </a:r>
            <a:r>
              <a:rPr lang="en-US" sz="3000">
                <a:solidFill>
                  <a:srgbClr val="FF0000"/>
                </a:solidFill>
                <a:cs typeface="Arial"/>
              </a:rPr>
              <a:t>600 </a:t>
            </a:r>
            <a:r>
              <a:rPr lang="en-US" sz="3000">
                <a:solidFill>
                  <a:srgbClr val="000000"/>
                </a:solidFill>
                <a:cs typeface="Arial"/>
              </a:rPr>
              <a:t>m</a:t>
            </a:r>
            <a:r>
              <a:rPr lang="en-US" sz="3000" baseline="30000">
                <a:cs typeface="Arial"/>
              </a:rPr>
              <a:t>3</a:t>
            </a:r>
            <a:r>
              <a:rPr lang="en-US" sz="3000">
                <a:cs typeface="Arial"/>
              </a:rPr>
              <a:t>).</a:t>
            </a:r>
            <a:endParaRPr lang="en-US">
              <a:cs typeface="Arial"/>
            </a:endParaRPr>
          </a:p>
        </p:txBody>
      </p:sp>
      <p:sp>
        <p:nvSpPr>
          <p:cNvPr id="7" name="Rectangle 6">
            <a:extLst>
              <a:ext uri="{FF2B5EF4-FFF2-40B4-BE49-F238E27FC236}">
                <a16:creationId xmlns:a16="http://schemas.microsoft.com/office/drawing/2014/main" id="{608BDCD2-EAF4-96E5-AA97-8A767AAC560B}"/>
              </a:ext>
            </a:extLst>
          </p:cNvPr>
          <p:cNvSpPr/>
          <p:nvPr/>
        </p:nvSpPr>
        <p:spPr>
          <a:xfrm>
            <a:off x="605307" y="2241997"/>
            <a:ext cx="2383127" cy="2389031"/>
          </a:xfrm>
          <a:prstGeom prst="rect">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 name="Picture 3" descr="A grey object with a black background&#10;&#10;AI-generated content may be incorrect.">
            <a:extLst>
              <a:ext uri="{FF2B5EF4-FFF2-40B4-BE49-F238E27FC236}">
                <a16:creationId xmlns:a16="http://schemas.microsoft.com/office/drawing/2014/main" id="{B7621AE0-2149-2B0A-1E09-389326795757}"/>
              </a:ext>
            </a:extLst>
          </p:cNvPr>
          <p:cNvPicPr>
            <a:picLocks noChangeAspect="1"/>
          </p:cNvPicPr>
          <p:nvPr/>
        </p:nvPicPr>
        <p:blipFill>
          <a:blip r:embed="rId2"/>
          <a:stretch>
            <a:fillRect/>
          </a:stretch>
        </p:blipFill>
        <p:spPr>
          <a:xfrm rot="4200000">
            <a:off x="9587" y="1566929"/>
            <a:ext cx="4155727" cy="3305578"/>
          </a:xfrm>
          <a:prstGeom prst="rect">
            <a:avLst/>
          </a:prstGeom>
        </p:spPr>
      </p:pic>
    </p:spTree>
    <p:extLst>
      <p:ext uri="{BB962C8B-B14F-4D97-AF65-F5344CB8AC3E}">
        <p14:creationId xmlns:p14="http://schemas.microsoft.com/office/powerpoint/2010/main" val="28138007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EA20E5-F194-3585-1FCE-DFE74DAD6DB8}"/>
              </a:ext>
            </a:extLst>
          </p:cNvPr>
          <p:cNvSpPr>
            <a:spLocks noGrp="1"/>
          </p:cNvSpPr>
          <p:nvPr>
            <p:ph type="title"/>
          </p:nvPr>
        </p:nvSpPr>
        <p:spPr/>
        <p:txBody>
          <a:bodyPr/>
          <a:lstStyle/>
          <a:p>
            <a:r>
              <a:rPr lang="en-GB"/>
              <a:t>INSTRUMENTATION UPGRADES</a:t>
            </a:r>
            <a:br>
              <a:rPr lang="en-GB"/>
            </a:br>
            <a:endParaRPr lang="en-GB" sz="3200">
              <a:cs typeface="Arial"/>
            </a:endParaRPr>
          </a:p>
        </p:txBody>
      </p:sp>
      <p:sp>
        <p:nvSpPr>
          <p:cNvPr id="3" name="Text Placeholder 2">
            <a:extLst>
              <a:ext uri="{FF2B5EF4-FFF2-40B4-BE49-F238E27FC236}">
                <a16:creationId xmlns:a16="http://schemas.microsoft.com/office/drawing/2014/main" id="{4B0B1954-7364-00EF-AAD8-A84AEAE21A79}"/>
              </a:ext>
            </a:extLst>
          </p:cNvPr>
          <p:cNvSpPr>
            <a:spLocks noGrp="1"/>
          </p:cNvSpPr>
          <p:nvPr>
            <p:ph type="body" idx="1"/>
          </p:nvPr>
        </p:nvSpPr>
        <p:spPr/>
        <p:txBody>
          <a:bodyPr/>
          <a:lstStyle/>
          <a:p>
            <a:r>
              <a:rPr lang="en-GB"/>
              <a:t>Problem Solving Challenge</a:t>
            </a:r>
          </a:p>
        </p:txBody>
      </p:sp>
      <p:sp>
        <p:nvSpPr>
          <p:cNvPr id="5" name="TextBox 4">
            <a:extLst>
              <a:ext uri="{FF2B5EF4-FFF2-40B4-BE49-F238E27FC236}">
                <a16:creationId xmlns:a16="http://schemas.microsoft.com/office/drawing/2014/main" id="{8CB80EC4-68B3-B847-884F-6C47CC25EB86}"/>
              </a:ext>
            </a:extLst>
          </p:cNvPr>
          <p:cNvSpPr txBox="1"/>
          <p:nvPr/>
        </p:nvSpPr>
        <p:spPr>
          <a:xfrm>
            <a:off x="1974192" y="5087328"/>
            <a:ext cx="9044351"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GB" sz="3200" b="1" cap="all">
                <a:solidFill>
                  <a:srgbClr val="000000"/>
                </a:solidFill>
                <a:cs typeface="Arial"/>
              </a:rPr>
              <a:t>(optional, to your budget!)</a:t>
            </a:r>
            <a:endParaRPr lang="en-US"/>
          </a:p>
        </p:txBody>
      </p:sp>
    </p:spTree>
    <p:extLst>
      <p:ext uri="{BB962C8B-B14F-4D97-AF65-F5344CB8AC3E}">
        <p14:creationId xmlns:p14="http://schemas.microsoft.com/office/powerpoint/2010/main" val="31392340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B51075-6988-11C3-A61B-DBF8C3ED3630}"/>
              </a:ext>
            </a:extLst>
          </p:cNvPr>
          <p:cNvSpPr>
            <a:spLocks noGrp="1"/>
          </p:cNvSpPr>
          <p:nvPr>
            <p:ph type="title"/>
          </p:nvPr>
        </p:nvSpPr>
        <p:spPr>
          <a:xfrm>
            <a:off x="609600" y="646101"/>
            <a:ext cx="10972801" cy="536223"/>
          </a:xfrm>
        </p:spPr>
        <p:txBody>
          <a:bodyPr>
            <a:normAutofit fontScale="90000"/>
          </a:bodyPr>
          <a:lstStyle/>
          <a:p>
            <a:r>
              <a:rPr lang="en-US">
                <a:cs typeface="Arial"/>
              </a:rPr>
              <a:t>Instrument Option 1: Spectrometer</a:t>
            </a:r>
            <a:endParaRPr lang="en-US"/>
          </a:p>
        </p:txBody>
      </p:sp>
      <p:sp>
        <p:nvSpPr>
          <p:cNvPr id="3" name="Content Placeholder 2">
            <a:extLst>
              <a:ext uri="{FF2B5EF4-FFF2-40B4-BE49-F238E27FC236}">
                <a16:creationId xmlns:a16="http://schemas.microsoft.com/office/drawing/2014/main" id="{3BCC9B67-854A-3D9D-6FA8-CFA0E470E9A6}"/>
              </a:ext>
            </a:extLst>
          </p:cNvPr>
          <p:cNvSpPr>
            <a:spLocks noGrp="1"/>
          </p:cNvSpPr>
          <p:nvPr>
            <p:ph idx="1"/>
          </p:nvPr>
        </p:nvSpPr>
        <p:spPr>
          <a:xfrm>
            <a:off x="609599" y="1584547"/>
            <a:ext cx="6283571" cy="3069133"/>
          </a:xfrm>
        </p:spPr>
        <p:txBody>
          <a:bodyPr vert="horz" lIns="91440" tIns="45720" rIns="91440" bIns="45720" rtlCol="0" anchor="t">
            <a:noAutofit/>
          </a:bodyPr>
          <a:lstStyle/>
          <a:p>
            <a:r>
              <a:rPr lang="en-US" sz="2800" dirty="0">
                <a:cs typeface="Arial"/>
              </a:rPr>
              <a:t>A spectrometer detects the spectral signatures of elements and gives some idea of the amount of these in the rock, so provides element abundances.</a:t>
            </a:r>
          </a:p>
          <a:p>
            <a:endParaRPr lang="en-US" sz="2800" dirty="0">
              <a:cs typeface="Arial"/>
            </a:endParaRPr>
          </a:p>
          <a:p>
            <a:r>
              <a:rPr lang="en-US" sz="2800" b="1" dirty="0">
                <a:cs typeface="Arial"/>
              </a:rPr>
              <a:t>You get</a:t>
            </a:r>
            <a:r>
              <a:rPr lang="en-US" sz="2800" dirty="0">
                <a:cs typeface="Arial"/>
              </a:rPr>
              <a:t> maps of the concentration (volume %) of Cu, Li, Ga, Au and </a:t>
            </a:r>
            <a:r>
              <a:rPr lang="en-US" sz="2800" dirty="0" err="1">
                <a:cs typeface="Arial"/>
              </a:rPr>
              <a:t>Bh</a:t>
            </a:r>
            <a:r>
              <a:rPr lang="en-US" sz="2800" dirty="0">
                <a:cs typeface="Arial"/>
              </a:rPr>
              <a:t> </a:t>
            </a:r>
            <a:r>
              <a:rPr lang="en-US" sz="2800" b="1" dirty="0">
                <a:cs typeface="Arial"/>
              </a:rPr>
              <a:t>at the surface</a:t>
            </a:r>
            <a:r>
              <a:rPr lang="en-US" sz="2800" dirty="0">
                <a:cs typeface="Arial"/>
              </a:rPr>
              <a:t> of the asteroid you are visiting.</a:t>
            </a:r>
          </a:p>
        </p:txBody>
      </p:sp>
      <p:sp>
        <p:nvSpPr>
          <p:cNvPr id="8" name="TextBox 7">
            <a:extLst>
              <a:ext uri="{FF2B5EF4-FFF2-40B4-BE49-F238E27FC236}">
                <a16:creationId xmlns:a16="http://schemas.microsoft.com/office/drawing/2014/main" id="{AE8D7591-E25E-189D-E02E-0933BBF17485}"/>
              </a:ext>
            </a:extLst>
          </p:cNvPr>
          <p:cNvSpPr txBox="1"/>
          <p:nvPr/>
        </p:nvSpPr>
        <p:spPr>
          <a:xfrm>
            <a:off x="9026769" y="6128564"/>
            <a:ext cx="3169300"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400">
                <a:cs typeface="Arial"/>
              </a:rPr>
              <a:t>Image: University of Oxford</a:t>
            </a:r>
          </a:p>
        </p:txBody>
      </p:sp>
      <p:grpSp>
        <p:nvGrpSpPr>
          <p:cNvPr id="10" name="Group 9">
            <a:extLst>
              <a:ext uri="{FF2B5EF4-FFF2-40B4-BE49-F238E27FC236}">
                <a16:creationId xmlns:a16="http://schemas.microsoft.com/office/drawing/2014/main" id="{8B47E2C7-B2C8-7256-19D3-D5C20D4983B1}"/>
              </a:ext>
            </a:extLst>
          </p:cNvPr>
          <p:cNvGrpSpPr/>
          <p:nvPr/>
        </p:nvGrpSpPr>
        <p:grpSpPr>
          <a:xfrm>
            <a:off x="7889630" y="1330338"/>
            <a:ext cx="3388998" cy="4793268"/>
            <a:chOff x="7889630" y="1330338"/>
            <a:chExt cx="3388998" cy="4793268"/>
          </a:xfrm>
        </p:grpSpPr>
        <p:pic>
          <p:nvPicPr>
            <p:cNvPr id="6" name="Picture 5" descr="Space instrumentation | University of Oxford Department of Physics">
              <a:extLst>
                <a:ext uri="{FF2B5EF4-FFF2-40B4-BE49-F238E27FC236}">
                  <a16:creationId xmlns:a16="http://schemas.microsoft.com/office/drawing/2014/main" id="{4074B155-8A2C-0987-F7D6-9EF37C388E86}"/>
                </a:ext>
              </a:extLst>
            </p:cNvPr>
            <p:cNvPicPr>
              <a:picLocks noChangeAspect="1"/>
            </p:cNvPicPr>
            <p:nvPr/>
          </p:nvPicPr>
          <p:blipFill>
            <a:blip r:embed="rId2"/>
            <a:srcRect r="52298" b="-303"/>
            <a:stretch/>
          </p:blipFill>
          <p:spPr>
            <a:xfrm>
              <a:off x="7889631" y="1330338"/>
              <a:ext cx="3388997" cy="2341192"/>
            </a:xfrm>
            <a:prstGeom prst="rect">
              <a:avLst/>
            </a:prstGeom>
          </p:spPr>
        </p:pic>
        <p:pic>
          <p:nvPicPr>
            <p:cNvPr id="7" name="Picture 6" descr="Space instrumentation | University of Oxford Department of Physics">
              <a:extLst>
                <a:ext uri="{FF2B5EF4-FFF2-40B4-BE49-F238E27FC236}">
                  <a16:creationId xmlns:a16="http://schemas.microsoft.com/office/drawing/2014/main" id="{DB054F90-4C54-56A3-09A7-B0DDF5018754}"/>
                </a:ext>
              </a:extLst>
            </p:cNvPr>
            <p:cNvPicPr>
              <a:picLocks noChangeAspect="1"/>
            </p:cNvPicPr>
            <p:nvPr/>
          </p:nvPicPr>
          <p:blipFill>
            <a:blip r:embed="rId2"/>
            <a:srcRect l="50970" r="102" b="-303"/>
            <a:stretch/>
          </p:blipFill>
          <p:spPr>
            <a:xfrm>
              <a:off x="7889630" y="3782414"/>
              <a:ext cx="3388979" cy="2341192"/>
            </a:xfrm>
            <a:prstGeom prst="rect">
              <a:avLst/>
            </a:prstGeom>
          </p:spPr>
        </p:pic>
        <p:sp>
          <p:nvSpPr>
            <p:cNvPr id="9" name="Rectangle 8">
              <a:extLst>
                <a:ext uri="{FF2B5EF4-FFF2-40B4-BE49-F238E27FC236}">
                  <a16:creationId xmlns:a16="http://schemas.microsoft.com/office/drawing/2014/main" id="{3E9B1FA1-0183-942C-505B-0C50A2FC4EE9}"/>
                </a:ext>
              </a:extLst>
            </p:cNvPr>
            <p:cNvSpPr/>
            <p:nvPr/>
          </p:nvSpPr>
          <p:spPr>
            <a:xfrm>
              <a:off x="8302136" y="4785213"/>
              <a:ext cx="728784" cy="338017"/>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0992326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B51075-6988-11C3-A61B-DBF8C3ED3630}"/>
              </a:ext>
            </a:extLst>
          </p:cNvPr>
          <p:cNvSpPr>
            <a:spLocks noGrp="1"/>
          </p:cNvSpPr>
          <p:nvPr>
            <p:ph type="title"/>
          </p:nvPr>
        </p:nvSpPr>
        <p:spPr>
          <a:xfrm>
            <a:off x="609600" y="646101"/>
            <a:ext cx="10972801" cy="536223"/>
          </a:xfrm>
        </p:spPr>
        <p:txBody>
          <a:bodyPr>
            <a:normAutofit fontScale="90000"/>
          </a:bodyPr>
          <a:lstStyle/>
          <a:p>
            <a:r>
              <a:rPr lang="en-US">
                <a:cs typeface="Arial"/>
              </a:rPr>
              <a:t>Instrument Option 2: Magnetometer</a:t>
            </a:r>
            <a:endParaRPr lang="en-US"/>
          </a:p>
        </p:txBody>
      </p:sp>
      <p:sp>
        <p:nvSpPr>
          <p:cNvPr id="3" name="Content Placeholder 2">
            <a:extLst>
              <a:ext uri="{FF2B5EF4-FFF2-40B4-BE49-F238E27FC236}">
                <a16:creationId xmlns:a16="http://schemas.microsoft.com/office/drawing/2014/main" id="{3BCC9B67-854A-3D9D-6FA8-CFA0E470E9A6}"/>
              </a:ext>
            </a:extLst>
          </p:cNvPr>
          <p:cNvSpPr>
            <a:spLocks noGrp="1"/>
          </p:cNvSpPr>
          <p:nvPr>
            <p:ph idx="1"/>
          </p:nvPr>
        </p:nvSpPr>
        <p:spPr>
          <a:xfrm>
            <a:off x="609599" y="1533032"/>
            <a:ext cx="6134829" cy="3994183"/>
          </a:xfrm>
        </p:spPr>
        <p:txBody>
          <a:bodyPr vert="horz" lIns="91440" tIns="45720" rIns="91440" bIns="45720" rtlCol="0" anchor="t">
            <a:noAutofit/>
          </a:bodyPr>
          <a:lstStyle/>
          <a:p>
            <a:r>
              <a:rPr lang="en-US" sz="2800" dirty="0">
                <a:cs typeface="Arial"/>
              </a:rPr>
              <a:t>A magnetometer detects magnetic signals. Magnetic signals are produced by magnetic minerals and elements, so a magnetometer gives concentrations of those elements. </a:t>
            </a:r>
            <a:endParaRPr lang="en-US" sz="2800" dirty="0"/>
          </a:p>
          <a:p>
            <a:endParaRPr lang="en-US" sz="2800" dirty="0">
              <a:cs typeface="Arial"/>
            </a:endParaRPr>
          </a:p>
          <a:p>
            <a:r>
              <a:rPr lang="en-US" sz="2800" b="1" dirty="0">
                <a:cs typeface="Arial"/>
              </a:rPr>
              <a:t>You get</a:t>
            </a:r>
            <a:r>
              <a:rPr lang="en-US" sz="2800" dirty="0">
                <a:cs typeface="Arial"/>
              </a:rPr>
              <a:t> maps of the concentration (volume %) of Fe, Ga and </a:t>
            </a:r>
            <a:r>
              <a:rPr lang="en-US" sz="2800" dirty="0" err="1">
                <a:cs typeface="Arial"/>
              </a:rPr>
              <a:t>Bh</a:t>
            </a:r>
            <a:r>
              <a:rPr lang="en-US" sz="2800" dirty="0">
                <a:cs typeface="Arial"/>
              </a:rPr>
              <a:t> </a:t>
            </a:r>
            <a:r>
              <a:rPr lang="en-US" sz="2800" b="1" dirty="0">
                <a:cs typeface="Arial"/>
              </a:rPr>
              <a:t>under the surface</a:t>
            </a:r>
            <a:r>
              <a:rPr lang="en-US" sz="2800" dirty="0">
                <a:cs typeface="Arial"/>
              </a:rPr>
              <a:t> of the asteroid you are visiting</a:t>
            </a:r>
          </a:p>
        </p:txBody>
      </p:sp>
      <p:pic>
        <p:nvPicPr>
          <p:cNvPr id="4" name="Picture 3" descr="Voyager Grand Tour Mission of the Solar System - eoPortal">
            <a:extLst>
              <a:ext uri="{FF2B5EF4-FFF2-40B4-BE49-F238E27FC236}">
                <a16:creationId xmlns:a16="http://schemas.microsoft.com/office/drawing/2014/main" id="{1C00D0C9-989E-983D-D7FB-83EA789386A0}"/>
              </a:ext>
            </a:extLst>
          </p:cNvPr>
          <p:cNvPicPr>
            <a:picLocks noChangeAspect="1"/>
          </p:cNvPicPr>
          <p:nvPr/>
        </p:nvPicPr>
        <p:blipFill>
          <a:blip r:embed="rId2"/>
          <a:srcRect l="13757" r="176" b="312"/>
          <a:stretch/>
        </p:blipFill>
        <p:spPr>
          <a:xfrm>
            <a:off x="7010400" y="2089929"/>
            <a:ext cx="4765707" cy="3108016"/>
          </a:xfrm>
          <a:prstGeom prst="rect">
            <a:avLst/>
          </a:prstGeom>
        </p:spPr>
      </p:pic>
      <p:sp>
        <p:nvSpPr>
          <p:cNvPr id="6" name="TextBox 5">
            <a:extLst>
              <a:ext uri="{FF2B5EF4-FFF2-40B4-BE49-F238E27FC236}">
                <a16:creationId xmlns:a16="http://schemas.microsoft.com/office/drawing/2014/main" id="{44775AA4-DC72-B811-2B0D-B9E469BAB381}"/>
              </a:ext>
            </a:extLst>
          </p:cNvPr>
          <p:cNvSpPr txBox="1"/>
          <p:nvPr/>
        </p:nvSpPr>
        <p:spPr>
          <a:xfrm>
            <a:off x="10609384" y="5200487"/>
            <a:ext cx="1371762"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400">
                <a:cs typeface="Arial"/>
              </a:rPr>
              <a:t>Image: NASA</a:t>
            </a:r>
          </a:p>
        </p:txBody>
      </p:sp>
    </p:spTree>
    <p:extLst>
      <p:ext uri="{BB962C8B-B14F-4D97-AF65-F5344CB8AC3E}">
        <p14:creationId xmlns:p14="http://schemas.microsoft.com/office/powerpoint/2010/main" val="6829118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B51075-6988-11C3-A61B-DBF8C3ED3630}"/>
              </a:ext>
            </a:extLst>
          </p:cNvPr>
          <p:cNvSpPr>
            <a:spLocks noGrp="1"/>
          </p:cNvSpPr>
          <p:nvPr>
            <p:ph type="title"/>
          </p:nvPr>
        </p:nvSpPr>
        <p:spPr>
          <a:xfrm>
            <a:off x="609600" y="646101"/>
            <a:ext cx="6566878" cy="536223"/>
          </a:xfrm>
        </p:spPr>
        <p:txBody>
          <a:bodyPr>
            <a:normAutofit fontScale="90000"/>
          </a:bodyPr>
          <a:lstStyle/>
          <a:p>
            <a:r>
              <a:rPr lang="en-US">
                <a:cs typeface="Arial"/>
              </a:rPr>
              <a:t>Instrument Option 3: Gravitometer</a:t>
            </a:r>
            <a:endParaRPr lang="en-US"/>
          </a:p>
        </p:txBody>
      </p:sp>
      <p:sp>
        <p:nvSpPr>
          <p:cNvPr id="3" name="Content Placeholder 2">
            <a:extLst>
              <a:ext uri="{FF2B5EF4-FFF2-40B4-BE49-F238E27FC236}">
                <a16:creationId xmlns:a16="http://schemas.microsoft.com/office/drawing/2014/main" id="{3BCC9B67-854A-3D9D-6FA8-CFA0E470E9A6}"/>
              </a:ext>
            </a:extLst>
          </p:cNvPr>
          <p:cNvSpPr>
            <a:spLocks noGrp="1"/>
          </p:cNvSpPr>
          <p:nvPr>
            <p:ph idx="1"/>
          </p:nvPr>
        </p:nvSpPr>
        <p:spPr>
          <a:xfrm>
            <a:off x="609599" y="1428872"/>
            <a:ext cx="7280032" cy="4681056"/>
          </a:xfrm>
        </p:spPr>
        <p:txBody>
          <a:bodyPr vert="horz" lIns="91440" tIns="45720" rIns="91440" bIns="45720" rtlCol="0" anchor="t">
            <a:normAutofit/>
          </a:bodyPr>
          <a:lstStyle/>
          <a:p>
            <a:r>
              <a:rPr lang="en-US" sz="3000" dirty="0">
                <a:cs typeface="Arial"/>
              </a:rPr>
              <a:t>A gravitometer detects gravity anomalies. Gravity anomalies are produced by minerals which are heavier or lighter than the surrounding rock</a:t>
            </a:r>
            <a:endParaRPr lang="en-US" dirty="0"/>
          </a:p>
          <a:p>
            <a:endParaRPr lang="en-US" sz="3000" dirty="0">
              <a:cs typeface="Arial"/>
            </a:endParaRPr>
          </a:p>
          <a:p>
            <a:r>
              <a:rPr lang="en-US" sz="3000" b="1" dirty="0">
                <a:cs typeface="Arial"/>
              </a:rPr>
              <a:t>You get</a:t>
            </a:r>
            <a:r>
              <a:rPr lang="en-US" sz="3000" dirty="0">
                <a:cs typeface="Arial"/>
              </a:rPr>
              <a:t> maps of Fe</a:t>
            </a:r>
            <a:r>
              <a:rPr lang="en-US" sz="3000">
                <a:cs typeface="Arial"/>
              </a:rPr>
              <a:t>, Cu, Li </a:t>
            </a:r>
            <a:r>
              <a:rPr lang="en-US" sz="3000" dirty="0">
                <a:cs typeface="Arial"/>
              </a:rPr>
              <a:t>and Au concentration (volume %) </a:t>
            </a:r>
            <a:r>
              <a:rPr lang="en-US" sz="3000" b="1" dirty="0">
                <a:cs typeface="Arial"/>
              </a:rPr>
              <a:t>under the surface</a:t>
            </a:r>
            <a:r>
              <a:rPr lang="en-US" sz="3000" dirty="0">
                <a:cs typeface="Arial"/>
              </a:rPr>
              <a:t> of the asteroid you are visiting</a:t>
            </a:r>
          </a:p>
        </p:txBody>
      </p:sp>
      <p:grpSp>
        <p:nvGrpSpPr>
          <p:cNvPr id="8" name="Group 7">
            <a:extLst>
              <a:ext uri="{FF2B5EF4-FFF2-40B4-BE49-F238E27FC236}">
                <a16:creationId xmlns:a16="http://schemas.microsoft.com/office/drawing/2014/main" id="{2DC7CF9F-EDCA-48F4-68D3-6B94188EBC66}"/>
              </a:ext>
            </a:extLst>
          </p:cNvPr>
          <p:cNvGrpSpPr/>
          <p:nvPr/>
        </p:nvGrpSpPr>
        <p:grpSpPr>
          <a:xfrm>
            <a:off x="8450384" y="796191"/>
            <a:ext cx="3442839" cy="5688996"/>
            <a:chOff x="7512538" y="610576"/>
            <a:chExt cx="3442839" cy="5688996"/>
          </a:xfrm>
        </p:grpSpPr>
        <p:pic>
          <p:nvPicPr>
            <p:cNvPr id="4" name="Picture 3" descr="A satellite flying over a asteroid&#10;&#10;AI-generated content may be incorrect.">
              <a:extLst>
                <a:ext uri="{FF2B5EF4-FFF2-40B4-BE49-F238E27FC236}">
                  <a16:creationId xmlns:a16="http://schemas.microsoft.com/office/drawing/2014/main" id="{01ABD40F-1BAF-6929-E61F-BC9003D4BEF0}"/>
                </a:ext>
              </a:extLst>
            </p:cNvPr>
            <p:cNvPicPr>
              <a:picLocks noChangeAspect="1"/>
            </p:cNvPicPr>
            <p:nvPr/>
          </p:nvPicPr>
          <p:blipFill>
            <a:blip r:embed="rId3"/>
            <a:srcRect t="27101" r="60028" b="22479"/>
            <a:stretch/>
          </p:blipFill>
          <p:spPr>
            <a:xfrm>
              <a:off x="7518400" y="3246704"/>
              <a:ext cx="3203531" cy="2736969"/>
            </a:xfrm>
            <a:prstGeom prst="rect">
              <a:avLst/>
            </a:prstGeom>
          </p:spPr>
        </p:pic>
        <p:sp>
          <p:nvSpPr>
            <p:cNvPr id="6" name="TextBox 5">
              <a:extLst>
                <a:ext uri="{FF2B5EF4-FFF2-40B4-BE49-F238E27FC236}">
                  <a16:creationId xmlns:a16="http://schemas.microsoft.com/office/drawing/2014/main" id="{FC749957-3463-3477-2912-7A9E8CD772E3}"/>
                </a:ext>
              </a:extLst>
            </p:cNvPr>
            <p:cNvSpPr txBox="1"/>
            <p:nvPr/>
          </p:nvSpPr>
          <p:spPr>
            <a:xfrm>
              <a:off x="9583615" y="5991795"/>
              <a:ext cx="1371762"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400">
                  <a:cs typeface="Arial"/>
                </a:rPr>
                <a:t>Image: ESA</a:t>
              </a:r>
            </a:p>
          </p:txBody>
        </p:sp>
        <p:pic>
          <p:nvPicPr>
            <p:cNvPr id="7" name="Picture 6" descr="A circular object with wires and screws&#10;&#10;AI-generated content may be incorrect.">
              <a:extLst>
                <a:ext uri="{FF2B5EF4-FFF2-40B4-BE49-F238E27FC236}">
                  <a16:creationId xmlns:a16="http://schemas.microsoft.com/office/drawing/2014/main" id="{B2A69073-2492-8A56-FC1B-BDD2A5EF57FD}"/>
                </a:ext>
              </a:extLst>
            </p:cNvPr>
            <p:cNvPicPr>
              <a:picLocks noChangeAspect="1"/>
            </p:cNvPicPr>
            <p:nvPr/>
          </p:nvPicPr>
          <p:blipFill>
            <a:blip r:embed="rId4"/>
            <a:stretch>
              <a:fillRect/>
            </a:stretch>
          </p:blipFill>
          <p:spPr>
            <a:xfrm>
              <a:off x="7512538" y="610576"/>
              <a:ext cx="3204309" cy="2403232"/>
            </a:xfrm>
            <a:prstGeom prst="rect">
              <a:avLst/>
            </a:prstGeom>
          </p:spPr>
        </p:pic>
      </p:grpSp>
    </p:spTree>
    <p:extLst>
      <p:ext uri="{BB962C8B-B14F-4D97-AF65-F5344CB8AC3E}">
        <p14:creationId xmlns:p14="http://schemas.microsoft.com/office/powerpoint/2010/main" val="38407898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B51075-6988-11C3-A61B-DBF8C3ED3630}"/>
              </a:ext>
            </a:extLst>
          </p:cNvPr>
          <p:cNvSpPr>
            <a:spLocks noGrp="1"/>
          </p:cNvSpPr>
          <p:nvPr>
            <p:ph type="title"/>
          </p:nvPr>
        </p:nvSpPr>
        <p:spPr>
          <a:xfrm>
            <a:off x="609600" y="646101"/>
            <a:ext cx="10972801" cy="536223"/>
          </a:xfrm>
        </p:spPr>
        <p:txBody>
          <a:bodyPr>
            <a:normAutofit fontScale="90000"/>
          </a:bodyPr>
          <a:lstStyle/>
          <a:p>
            <a:r>
              <a:rPr lang="en-US">
                <a:cs typeface="Arial"/>
              </a:rPr>
              <a:t>Laboratory study option: Research </a:t>
            </a:r>
            <a:r>
              <a:rPr lang="en-US" err="1">
                <a:cs typeface="Arial"/>
              </a:rPr>
              <a:t>Burlingtonium</a:t>
            </a:r>
            <a:endParaRPr lang="en-US" err="1"/>
          </a:p>
        </p:txBody>
      </p:sp>
      <p:sp>
        <p:nvSpPr>
          <p:cNvPr id="3" name="Content Placeholder 2">
            <a:extLst>
              <a:ext uri="{FF2B5EF4-FFF2-40B4-BE49-F238E27FC236}">
                <a16:creationId xmlns:a16="http://schemas.microsoft.com/office/drawing/2014/main" id="{3BCC9B67-854A-3D9D-6FA8-CFA0E470E9A6}"/>
              </a:ext>
            </a:extLst>
          </p:cNvPr>
          <p:cNvSpPr>
            <a:spLocks noGrp="1"/>
          </p:cNvSpPr>
          <p:nvPr>
            <p:ph idx="1"/>
          </p:nvPr>
        </p:nvSpPr>
        <p:spPr>
          <a:xfrm>
            <a:off x="609599" y="1533032"/>
            <a:ext cx="10972801" cy="4925286"/>
          </a:xfrm>
        </p:spPr>
        <p:txBody>
          <a:bodyPr vert="horz" lIns="91440" tIns="45720" rIns="91440" bIns="45720" rtlCol="0" anchor="t">
            <a:normAutofit/>
          </a:bodyPr>
          <a:lstStyle/>
          <a:p>
            <a:r>
              <a:rPr lang="en-US" dirty="0">
                <a:cs typeface="Arial"/>
              </a:rPr>
              <a:t>You have the option to commission a detailed study into the newly discovered element, </a:t>
            </a:r>
            <a:r>
              <a:rPr lang="en-US" dirty="0" err="1">
                <a:cs typeface="Arial"/>
              </a:rPr>
              <a:t>Burlingtonium</a:t>
            </a:r>
            <a:r>
              <a:rPr lang="en-US" dirty="0">
                <a:cs typeface="Arial"/>
              </a:rPr>
              <a:t> (</a:t>
            </a:r>
            <a:r>
              <a:rPr lang="en-US" dirty="0" err="1">
                <a:cs typeface="Arial"/>
              </a:rPr>
              <a:t>Bh</a:t>
            </a:r>
            <a:r>
              <a:rPr lang="en-US" dirty="0">
                <a:cs typeface="Arial"/>
              </a:rPr>
              <a:t>).</a:t>
            </a:r>
          </a:p>
          <a:p>
            <a:endParaRPr lang="en-US">
              <a:cs typeface="Arial"/>
            </a:endParaRPr>
          </a:p>
          <a:p>
            <a:r>
              <a:rPr lang="en-US" dirty="0">
                <a:cs typeface="Arial"/>
              </a:rPr>
              <a:t>The study would provide you with information on </a:t>
            </a:r>
            <a:r>
              <a:rPr lang="en-US" dirty="0" err="1">
                <a:cs typeface="Arial"/>
              </a:rPr>
              <a:t>Burlingtonium</a:t>
            </a:r>
            <a:r>
              <a:rPr lang="en-US" dirty="0">
                <a:cs typeface="Arial"/>
              </a:rPr>
              <a:t> uses.</a:t>
            </a:r>
          </a:p>
        </p:txBody>
      </p:sp>
    </p:spTree>
    <p:extLst>
      <p:ext uri="{BB962C8B-B14F-4D97-AF65-F5344CB8AC3E}">
        <p14:creationId xmlns:p14="http://schemas.microsoft.com/office/powerpoint/2010/main" val="27645891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EA20E5-F194-3585-1FCE-DFE74DAD6DB8}"/>
              </a:ext>
            </a:extLst>
          </p:cNvPr>
          <p:cNvSpPr>
            <a:spLocks noGrp="1"/>
          </p:cNvSpPr>
          <p:nvPr>
            <p:ph type="title"/>
          </p:nvPr>
        </p:nvSpPr>
        <p:spPr/>
        <p:txBody>
          <a:bodyPr/>
          <a:lstStyle/>
          <a:p>
            <a:r>
              <a:rPr lang="en-GB"/>
              <a:t>Logistics AND ASSESSMENT</a:t>
            </a:r>
            <a:endParaRPr lang="en-US"/>
          </a:p>
        </p:txBody>
      </p:sp>
      <p:sp>
        <p:nvSpPr>
          <p:cNvPr id="3" name="Text Placeholder 2">
            <a:extLst>
              <a:ext uri="{FF2B5EF4-FFF2-40B4-BE49-F238E27FC236}">
                <a16:creationId xmlns:a16="http://schemas.microsoft.com/office/drawing/2014/main" id="{4B0B1954-7364-00EF-AAD8-A84AEAE21A79}"/>
              </a:ext>
            </a:extLst>
          </p:cNvPr>
          <p:cNvSpPr>
            <a:spLocks noGrp="1"/>
          </p:cNvSpPr>
          <p:nvPr>
            <p:ph type="body" idx="1"/>
          </p:nvPr>
        </p:nvSpPr>
        <p:spPr/>
        <p:txBody>
          <a:bodyPr/>
          <a:lstStyle/>
          <a:p>
            <a:r>
              <a:rPr lang="en-GB"/>
              <a:t>Problem Solving </a:t>
            </a:r>
          </a:p>
        </p:txBody>
      </p:sp>
    </p:spTree>
    <p:extLst>
      <p:ext uri="{BB962C8B-B14F-4D97-AF65-F5344CB8AC3E}">
        <p14:creationId xmlns:p14="http://schemas.microsoft.com/office/powerpoint/2010/main" val="39196504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8834E2-0AC7-8A0F-C689-FEC9D700341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AD0A10-54B1-A4D5-E587-69983A6A07FD}"/>
              </a:ext>
            </a:extLst>
          </p:cNvPr>
          <p:cNvSpPr>
            <a:spLocks noGrp="1"/>
          </p:cNvSpPr>
          <p:nvPr>
            <p:ph type="title"/>
          </p:nvPr>
        </p:nvSpPr>
        <p:spPr/>
        <p:txBody>
          <a:bodyPr>
            <a:normAutofit fontScale="90000"/>
          </a:bodyPr>
          <a:lstStyle/>
          <a:p>
            <a:r>
              <a:rPr lang="en-US">
                <a:cs typeface="Arial"/>
              </a:rPr>
              <a:t>Asteroid Information</a:t>
            </a:r>
            <a:endParaRPr lang="en-US"/>
          </a:p>
        </p:txBody>
      </p:sp>
      <p:sp>
        <p:nvSpPr>
          <p:cNvPr id="3" name="Content Placeholder 2">
            <a:extLst>
              <a:ext uri="{FF2B5EF4-FFF2-40B4-BE49-F238E27FC236}">
                <a16:creationId xmlns:a16="http://schemas.microsoft.com/office/drawing/2014/main" id="{1A280C84-2CEE-24E4-6905-26364E5DD53A}"/>
              </a:ext>
            </a:extLst>
          </p:cNvPr>
          <p:cNvSpPr>
            <a:spLocks noGrp="1"/>
          </p:cNvSpPr>
          <p:nvPr>
            <p:ph idx="1"/>
          </p:nvPr>
        </p:nvSpPr>
        <p:spPr/>
        <p:txBody>
          <a:bodyPr vert="horz" lIns="91440" tIns="45720" rIns="91440" bIns="45720" rtlCol="0" anchor="t">
            <a:normAutofit/>
          </a:bodyPr>
          <a:lstStyle/>
          <a:p>
            <a:r>
              <a:rPr lang="en-US" sz="2800">
                <a:cs typeface="Arial"/>
              </a:rPr>
              <a:t>For each asteroid, previous studies provide you with the following information:</a:t>
            </a:r>
          </a:p>
          <a:p>
            <a:pPr marL="342900" indent="-342900">
              <a:buFont typeface="Calibri"/>
              <a:buChar char="-"/>
            </a:pPr>
            <a:r>
              <a:rPr lang="en-US" sz="2800">
                <a:cs typeface="Arial"/>
              </a:rPr>
              <a:t>Name, Type (C or M type), Distance to Earth</a:t>
            </a:r>
          </a:p>
          <a:p>
            <a:pPr marL="342900" indent="-342900">
              <a:buFont typeface="Calibri"/>
              <a:buChar char="-"/>
            </a:pPr>
            <a:r>
              <a:rPr lang="en-US" sz="2800">
                <a:cs typeface="Arial"/>
              </a:rPr>
              <a:t>Telescope image (photo of the surface)</a:t>
            </a:r>
          </a:p>
          <a:p>
            <a:pPr marL="342900" indent="-342900">
              <a:buFont typeface="Calibri"/>
              <a:buChar char="-"/>
            </a:pPr>
            <a:r>
              <a:rPr lang="en-US" sz="2800">
                <a:cs typeface="Arial"/>
              </a:rPr>
              <a:t>Average chemical compositions for both types of asteroids</a:t>
            </a:r>
          </a:p>
          <a:p>
            <a:pPr marL="342900" indent="-342900">
              <a:buFont typeface="Calibri"/>
              <a:buChar char="-"/>
            </a:pPr>
            <a:r>
              <a:rPr lang="en-US" sz="2800">
                <a:cs typeface="Arial"/>
              </a:rPr>
              <a:t>Surface element maps for iron only (you can invest in instruments to see the others!)</a:t>
            </a:r>
            <a:endParaRPr lang="en-US"/>
          </a:p>
          <a:p>
            <a:pPr marL="342900" indent="-342900">
              <a:buFont typeface="Calibri"/>
              <a:buChar char="-"/>
            </a:pPr>
            <a:r>
              <a:rPr lang="en-US" sz="2800" b="1">
                <a:cs typeface="Arial"/>
              </a:rPr>
              <a:t>You can buy MORE information about the chemical compositions through the options in your budget sheet.</a:t>
            </a:r>
            <a:endParaRPr lang="en-US" sz="2800">
              <a:cs typeface="Arial"/>
            </a:endParaRPr>
          </a:p>
        </p:txBody>
      </p:sp>
    </p:spTree>
    <p:extLst>
      <p:ext uri="{BB962C8B-B14F-4D97-AF65-F5344CB8AC3E}">
        <p14:creationId xmlns:p14="http://schemas.microsoft.com/office/powerpoint/2010/main" val="252954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AC300F-0BC4-AF63-2D63-27559A6C3A3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EF36BE-5B85-4E30-77F6-A0A2F990299A}"/>
              </a:ext>
            </a:extLst>
          </p:cNvPr>
          <p:cNvSpPr>
            <a:spLocks noGrp="1"/>
          </p:cNvSpPr>
          <p:nvPr>
            <p:ph type="title"/>
          </p:nvPr>
        </p:nvSpPr>
        <p:spPr/>
        <p:txBody>
          <a:bodyPr>
            <a:normAutofit fontScale="90000"/>
          </a:bodyPr>
          <a:lstStyle/>
          <a:p>
            <a:r>
              <a:rPr lang="en-GB"/>
              <a:t>GEOLSOC Space Agency</a:t>
            </a:r>
          </a:p>
        </p:txBody>
      </p:sp>
      <p:sp>
        <p:nvSpPr>
          <p:cNvPr id="3" name="Content Placeholder 2">
            <a:extLst>
              <a:ext uri="{FF2B5EF4-FFF2-40B4-BE49-F238E27FC236}">
                <a16:creationId xmlns:a16="http://schemas.microsoft.com/office/drawing/2014/main" id="{A388DD9A-A63E-F22A-27CD-75AFC7AD109A}"/>
              </a:ext>
            </a:extLst>
          </p:cNvPr>
          <p:cNvSpPr>
            <a:spLocks noGrp="1"/>
          </p:cNvSpPr>
          <p:nvPr>
            <p:ph idx="1"/>
          </p:nvPr>
        </p:nvSpPr>
        <p:spPr>
          <a:xfrm>
            <a:off x="609599" y="1157112"/>
            <a:ext cx="7249066" cy="4969053"/>
          </a:xfrm>
        </p:spPr>
        <p:txBody>
          <a:bodyPr vert="horz" lIns="91440" tIns="45720" rIns="91440" bIns="45720" rtlCol="0" anchor="t">
            <a:normAutofit lnSpcReduction="10000"/>
          </a:bodyPr>
          <a:lstStyle/>
          <a:p>
            <a:r>
              <a:rPr lang="en-GB"/>
              <a:t>Meet the GEOLSOC Space Agency (GSLSA). Supported by this new funding scheme, the GSLSA wants to fund a mission into space. </a:t>
            </a:r>
            <a:endParaRPr lang="en-US"/>
          </a:p>
          <a:p>
            <a:endParaRPr lang="en-GB"/>
          </a:p>
          <a:p>
            <a:r>
              <a:rPr lang="en-GB"/>
              <a:t>The aim of this mission is to test techniques for acquiring strategically valuable materials from </a:t>
            </a:r>
            <a:r>
              <a:rPr lang="en-GB" b="1"/>
              <a:t>asteroids</a:t>
            </a:r>
            <a:r>
              <a:rPr lang="en-GB"/>
              <a:t>...</a:t>
            </a:r>
            <a:endParaRPr lang="en-GB">
              <a:cs typeface="Arial"/>
            </a:endParaRPr>
          </a:p>
          <a:p>
            <a:endParaRPr lang="en-GB"/>
          </a:p>
          <a:p>
            <a:r>
              <a:rPr lang="en-GB"/>
              <a:t>That’s where you come in!</a:t>
            </a:r>
            <a:endParaRPr lang="en-GB">
              <a:cs typeface="Arial"/>
            </a:endParaRPr>
          </a:p>
        </p:txBody>
      </p:sp>
      <p:pic>
        <p:nvPicPr>
          <p:cNvPr id="6" name="Picture 5" descr="A blue and white logo&#10;&#10;AI-generated content may be incorrect.">
            <a:extLst>
              <a:ext uri="{FF2B5EF4-FFF2-40B4-BE49-F238E27FC236}">
                <a16:creationId xmlns:a16="http://schemas.microsoft.com/office/drawing/2014/main" id="{795F7F0B-4663-C2E1-D7AA-634A7F3AEEAD}"/>
              </a:ext>
            </a:extLst>
          </p:cNvPr>
          <p:cNvPicPr>
            <a:picLocks noChangeAspect="1"/>
          </p:cNvPicPr>
          <p:nvPr/>
        </p:nvPicPr>
        <p:blipFill>
          <a:blip r:embed="rId2"/>
          <a:stretch>
            <a:fillRect/>
          </a:stretch>
        </p:blipFill>
        <p:spPr>
          <a:xfrm>
            <a:off x="7848600" y="1532021"/>
            <a:ext cx="3406274" cy="3473116"/>
          </a:xfrm>
          <a:prstGeom prst="rect">
            <a:avLst/>
          </a:prstGeom>
        </p:spPr>
      </p:pic>
    </p:spTree>
    <p:extLst>
      <p:ext uri="{BB962C8B-B14F-4D97-AF65-F5344CB8AC3E}">
        <p14:creationId xmlns:p14="http://schemas.microsoft.com/office/powerpoint/2010/main" val="6309178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615035-387D-5D93-A3CC-EF469C6BD7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2BEB79A-7305-92BC-F6AC-B4E2A79B354D}"/>
              </a:ext>
            </a:extLst>
          </p:cNvPr>
          <p:cNvSpPr>
            <a:spLocks noGrp="1"/>
          </p:cNvSpPr>
          <p:nvPr>
            <p:ph type="title"/>
          </p:nvPr>
        </p:nvSpPr>
        <p:spPr/>
        <p:txBody>
          <a:bodyPr>
            <a:normAutofit fontScale="90000"/>
          </a:bodyPr>
          <a:lstStyle/>
          <a:p>
            <a:r>
              <a:rPr lang="en-US">
                <a:cs typeface="Arial"/>
              </a:rPr>
              <a:t>Budget Sheet</a:t>
            </a:r>
            <a:endParaRPr lang="en-US"/>
          </a:p>
        </p:txBody>
      </p:sp>
      <p:sp>
        <p:nvSpPr>
          <p:cNvPr id="3" name="Content Placeholder 2">
            <a:extLst>
              <a:ext uri="{FF2B5EF4-FFF2-40B4-BE49-F238E27FC236}">
                <a16:creationId xmlns:a16="http://schemas.microsoft.com/office/drawing/2014/main" id="{B957EE9E-7442-F597-092D-0CDFD6EFB684}"/>
              </a:ext>
            </a:extLst>
          </p:cNvPr>
          <p:cNvSpPr>
            <a:spLocks noGrp="1"/>
          </p:cNvSpPr>
          <p:nvPr>
            <p:ph idx="1"/>
          </p:nvPr>
        </p:nvSpPr>
        <p:spPr/>
        <p:txBody>
          <a:bodyPr vert="horz" lIns="91440" tIns="45720" rIns="91440" bIns="45720" rtlCol="0" anchor="t">
            <a:normAutofit/>
          </a:bodyPr>
          <a:lstStyle/>
          <a:p>
            <a:r>
              <a:rPr lang="en-US" sz="2800" dirty="0">
                <a:cs typeface="Arial"/>
              </a:rPr>
              <a:t>Your budget sheet will help you work out the cost of your mission and how you will want to use your budget. You will consider the following:</a:t>
            </a:r>
          </a:p>
          <a:p>
            <a:pPr marL="457200" indent="-457200">
              <a:buFont typeface="Calibri"/>
              <a:buChar char="-"/>
            </a:pPr>
            <a:r>
              <a:rPr lang="en-US" sz="2800" dirty="0">
                <a:cs typeface="Arial"/>
              </a:rPr>
              <a:t>Mining method</a:t>
            </a:r>
          </a:p>
          <a:p>
            <a:pPr marL="457200" indent="-457200">
              <a:buFont typeface="Calibri"/>
              <a:buChar char="-"/>
            </a:pPr>
            <a:r>
              <a:rPr lang="en-US" sz="2800" dirty="0">
                <a:cs typeface="Arial"/>
              </a:rPr>
              <a:t>Instrumentation upgrades</a:t>
            </a:r>
          </a:p>
          <a:p>
            <a:pPr marL="457200" indent="-457200">
              <a:buFont typeface="Calibri"/>
              <a:buChar char="-"/>
            </a:pPr>
            <a:r>
              <a:rPr lang="en-US" sz="2800" dirty="0">
                <a:cs typeface="Arial"/>
              </a:rPr>
              <a:t>Laboratory studies</a:t>
            </a:r>
          </a:p>
          <a:p>
            <a:pPr marL="457200" indent="-457200">
              <a:buFont typeface="Calibri"/>
              <a:buChar char="-"/>
            </a:pPr>
            <a:r>
              <a:rPr lang="en-US" sz="2800" dirty="0">
                <a:cs typeface="Arial"/>
              </a:rPr>
              <a:t>Fuel</a:t>
            </a:r>
          </a:p>
          <a:p>
            <a:pPr marL="457200" indent="-457200">
              <a:buFont typeface="Calibri"/>
              <a:buChar char="-"/>
            </a:pPr>
            <a:endParaRPr lang="en-US" sz="2800" dirty="0">
              <a:cs typeface="Arial"/>
            </a:endParaRPr>
          </a:p>
          <a:p>
            <a:r>
              <a:rPr lang="en-US" sz="2800" dirty="0">
                <a:cs typeface="Arial"/>
              </a:rPr>
              <a:t>You can purchase further information obtained from the extras you choose to use on your budget sheet.</a:t>
            </a:r>
          </a:p>
        </p:txBody>
      </p:sp>
    </p:spTree>
    <p:extLst>
      <p:ext uri="{BB962C8B-B14F-4D97-AF65-F5344CB8AC3E}">
        <p14:creationId xmlns:p14="http://schemas.microsoft.com/office/powerpoint/2010/main" val="23037046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7303E7-B89C-799F-219B-DB5018E9685D}"/>
            </a:ext>
          </a:extLst>
        </p:cNvPr>
        <p:cNvGrpSpPr/>
        <p:nvPr/>
      </p:nvGrpSpPr>
      <p:grpSpPr>
        <a:xfrm>
          <a:off x="0" y="0"/>
          <a:ext cx="0" cy="0"/>
          <a:chOff x="0" y="0"/>
          <a:chExt cx="0" cy="0"/>
        </a:xfrm>
      </p:grpSpPr>
      <p:pic>
        <p:nvPicPr>
          <p:cNvPr id="4" name="Picture 3" descr="Stars in the sky with many stars&#10;&#10;Description automatically generated">
            <a:extLst>
              <a:ext uri="{FF2B5EF4-FFF2-40B4-BE49-F238E27FC236}">
                <a16:creationId xmlns:a16="http://schemas.microsoft.com/office/drawing/2014/main" id="{060CE0AC-54FE-6304-B5EE-1914FFD8D54A}"/>
              </a:ext>
            </a:extLst>
          </p:cNvPr>
          <p:cNvPicPr>
            <a:picLocks noChangeAspect="1"/>
          </p:cNvPicPr>
          <p:nvPr/>
        </p:nvPicPr>
        <p:blipFill>
          <a:blip r:embed="rId2">
            <a:extLst>
              <a:ext uri="{BEBA8EAE-BF5A-486C-A8C5-ECC9F3942E4B}">
                <a14:imgProps xmlns:a14="http://schemas.microsoft.com/office/drawing/2010/main">
                  <a14:imgLayer r:embed="rId3">
                    <a14:imgEffect>
                      <a14:saturation sat="38000"/>
                    </a14:imgEffect>
                    <a14:imgEffect>
                      <a14:brightnessContrast bright="-44000"/>
                    </a14:imgEffect>
                  </a14:imgLayer>
                </a14:imgProps>
              </a:ext>
            </a:extLst>
          </a:blip>
          <a:stretch>
            <a:fillRect/>
          </a:stretch>
        </p:blipFill>
        <p:spPr>
          <a:xfrm>
            <a:off x="1370" y="-2431"/>
            <a:ext cx="12189258" cy="6862863"/>
          </a:xfrm>
          <a:prstGeom prst="rect">
            <a:avLst/>
          </a:prstGeom>
        </p:spPr>
      </p:pic>
      <p:sp>
        <p:nvSpPr>
          <p:cNvPr id="10" name="Footer Placeholder 3">
            <a:extLst>
              <a:ext uri="{FF2B5EF4-FFF2-40B4-BE49-F238E27FC236}">
                <a16:creationId xmlns:a16="http://schemas.microsoft.com/office/drawing/2014/main" id="{575765BA-7DE3-649F-8846-88F49B88CDE4}"/>
              </a:ext>
            </a:extLst>
          </p:cNvPr>
          <p:cNvSpPr>
            <a:spLocks noGrp="1"/>
          </p:cNvSpPr>
          <p:nvPr>
            <p:ph type="ftr" sz="quarter" idx="11"/>
          </p:nvPr>
        </p:nvSpPr>
        <p:spPr/>
        <p:txBody>
          <a:bodyPr/>
          <a:lstStyle/>
          <a:p>
            <a:pPr>
              <a:spcAft>
                <a:spcPts val="600"/>
              </a:spcAft>
            </a:pPr>
            <a:r>
              <a:rPr lang="en-US"/>
              <a:t>
              </a:t>
            </a:r>
          </a:p>
        </p:txBody>
      </p:sp>
      <p:sp>
        <p:nvSpPr>
          <p:cNvPr id="11" name="TextBox 13">
            <a:extLst>
              <a:ext uri="{FF2B5EF4-FFF2-40B4-BE49-F238E27FC236}">
                <a16:creationId xmlns:a16="http://schemas.microsoft.com/office/drawing/2014/main" id="{2F993BE1-B15D-0563-EDC8-9E0176516871}"/>
              </a:ext>
            </a:extLst>
          </p:cNvPr>
          <p:cNvSpPr txBox="1"/>
          <p:nvPr/>
        </p:nvSpPr>
        <p:spPr>
          <a:xfrm>
            <a:off x="10009297" y="6406817"/>
            <a:ext cx="2182703"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2000" b="1">
                <a:solidFill>
                  <a:srgbClr val="FFFFFF"/>
                </a:solidFill>
                <a:latin typeface="Arial"/>
                <a:cs typeface="Arial"/>
              </a:rPr>
              <a:t>*Not to scale</a:t>
            </a:r>
            <a:endParaRPr lang="en-US" sz="2000"/>
          </a:p>
        </p:txBody>
      </p:sp>
      <p:sp>
        <p:nvSpPr>
          <p:cNvPr id="36" name="Freeform: Shape 35">
            <a:extLst>
              <a:ext uri="{FF2B5EF4-FFF2-40B4-BE49-F238E27FC236}">
                <a16:creationId xmlns:a16="http://schemas.microsoft.com/office/drawing/2014/main" id="{197B5225-E158-5BFA-4784-152C127EFC19}"/>
              </a:ext>
            </a:extLst>
          </p:cNvPr>
          <p:cNvSpPr/>
          <p:nvPr/>
        </p:nvSpPr>
        <p:spPr>
          <a:xfrm>
            <a:off x="1565911" y="1143001"/>
            <a:ext cx="8766809" cy="4892040"/>
          </a:xfrm>
          <a:custGeom>
            <a:avLst/>
            <a:gdLst>
              <a:gd name="connsiteX0" fmla="*/ 0 w 8282489"/>
              <a:gd name="connsiteY0" fmla="*/ 3555965 h 4378925"/>
              <a:gd name="connsiteX1" fmla="*/ 7955280 w 8282489"/>
              <a:gd name="connsiteY1" fmla="*/ 1235 h 4378925"/>
              <a:gd name="connsiteX2" fmla="*/ 6115050 w 8282489"/>
              <a:gd name="connsiteY2" fmla="*/ 3167345 h 4378925"/>
              <a:gd name="connsiteX3" fmla="*/ 228600 w 8282489"/>
              <a:gd name="connsiteY3" fmla="*/ 4378925 h 4378925"/>
              <a:gd name="connsiteX0" fmla="*/ 0 w 8504299"/>
              <a:gd name="connsiteY0" fmla="*/ 3338910 h 4161870"/>
              <a:gd name="connsiteX1" fmla="*/ 8206740 w 8504299"/>
              <a:gd name="connsiteY1" fmla="*/ 1350 h 4161870"/>
              <a:gd name="connsiteX2" fmla="*/ 6115050 w 8504299"/>
              <a:gd name="connsiteY2" fmla="*/ 2950290 h 4161870"/>
              <a:gd name="connsiteX3" fmla="*/ 228600 w 8504299"/>
              <a:gd name="connsiteY3" fmla="*/ 4161870 h 4161870"/>
              <a:gd name="connsiteX0" fmla="*/ 0 w 8303013"/>
              <a:gd name="connsiteY0" fmla="*/ 3497666 h 4320626"/>
              <a:gd name="connsiteX1" fmla="*/ 8206740 w 8303013"/>
              <a:gd name="connsiteY1" fmla="*/ 160106 h 4320626"/>
              <a:gd name="connsiteX2" fmla="*/ 6115050 w 8303013"/>
              <a:gd name="connsiteY2" fmla="*/ 3109046 h 4320626"/>
              <a:gd name="connsiteX3" fmla="*/ 228600 w 8303013"/>
              <a:gd name="connsiteY3" fmla="*/ 4320626 h 4320626"/>
              <a:gd name="connsiteX0" fmla="*/ 0 w 8314593"/>
              <a:gd name="connsiteY0" fmla="*/ 3359013 h 4181973"/>
              <a:gd name="connsiteX1" fmla="*/ 3143250 w 8314593"/>
              <a:gd name="connsiteY1" fmla="*/ 1724522 h 4181973"/>
              <a:gd name="connsiteX2" fmla="*/ 8206740 w 8314593"/>
              <a:gd name="connsiteY2" fmla="*/ 21453 h 4181973"/>
              <a:gd name="connsiteX3" fmla="*/ 6115050 w 8314593"/>
              <a:gd name="connsiteY3" fmla="*/ 2970393 h 4181973"/>
              <a:gd name="connsiteX4" fmla="*/ 228600 w 8314593"/>
              <a:gd name="connsiteY4" fmla="*/ 4181973 h 4181973"/>
              <a:gd name="connsiteX0" fmla="*/ 0 w 8323310"/>
              <a:gd name="connsiteY0" fmla="*/ 3593848 h 4416808"/>
              <a:gd name="connsiteX1" fmla="*/ 2983230 w 8323310"/>
              <a:gd name="connsiteY1" fmla="*/ 530607 h 4416808"/>
              <a:gd name="connsiteX2" fmla="*/ 8206740 w 8323310"/>
              <a:gd name="connsiteY2" fmla="*/ 256288 h 4416808"/>
              <a:gd name="connsiteX3" fmla="*/ 6115050 w 8323310"/>
              <a:gd name="connsiteY3" fmla="*/ 3205228 h 4416808"/>
              <a:gd name="connsiteX4" fmla="*/ 228600 w 8323310"/>
              <a:gd name="connsiteY4" fmla="*/ 4416808 h 4416808"/>
              <a:gd name="connsiteX0" fmla="*/ 0 w 8906240"/>
              <a:gd name="connsiteY0" fmla="*/ 3319528 h 4416808"/>
              <a:gd name="connsiteX1" fmla="*/ 3566160 w 8906240"/>
              <a:gd name="connsiteY1" fmla="*/ 530607 h 4416808"/>
              <a:gd name="connsiteX2" fmla="*/ 8789670 w 8906240"/>
              <a:gd name="connsiteY2" fmla="*/ 256288 h 4416808"/>
              <a:gd name="connsiteX3" fmla="*/ 6697980 w 8906240"/>
              <a:gd name="connsiteY3" fmla="*/ 3205228 h 4416808"/>
              <a:gd name="connsiteX4" fmla="*/ 811530 w 8906240"/>
              <a:gd name="connsiteY4" fmla="*/ 4416808 h 4416808"/>
              <a:gd name="connsiteX0" fmla="*/ 0 w 8906240"/>
              <a:gd name="connsiteY0" fmla="*/ 3319528 h 4668268"/>
              <a:gd name="connsiteX1" fmla="*/ 3566160 w 8906240"/>
              <a:gd name="connsiteY1" fmla="*/ 530607 h 4668268"/>
              <a:gd name="connsiteX2" fmla="*/ 8789670 w 8906240"/>
              <a:gd name="connsiteY2" fmla="*/ 256288 h 4668268"/>
              <a:gd name="connsiteX3" fmla="*/ 6697980 w 8906240"/>
              <a:gd name="connsiteY3" fmla="*/ 3205228 h 4668268"/>
              <a:gd name="connsiteX4" fmla="*/ 708660 w 8906240"/>
              <a:gd name="connsiteY4" fmla="*/ 4668268 h 4668268"/>
              <a:gd name="connsiteX0" fmla="*/ 0 w 8917512"/>
              <a:gd name="connsiteY0" fmla="*/ 3365197 h 4713937"/>
              <a:gd name="connsiteX1" fmla="*/ 3566160 w 8917512"/>
              <a:gd name="connsiteY1" fmla="*/ 576276 h 4713937"/>
              <a:gd name="connsiteX2" fmla="*/ 8789670 w 8917512"/>
              <a:gd name="connsiteY2" fmla="*/ 301957 h 4713937"/>
              <a:gd name="connsiteX3" fmla="*/ 6789420 w 8917512"/>
              <a:gd name="connsiteY3" fmla="*/ 3879547 h 4713937"/>
              <a:gd name="connsiteX4" fmla="*/ 708660 w 8917512"/>
              <a:gd name="connsiteY4" fmla="*/ 4713937 h 47139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7512" h="4713937">
                <a:moveTo>
                  <a:pt x="0" y="3365197"/>
                </a:moveTo>
                <a:cubicBezTo>
                  <a:pt x="523875" y="3092782"/>
                  <a:pt x="2198370" y="1132536"/>
                  <a:pt x="3566160" y="576276"/>
                </a:cubicBezTo>
                <a:cubicBezTo>
                  <a:pt x="4933950" y="20016"/>
                  <a:pt x="8252460" y="-248588"/>
                  <a:pt x="8789670" y="301957"/>
                </a:cubicBezTo>
                <a:cubicBezTo>
                  <a:pt x="9326880" y="852502"/>
                  <a:pt x="8077200" y="3149932"/>
                  <a:pt x="6789420" y="3879547"/>
                </a:cubicBezTo>
                <a:cubicBezTo>
                  <a:pt x="5501640" y="4609162"/>
                  <a:pt x="3007995" y="4472954"/>
                  <a:pt x="708660" y="4713937"/>
                </a:cubicBezTo>
              </a:path>
            </a:pathLst>
          </a:custGeom>
          <a:noFill/>
          <a:ln w="76200">
            <a:solidFill>
              <a:schemeClr val="bg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descr="A close up of a moon&#10;&#10;Description automatically generated">
            <a:extLst>
              <a:ext uri="{FF2B5EF4-FFF2-40B4-BE49-F238E27FC236}">
                <a16:creationId xmlns:a16="http://schemas.microsoft.com/office/drawing/2014/main" id="{0D286162-C71E-DAB9-7894-4E579C3342F1}"/>
              </a:ext>
            </a:extLst>
          </p:cNvPr>
          <p:cNvPicPr>
            <a:picLocks noChangeAspect="1"/>
          </p:cNvPicPr>
          <p:nvPr/>
        </p:nvPicPr>
        <p:blipFill>
          <a:blip r:embed="rId4" cstate="hqprint">
            <a:extLst>
              <a:ext uri="{28A0092B-C50C-407E-A947-70E740481C1C}">
                <a14:useLocalDpi xmlns:a14="http://schemas.microsoft.com/office/drawing/2010/main"/>
              </a:ext>
            </a:extLst>
          </a:blip>
          <a:srcRect l="-1" r="167"/>
          <a:stretch/>
        </p:blipFill>
        <p:spPr>
          <a:xfrm rot="8084539">
            <a:off x="9464620" y="31898"/>
            <a:ext cx="2590167" cy="2722056"/>
          </a:xfrm>
          <a:prstGeom prst="ellipse">
            <a:avLst/>
          </a:prstGeom>
          <a:ln>
            <a:noFill/>
          </a:ln>
          <a:effectLst/>
        </p:spPr>
      </p:pic>
      <p:pic>
        <p:nvPicPr>
          <p:cNvPr id="1026" name="Picture 2">
            <a:extLst>
              <a:ext uri="{FF2B5EF4-FFF2-40B4-BE49-F238E27FC236}">
                <a16:creationId xmlns:a16="http://schemas.microsoft.com/office/drawing/2014/main" id="{09CB4AED-DCD1-E9BC-5CA8-77DC18A09AE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04516" y="3739312"/>
            <a:ext cx="5209032" cy="5234075"/>
          </a:xfrm>
          <a:prstGeom prst="rect">
            <a:avLst/>
          </a:prstGeom>
          <a:noFill/>
          <a:effectLst/>
          <a:extLst>
            <a:ext uri="{909E8E84-426E-40DD-AFC4-6F175D3DCCD1}">
              <a14:hiddenFill xmlns:a14="http://schemas.microsoft.com/office/drawing/2010/main">
                <a:solidFill>
                  <a:srgbClr val="FFFFFF"/>
                </a:solidFill>
              </a14:hiddenFill>
            </a:ext>
          </a:extLst>
        </p:spPr>
      </p:pic>
      <p:sp>
        <p:nvSpPr>
          <p:cNvPr id="37" name="Isosceles Triangle 36">
            <a:extLst>
              <a:ext uri="{FF2B5EF4-FFF2-40B4-BE49-F238E27FC236}">
                <a16:creationId xmlns:a16="http://schemas.microsoft.com/office/drawing/2014/main" id="{EE5AD97D-5345-74C9-C923-26DBB2E85F39}"/>
              </a:ext>
            </a:extLst>
          </p:cNvPr>
          <p:cNvSpPr/>
          <p:nvPr/>
        </p:nvSpPr>
        <p:spPr>
          <a:xfrm rot="3159773">
            <a:off x="3965907" y="2180732"/>
            <a:ext cx="304412" cy="302964"/>
          </a:xfrm>
          <a:prstGeom prs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Isosceles Triangle 38">
            <a:extLst>
              <a:ext uri="{FF2B5EF4-FFF2-40B4-BE49-F238E27FC236}">
                <a16:creationId xmlns:a16="http://schemas.microsoft.com/office/drawing/2014/main" id="{6D6616C5-F9E7-73E1-34BD-50E909E6CB72}"/>
              </a:ext>
            </a:extLst>
          </p:cNvPr>
          <p:cNvSpPr/>
          <p:nvPr/>
        </p:nvSpPr>
        <p:spPr>
          <a:xfrm rot="14040877">
            <a:off x="8213201" y="4937184"/>
            <a:ext cx="304412" cy="302964"/>
          </a:xfrm>
          <a:prstGeom prs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28" name="Picture 4">
            <a:extLst>
              <a:ext uri="{FF2B5EF4-FFF2-40B4-BE49-F238E27FC236}">
                <a16:creationId xmlns:a16="http://schemas.microsoft.com/office/drawing/2014/main" id="{04D5DF70-D90F-C9E7-8CDA-A48711F80D8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3395865">
            <a:off x="3948359" y="712666"/>
            <a:ext cx="2014537" cy="2230128"/>
          </a:xfrm>
          <a:prstGeom prst="rect">
            <a:avLst/>
          </a:prstGeom>
          <a:noFill/>
          <a:extLst>
            <a:ext uri="{909E8E84-426E-40DD-AFC4-6F175D3DCCD1}">
              <a14:hiddenFill xmlns:a14="http://schemas.microsoft.com/office/drawing/2010/main">
                <a:solidFill>
                  <a:srgbClr val="FFFFFF"/>
                </a:solidFill>
              </a14:hiddenFill>
            </a:ext>
          </a:extLst>
        </p:spPr>
      </p:pic>
      <p:sp>
        <p:nvSpPr>
          <p:cNvPr id="41" name="Oval 40">
            <a:extLst>
              <a:ext uri="{FF2B5EF4-FFF2-40B4-BE49-F238E27FC236}">
                <a16:creationId xmlns:a16="http://schemas.microsoft.com/office/drawing/2014/main" id="{7B6DF1BF-FC9F-36DC-033C-A58D9B95AB9F}"/>
              </a:ext>
            </a:extLst>
          </p:cNvPr>
          <p:cNvSpPr/>
          <p:nvPr/>
        </p:nvSpPr>
        <p:spPr>
          <a:xfrm>
            <a:off x="1119862" y="3589021"/>
            <a:ext cx="640886" cy="640886"/>
          </a:xfrm>
          <a:prstGeom prst="ellipse">
            <a:avLst/>
          </a:prstGeom>
          <a:solidFill>
            <a:schemeClr val="tx1"/>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3600" b="1">
                <a:cs typeface="Arial"/>
              </a:rPr>
              <a:t>1</a:t>
            </a:r>
          </a:p>
        </p:txBody>
      </p:sp>
      <p:sp>
        <p:nvSpPr>
          <p:cNvPr id="42" name="Oval 41">
            <a:extLst>
              <a:ext uri="{FF2B5EF4-FFF2-40B4-BE49-F238E27FC236}">
                <a16:creationId xmlns:a16="http://schemas.microsoft.com/office/drawing/2014/main" id="{C10EED55-989C-11EF-5C9C-3D568A4398EF}"/>
              </a:ext>
            </a:extLst>
          </p:cNvPr>
          <p:cNvSpPr/>
          <p:nvPr/>
        </p:nvSpPr>
        <p:spPr>
          <a:xfrm>
            <a:off x="3377645" y="567100"/>
            <a:ext cx="640886" cy="640886"/>
          </a:xfrm>
          <a:prstGeom prst="ellipse">
            <a:avLst/>
          </a:prstGeom>
          <a:solidFill>
            <a:schemeClr val="tx1"/>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600" b="1"/>
              <a:t>2</a:t>
            </a:r>
          </a:p>
        </p:txBody>
      </p:sp>
      <p:sp>
        <p:nvSpPr>
          <p:cNvPr id="43" name="Oval 42">
            <a:extLst>
              <a:ext uri="{FF2B5EF4-FFF2-40B4-BE49-F238E27FC236}">
                <a16:creationId xmlns:a16="http://schemas.microsoft.com/office/drawing/2014/main" id="{5F55D6D4-6C9F-CAAE-5656-2049C4861E2C}"/>
              </a:ext>
            </a:extLst>
          </p:cNvPr>
          <p:cNvSpPr/>
          <p:nvPr/>
        </p:nvSpPr>
        <p:spPr>
          <a:xfrm>
            <a:off x="7159674" y="1489170"/>
            <a:ext cx="640886" cy="640886"/>
          </a:xfrm>
          <a:prstGeom prst="ellipse">
            <a:avLst/>
          </a:prstGeom>
          <a:solidFill>
            <a:schemeClr val="tx1"/>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3600" b="1"/>
              <a:t>3</a:t>
            </a:r>
            <a:endParaRPr lang="en-GB" sz="3600" b="1">
              <a:cs typeface="Arial"/>
            </a:endParaRPr>
          </a:p>
        </p:txBody>
      </p:sp>
      <p:sp>
        <p:nvSpPr>
          <p:cNvPr id="44" name="Oval 43">
            <a:extLst>
              <a:ext uri="{FF2B5EF4-FFF2-40B4-BE49-F238E27FC236}">
                <a16:creationId xmlns:a16="http://schemas.microsoft.com/office/drawing/2014/main" id="{8C14D787-82D9-EA41-0678-A60E253F575E}"/>
              </a:ext>
            </a:extLst>
          </p:cNvPr>
          <p:cNvSpPr/>
          <p:nvPr/>
        </p:nvSpPr>
        <p:spPr>
          <a:xfrm>
            <a:off x="9688854" y="1392926"/>
            <a:ext cx="640886" cy="640886"/>
          </a:xfrm>
          <a:prstGeom prst="ellipse">
            <a:avLst/>
          </a:prstGeom>
          <a:solidFill>
            <a:schemeClr val="tx1"/>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3600" b="1"/>
              <a:t>4</a:t>
            </a:r>
          </a:p>
        </p:txBody>
      </p:sp>
      <p:sp>
        <p:nvSpPr>
          <p:cNvPr id="45" name="Oval 44">
            <a:extLst>
              <a:ext uri="{FF2B5EF4-FFF2-40B4-BE49-F238E27FC236}">
                <a16:creationId xmlns:a16="http://schemas.microsoft.com/office/drawing/2014/main" id="{DF07585E-BCB0-90C4-778B-719C6383B741}"/>
              </a:ext>
            </a:extLst>
          </p:cNvPr>
          <p:cNvSpPr/>
          <p:nvPr/>
        </p:nvSpPr>
        <p:spPr>
          <a:xfrm>
            <a:off x="1412828" y="5765931"/>
            <a:ext cx="640886" cy="640886"/>
          </a:xfrm>
          <a:prstGeom prst="ellipse">
            <a:avLst/>
          </a:prstGeom>
          <a:solidFill>
            <a:schemeClr val="tx1"/>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3600" b="1"/>
              <a:t>6</a:t>
            </a:r>
          </a:p>
        </p:txBody>
      </p:sp>
      <p:sp>
        <p:nvSpPr>
          <p:cNvPr id="46" name="Oval 45">
            <a:extLst>
              <a:ext uri="{FF2B5EF4-FFF2-40B4-BE49-F238E27FC236}">
                <a16:creationId xmlns:a16="http://schemas.microsoft.com/office/drawing/2014/main" id="{9B151826-376B-B5FE-09FD-2D3E7F3AC771}"/>
              </a:ext>
            </a:extLst>
          </p:cNvPr>
          <p:cNvSpPr/>
          <p:nvPr/>
        </p:nvSpPr>
        <p:spPr>
          <a:xfrm>
            <a:off x="6517531" y="4661439"/>
            <a:ext cx="640886" cy="640886"/>
          </a:xfrm>
          <a:prstGeom prst="ellipse">
            <a:avLst/>
          </a:prstGeom>
          <a:solidFill>
            <a:schemeClr val="tx1"/>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3600" b="1"/>
              <a:t>5</a:t>
            </a:r>
            <a:endParaRPr lang="en-GB" sz="3600" b="1">
              <a:cs typeface="Arial"/>
            </a:endParaRPr>
          </a:p>
        </p:txBody>
      </p:sp>
      <p:sp>
        <p:nvSpPr>
          <p:cNvPr id="5" name="TextBox 4">
            <a:extLst>
              <a:ext uri="{FF2B5EF4-FFF2-40B4-BE49-F238E27FC236}">
                <a16:creationId xmlns:a16="http://schemas.microsoft.com/office/drawing/2014/main" id="{321FA92A-096D-5CDC-7B71-1C74CE2FA16E}"/>
              </a:ext>
            </a:extLst>
          </p:cNvPr>
          <p:cNvSpPr txBox="1"/>
          <p:nvPr/>
        </p:nvSpPr>
        <p:spPr>
          <a:xfrm>
            <a:off x="115161" y="3101541"/>
            <a:ext cx="274320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a:solidFill>
                  <a:srgbClr val="FFFFFF"/>
                </a:solidFill>
                <a:cs typeface="Arial"/>
              </a:rPr>
              <a:t>Launch</a:t>
            </a:r>
          </a:p>
        </p:txBody>
      </p:sp>
      <p:sp>
        <p:nvSpPr>
          <p:cNvPr id="6" name="TextBox 5">
            <a:extLst>
              <a:ext uri="{FF2B5EF4-FFF2-40B4-BE49-F238E27FC236}">
                <a16:creationId xmlns:a16="http://schemas.microsoft.com/office/drawing/2014/main" id="{3F69C78B-CF53-CF0B-8350-874ECEDFBE7E}"/>
              </a:ext>
            </a:extLst>
          </p:cNvPr>
          <p:cNvSpPr txBox="1"/>
          <p:nvPr/>
        </p:nvSpPr>
        <p:spPr>
          <a:xfrm>
            <a:off x="1853809" y="85739"/>
            <a:ext cx="3719847"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a:solidFill>
                  <a:srgbClr val="FFFFFF"/>
                </a:solidFill>
                <a:cs typeface="Arial"/>
              </a:rPr>
              <a:t>Mining equipment</a:t>
            </a:r>
          </a:p>
        </p:txBody>
      </p:sp>
      <p:sp>
        <p:nvSpPr>
          <p:cNvPr id="7" name="TextBox 6">
            <a:extLst>
              <a:ext uri="{FF2B5EF4-FFF2-40B4-BE49-F238E27FC236}">
                <a16:creationId xmlns:a16="http://schemas.microsoft.com/office/drawing/2014/main" id="{560EFDCD-9A21-EA50-A75A-3F8C88DF9D17}"/>
              </a:ext>
            </a:extLst>
          </p:cNvPr>
          <p:cNvSpPr txBox="1"/>
          <p:nvPr/>
        </p:nvSpPr>
        <p:spPr>
          <a:xfrm>
            <a:off x="6114569" y="2221484"/>
            <a:ext cx="274320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a:solidFill>
                  <a:srgbClr val="FFFFFF"/>
                </a:solidFill>
                <a:cs typeface="Arial"/>
              </a:rPr>
              <a:t>Instrumentation</a:t>
            </a:r>
          </a:p>
        </p:txBody>
      </p:sp>
      <p:sp>
        <p:nvSpPr>
          <p:cNvPr id="8" name="TextBox 7">
            <a:extLst>
              <a:ext uri="{FF2B5EF4-FFF2-40B4-BE49-F238E27FC236}">
                <a16:creationId xmlns:a16="http://schemas.microsoft.com/office/drawing/2014/main" id="{B142E73E-54E6-C60E-71FD-45588FC0048B}"/>
              </a:ext>
            </a:extLst>
          </p:cNvPr>
          <p:cNvSpPr txBox="1"/>
          <p:nvPr/>
        </p:nvSpPr>
        <p:spPr>
          <a:xfrm>
            <a:off x="9581132" y="1470216"/>
            <a:ext cx="274320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a:solidFill>
                  <a:srgbClr val="FFFFFF"/>
                </a:solidFill>
                <a:cs typeface="Arial"/>
              </a:rPr>
              <a:t>Mining</a:t>
            </a:r>
            <a:endParaRPr lang="en-US"/>
          </a:p>
        </p:txBody>
      </p:sp>
      <p:sp>
        <p:nvSpPr>
          <p:cNvPr id="9" name="TextBox 8">
            <a:extLst>
              <a:ext uri="{FF2B5EF4-FFF2-40B4-BE49-F238E27FC236}">
                <a16:creationId xmlns:a16="http://schemas.microsoft.com/office/drawing/2014/main" id="{62BB008C-81AE-6F11-2481-5CBC4F5B89D6}"/>
              </a:ext>
            </a:extLst>
          </p:cNvPr>
          <p:cNvSpPr txBox="1"/>
          <p:nvPr/>
        </p:nvSpPr>
        <p:spPr>
          <a:xfrm>
            <a:off x="5492090" y="4174779"/>
            <a:ext cx="274320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a:solidFill>
                  <a:srgbClr val="FFFFFF"/>
                </a:solidFill>
                <a:cs typeface="Arial"/>
              </a:rPr>
              <a:t>Return</a:t>
            </a:r>
            <a:endParaRPr lang="en-US"/>
          </a:p>
        </p:txBody>
      </p:sp>
      <p:sp>
        <p:nvSpPr>
          <p:cNvPr id="12" name="TextBox 11">
            <a:extLst>
              <a:ext uri="{FF2B5EF4-FFF2-40B4-BE49-F238E27FC236}">
                <a16:creationId xmlns:a16="http://schemas.microsoft.com/office/drawing/2014/main" id="{715914D4-06D8-05A1-FB98-FD6D89B2D44E}"/>
              </a:ext>
            </a:extLst>
          </p:cNvPr>
          <p:cNvSpPr txBox="1"/>
          <p:nvPr/>
        </p:nvSpPr>
        <p:spPr>
          <a:xfrm>
            <a:off x="394203" y="5258750"/>
            <a:ext cx="274320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a:solidFill>
                  <a:srgbClr val="FFFFFF"/>
                </a:solidFill>
                <a:cs typeface="Arial"/>
              </a:rPr>
              <a:t>Earth activities</a:t>
            </a:r>
            <a:endParaRPr lang="en-US"/>
          </a:p>
        </p:txBody>
      </p:sp>
    </p:spTree>
    <p:extLst>
      <p:ext uri="{BB962C8B-B14F-4D97-AF65-F5344CB8AC3E}">
        <p14:creationId xmlns:p14="http://schemas.microsoft.com/office/powerpoint/2010/main" val="19912325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05C854-9B85-70F1-E043-BAA73A6552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EB47DDD-D36F-83A3-D8B7-68C21AFD255D}"/>
              </a:ext>
            </a:extLst>
          </p:cNvPr>
          <p:cNvSpPr>
            <a:spLocks noGrp="1"/>
          </p:cNvSpPr>
          <p:nvPr>
            <p:ph type="title"/>
          </p:nvPr>
        </p:nvSpPr>
        <p:spPr/>
        <p:txBody>
          <a:bodyPr>
            <a:normAutofit fontScale="90000"/>
          </a:bodyPr>
          <a:lstStyle/>
          <a:p>
            <a:r>
              <a:rPr lang="en-GB"/>
              <a:t>How will this be judged?</a:t>
            </a:r>
          </a:p>
        </p:txBody>
      </p:sp>
      <p:sp>
        <p:nvSpPr>
          <p:cNvPr id="3" name="Content Placeholder 2">
            <a:extLst>
              <a:ext uri="{FF2B5EF4-FFF2-40B4-BE49-F238E27FC236}">
                <a16:creationId xmlns:a16="http://schemas.microsoft.com/office/drawing/2014/main" id="{ACD114FD-3992-71FD-3B9B-97D85A37538D}"/>
              </a:ext>
            </a:extLst>
          </p:cNvPr>
          <p:cNvSpPr>
            <a:spLocks noGrp="1"/>
          </p:cNvSpPr>
          <p:nvPr>
            <p:ph idx="1"/>
          </p:nvPr>
        </p:nvSpPr>
        <p:spPr/>
        <p:txBody>
          <a:bodyPr vert="horz" lIns="91440" tIns="45720" rIns="91440" bIns="45720" rtlCol="0" anchor="t">
            <a:normAutofit/>
          </a:bodyPr>
          <a:lstStyle/>
          <a:p>
            <a:r>
              <a:rPr lang="en-GB" dirty="0">
                <a:solidFill>
                  <a:srgbClr val="000000"/>
                </a:solidFill>
                <a:cs typeface="Arial"/>
              </a:rPr>
              <a:t>You will hand in your </a:t>
            </a:r>
            <a:r>
              <a:rPr lang="en-GB" b="1" dirty="0">
                <a:solidFill>
                  <a:srgbClr val="000000"/>
                </a:solidFill>
                <a:cs typeface="Arial"/>
              </a:rPr>
              <a:t>mission proposal sheet</a:t>
            </a:r>
            <a:r>
              <a:rPr lang="en-GB" dirty="0">
                <a:solidFill>
                  <a:srgbClr val="000000"/>
                </a:solidFill>
                <a:cs typeface="Arial"/>
              </a:rPr>
              <a:t>, </a:t>
            </a:r>
            <a:r>
              <a:rPr lang="en-GB" b="1" dirty="0">
                <a:solidFill>
                  <a:srgbClr val="000000"/>
                </a:solidFill>
                <a:cs typeface="Arial"/>
              </a:rPr>
              <a:t>mission budget sheet</a:t>
            </a:r>
            <a:r>
              <a:rPr lang="en-GB" dirty="0">
                <a:solidFill>
                  <a:srgbClr val="000000"/>
                </a:solidFill>
                <a:cs typeface="Arial"/>
              </a:rPr>
              <a:t>, and then deliver a </a:t>
            </a:r>
            <a:r>
              <a:rPr lang="en-GB" b="1" dirty="0">
                <a:solidFill>
                  <a:srgbClr val="000000"/>
                </a:solidFill>
                <a:cs typeface="Arial"/>
              </a:rPr>
              <a:t>3 minute presentation</a:t>
            </a:r>
            <a:r>
              <a:rPr lang="en-GB" dirty="0">
                <a:solidFill>
                  <a:srgbClr val="000000"/>
                </a:solidFill>
                <a:cs typeface="Arial"/>
              </a:rPr>
              <a:t> of your mission plan, you will be marked on the following:</a:t>
            </a:r>
          </a:p>
          <a:p>
            <a:pPr marL="457200" indent="-457200">
              <a:buFontTx/>
              <a:buChar char="-"/>
            </a:pPr>
            <a:r>
              <a:rPr lang="en-US" dirty="0">
                <a:solidFill>
                  <a:srgbClr val="000000"/>
                </a:solidFill>
                <a:latin typeface="Arial"/>
                <a:ea typeface="Calibri"/>
                <a:cs typeface="Calibri"/>
              </a:rPr>
              <a:t>Scientific application and reasoning</a:t>
            </a:r>
            <a:endParaRPr lang="en-US" dirty="0">
              <a:solidFill>
                <a:srgbClr val="000000"/>
              </a:solidFill>
              <a:latin typeface="Arial"/>
              <a:ea typeface="Calibri"/>
              <a:cs typeface="Arial"/>
            </a:endParaRPr>
          </a:p>
          <a:p>
            <a:pPr marL="457200" indent="-457200">
              <a:lnSpc>
                <a:spcPct val="150000"/>
              </a:lnSpc>
              <a:buFont typeface="Calibri"/>
              <a:buChar char="-"/>
            </a:pPr>
            <a:r>
              <a:rPr lang="en-US" dirty="0">
                <a:solidFill>
                  <a:srgbClr val="000000"/>
                </a:solidFill>
                <a:latin typeface="Arial"/>
                <a:ea typeface="Calibri"/>
                <a:cs typeface="Calibri"/>
              </a:rPr>
              <a:t>Teamwork</a:t>
            </a:r>
            <a:endParaRPr lang="en-US" dirty="0">
              <a:solidFill>
                <a:srgbClr val="000000"/>
              </a:solidFill>
              <a:latin typeface="Arial"/>
              <a:ea typeface="Calibri"/>
              <a:cs typeface="Arial"/>
            </a:endParaRPr>
          </a:p>
          <a:p>
            <a:pPr marL="457200" indent="-457200">
              <a:lnSpc>
                <a:spcPct val="150000"/>
              </a:lnSpc>
              <a:buFont typeface="Calibri"/>
              <a:buChar char="-"/>
            </a:pPr>
            <a:r>
              <a:rPr lang="en-US" dirty="0">
                <a:solidFill>
                  <a:srgbClr val="000000"/>
                </a:solidFill>
                <a:latin typeface="Arial"/>
                <a:ea typeface="Calibri"/>
                <a:cs typeface="Calibri"/>
              </a:rPr>
              <a:t>Presentation</a:t>
            </a:r>
            <a:endParaRPr lang="en-US" dirty="0">
              <a:solidFill>
                <a:srgbClr val="000000"/>
              </a:solidFill>
              <a:latin typeface="Arial"/>
              <a:ea typeface="Calibri"/>
              <a:cs typeface="Arial"/>
            </a:endParaRPr>
          </a:p>
          <a:p>
            <a:pPr marL="457200" indent="-457200">
              <a:lnSpc>
                <a:spcPct val="150000"/>
              </a:lnSpc>
              <a:buFont typeface="Calibri"/>
              <a:buChar char="-"/>
            </a:pPr>
            <a:r>
              <a:rPr lang="en-US" dirty="0">
                <a:solidFill>
                  <a:srgbClr val="000000"/>
                </a:solidFill>
                <a:latin typeface="Arial"/>
                <a:ea typeface="Calibri"/>
                <a:cs typeface="Calibri"/>
              </a:rPr>
              <a:t>Innovation</a:t>
            </a:r>
            <a:r>
              <a:rPr lang="en-US" dirty="0">
                <a:latin typeface="Arial"/>
                <a:ea typeface="Calibri"/>
                <a:cs typeface="Calibri"/>
              </a:rPr>
              <a:t> </a:t>
            </a:r>
          </a:p>
        </p:txBody>
      </p:sp>
    </p:spTree>
    <p:extLst>
      <p:ext uri="{BB962C8B-B14F-4D97-AF65-F5344CB8AC3E}">
        <p14:creationId xmlns:p14="http://schemas.microsoft.com/office/powerpoint/2010/main" val="169590543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156226-2DEE-CA21-1367-3E6130C46B87}"/>
              </a:ext>
            </a:extLst>
          </p:cNvPr>
          <p:cNvSpPr>
            <a:spLocks noGrp="1"/>
          </p:cNvSpPr>
          <p:nvPr>
            <p:ph type="title"/>
          </p:nvPr>
        </p:nvSpPr>
        <p:spPr/>
        <p:txBody>
          <a:bodyPr>
            <a:normAutofit fontScale="90000"/>
          </a:bodyPr>
          <a:lstStyle/>
          <a:p>
            <a:r>
              <a:rPr lang="en-GB"/>
              <a:t>Finally, some tips!</a:t>
            </a:r>
          </a:p>
        </p:txBody>
      </p:sp>
      <p:sp>
        <p:nvSpPr>
          <p:cNvPr id="3" name="Content Placeholder 2">
            <a:extLst>
              <a:ext uri="{FF2B5EF4-FFF2-40B4-BE49-F238E27FC236}">
                <a16:creationId xmlns:a16="http://schemas.microsoft.com/office/drawing/2014/main" id="{BB5C0377-6025-4003-B317-0640E730F061}"/>
              </a:ext>
            </a:extLst>
          </p:cNvPr>
          <p:cNvSpPr>
            <a:spLocks noGrp="1"/>
          </p:cNvSpPr>
          <p:nvPr>
            <p:ph idx="1"/>
          </p:nvPr>
        </p:nvSpPr>
        <p:spPr/>
        <p:txBody>
          <a:bodyPr vert="horz" lIns="91440" tIns="45720" rIns="91440" bIns="45720" rtlCol="0" anchor="t">
            <a:noAutofit/>
          </a:bodyPr>
          <a:lstStyle/>
          <a:p>
            <a:pPr marL="457200" indent="-457200">
              <a:buFont typeface="Calibri"/>
              <a:buChar char="-"/>
            </a:pPr>
            <a:r>
              <a:rPr lang="en-US" sz="2000" dirty="0"/>
              <a:t>You can use your phones, e.g. for calculations and looking up simple terms.</a:t>
            </a:r>
            <a:endParaRPr lang="en-US" sz="2000" dirty="0">
              <a:cs typeface="Arial"/>
            </a:endParaRPr>
          </a:p>
          <a:p>
            <a:pPr marL="457200" indent="-457200">
              <a:buFont typeface="Calibri" panose="020B0604020202020204" pitchFamily="34" charset="0"/>
              <a:buChar char="-"/>
            </a:pPr>
            <a:endParaRPr lang="en-US" sz="2000" dirty="0">
              <a:cs typeface="Arial"/>
            </a:endParaRPr>
          </a:p>
          <a:p>
            <a:pPr marL="457200" indent="-457200">
              <a:buFont typeface="Calibri" panose="020B0604020202020204" pitchFamily="34" charset="0"/>
              <a:buChar char="-"/>
            </a:pPr>
            <a:r>
              <a:rPr lang="en-US" sz="2000" dirty="0"/>
              <a:t>There are suggested timings to complete this activity in the brief – make sure you read them! </a:t>
            </a:r>
            <a:r>
              <a:rPr lang="en-GB" sz="2000" dirty="0"/>
              <a:t>Time management is key; divide tasks among your team and try to narrow down your options quickly.</a:t>
            </a:r>
            <a:endParaRPr lang="en-GB" sz="2000" dirty="0">
              <a:cs typeface="Arial"/>
            </a:endParaRPr>
          </a:p>
          <a:p>
            <a:endParaRPr lang="en-US" sz="2000" dirty="0">
              <a:cs typeface="Arial"/>
            </a:endParaRPr>
          </a:p>
          <a:p>
            <a:pPr marL="457200" indent="-457200">
              <a:buFont typeface="Calibri" panose="020B0604020202020204" pitchFamily="34" charset="0"/>
              <a:buChar char="-"/>
            </a:pPr>
            <a:r>
              <a:rPr lang="en-US" sz="2000" dirty="0"/>
              <a:t>There are no wrong answers, and many “right” answers. Decide which is the best option as a team; use prior knowledge, common sense, and the information given to you.</a:t>
            </a:r>
            <a:endParaRPr lang="en-US" sz="2000" dirty="0">
              <a:cs typeface="Arial"/>
            </a:endParaRPr>
          </a:p>
          <a:p>
            <a:endParaRPr lang="en-US" sz="2000" dirty="0">
              <a:cs typeface="Arial"/>
            </a:endParaRPr>
          </a:p>
          <a:p>
            <a:pPr marL="457200" indent="-457200">
              <a:buFont typeface="Calibri" panose="020B0604020202020204" pitchFamily="34" charset="0"/>
              <a:buChar char="-"/>
            </a:pPr>
            <a:r>
              <a:rPr lang="en-US" sz="2000" dirty="0"/>
              <a:t>3 minutes is not long for a presentation. Highlight the information which is most important!</a:t>
            </a:r>
            <a:endParaRPr lang="en-US" sz="2000" dirty="0">
              <a:cs typeface="Arial"/>
            </a:endParaRPr>
          </a:p>
          <a:p>
            <a:pPr marL="457200" indent="-457200">
              <a:buFont typeface="Calibri" panose="020B0604020202020204" pitchFamily="34" charset="0"/>
              <a:buChar char="-"/>
            </a:pPr>
            <a:endParaRPr lang="en-US" sz="2000" dirty="0">
              <a:cs typeface="Arial"/>
            </a:endParaRPr>
          </a:p>
          <a:p>
            <a:pPr marL="457200" indent="-457200">
              <a:buFont typeface="Calibri" panose="020B0604020202020204" pitchFamily="34" charset="0"/>
              <a:buChar char="-"/>
            </a:pPr>
            <a:r>
              <a:rPr lang="en-GB" sz="2000" dirty="0"/>
              <a:t>Think outside the box to make your team stand out – highlight any unconventional solutions you propose during this time.</a:t>
            </a:r>
            <a:endParaRPr lang="en-GB" sz="2000" dirty="0">
              <a:cs typeface="Arial"/>
            </a:endParaRPr>
          </a:p>
        </p:txBody>
      </p:sp>
    </p:spTree>
    <p:extLst>
      <p:ext uri="{BB962C8B-B14F-4D97-AF65-F5344CB8AC3E}">
        <p14:creationId xmlns:p14="http://schemas.microsoft.com/office/powerpoint/2010/main" val="3537813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2E9C5-317E-4319-7B76-6381D13DAD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6E914AF-0912-E994-7E06-AFE0C603FCCC}"/>
              </a:ext>
            </a:extLst>
          </p:cNvPr>
          <p:cNvSpPr>
            <a:spLocks noGrp="1"/>
          </p:cNvSpPr>
          <p:nvPr>
            <p:ph type="title"/>
          </p:nvPr>
        </p:nvSpPr>
        <p:spPr/>
        <p:txBody>
          <a:bodyPr>
            <a:normAutofit fontScale="90000"/>
          </a:bodyPr>
          <a:lstStyle/>
          <a:p>
            <a:r>
              <a:rPr lang="en-GB"/>
              <a:t>Background</a:t>
            </a:r>
          </a:p>
        </p:txBody>
      </p:sp>
      <p:sp>
        <p:nvSpPr>
          <p:cNvPr id="3" name="Content Placeholder 2">
            <a:extLst>
              <a:ext uri="{FF2B5EF4-FFF2-40B4-BE49-F238E27FC236}">
                <a16:creationId xmlns:a16="http://schemas.microsoft.com/office/drawing/2014/main" id="{443F23DA-A5D0-58F6-F67C-4116F9D64DB3}"/>
              </a:ext>
            </a:extLst>
          </p:cNvPr>
          <p:cNvSpPr>
            <a:spLocks noGrp="1"/>
          </p:cNvSpPr>
          <p:nvPr>
            <p:ph idx="1"/>
          </p:nvPr>
        </p:nvSpPr>
        <p:spPr>
          <a:xfrm>
            <a:off x="595222" y="1128357"/>
            <a:ext cx="6185142" cy="4969053"/>
          </a:xfrm>
        </p:spPr>
        <p:txBody>
          <a:bodyPr vert="horz" lIns="91440" tIns="45720" rIns="91440" bIns="45720" rtlCol="0" anchor="t">
            <a:normAutofit/>
          </a:bodyPr>
          <a:lstStyle/>
          <a:p>
            <a:r>
              <a:rPr lang="en-GB" sz="2800"/>
              <a:t>Each of your teams has been selected to draft a mission proposal – vying for the chance to secure GSLSA funding to launch a spacecraft and deliver the mission.</a:t>
            </a:r>
          </a:p>
          <a:p>
            <a:endParaRPr lang="en-GB" sz="2800">
              <a:cs typeface="Arial"/>
            </a:endParaRPr>
          </a:p>
          <a:p>
            <a:r>
              <a:rPr lang="en-GB" sz="2800">
                <a:cs typeface="Arial"/>
              </a:rPr>
              <a:t>Only </a:t>
            </a:r>
            <a:r>
              <a:rPr lang="en-GB" sz="2800" b="1" u="sng">
                <a:cs typeface="Arial"/>
              </a:rPr>
              <a:t>one</a:t>
            </a:r>
            <a:r>
              <a:rPr lang="en-GB" sz="2800" b="1">
                <a:cs typeface="Arial"/>
              </a:rPr>
              <a:t> </a:t>
            </a:r>
            <a:r>
              <a:rPr lang="en-GB" sz="2800">
                <a:cs typeface="Arial"/>
              </a:rPr>
              <a:t>mission can be funded, so you need to make sure your team’s is the one the GSLSA want to commit to.</a:t>
            </a:r>
          </a:p>
        </p:txBody>
      </p:sp>
      <p:pic>
        <p:nvPicPr>
          <p:cNvPr id="4" name="Picture 3" descr="People in a control room with computers&#10;&#10;AI-generated content may be incorrect.">
            <a:extLst>
              <a:ext uri="{FF2B5EF4-FFF2-40B4-BE49-F238E27FC236}">
                <a16:creationId xmlns:a16="http://schemas.microsoft.com/office/drawing/2014/main" id="{C8AD4A33-6A25-4A04-B6F1-283F1D26EEFE}"/>
              </a:ext>
            </a:extLst>
          </p:cNvPr>
          <p:cNvPicPr>
            <a:picLocks noChangeAspect="1"/>
          </p:cNvPicPr>
          <p:nvPr/>
        </p:nvPicPr>
        <p:blipFill>
          <a:blip r:embed="rId2"/>
          <a:srcRect l="6904" r="18201" b="-309"/>
          <a:stretch/>
        </p:blipFill>
        <p:spPr>
          <a:xfrm>
            <a:off x="7010399" y="1296097"/>
            <a:ext cx="4785515" cy="4308972"/>
          </a:xfrm>
          <a:prstGeom prst="rect">
            <a:avLst/>
          </a:prstGeom>
        </p:spPr>
      </p:pic>
      <p:sp>
        <p:nvSpPr>
          <p:cNvPr id="6" name="TextBox 5">
            <a:extLst>
              <a:ext uri="{FF2B5EF4-FFF2-40B4-BE49-F238E27FC236}">
                <a16:creationId xmlns:a16="http://schemas.microsoft.com/office/drawing/2014/main" id="{AD857D4B-B524-FF7C-0E3D-145001C91C21}"/>
              </a:ext>
            </a:extLst>
          </p:cNvPr>
          <p:cNvSpPr txBox="1"/>
          <p:nvPr/>
        </p:nvSpPr>
        <p:spPr>
          <a:xfrm>
            <a:off x="8045569" y="5241984"/>
            <a:ext cx="3763992"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GB" sz="1600">
                <a:solidFill>
                  <a:srgbClr val="FFFFFF"/>
                </a:solidFill>
                <a:latin typeface="Aptos"/>
              </a:rPr>
              <a:t>Image: NASA</a:t>
            </a:r>
            <a:endParaRPr lang="en-US" sz="900">
              <a:solidFill>
                <a:srgbClr val="FFFFFF"/>
              </a:solidFill>
              <a:cs typeface="Arial"/>
            </a:endParaRPr>
          </a:p>
        </p:txBody>
      </p:sp>
    </p:spTree>
    <p:extLst>
      <p:ext uri="{BB962C8B-B14F-4D97-AF65-F5344CB8AC3E}">
        <p14:creationId xmlns:p14="http://schemas.microsoft.com/office/powerpoint/2010/main" val="20562874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EA20E5-F194-3585-1FCE-DFE74DAD6DB8}"/>
              </a:ext>
            </a:extLst>
          </p:cNvPr>
          <p:cNvSpPr>
            <a:spLocks noGrp="1"/>
          </p:cNvSpPr>
          <p:nvPr>
            <p:ph type="title"/>
          </p:nvPr>
        </p:nvSpPr>
        <p:spPr/>
        <p:txBody>
          <a:bodyPr/>
          <a:lstStyle/>
          <a:p>
            <a:r>
              <a:rPr lang="en-GB"/>
              <a:t>BACKGROUND: ASTEROIDS</a:t>
            </a:r>
          </a:p>
        </p:txBody>
      </p:sp>
      <p:sp>
        <p:nvSpPr>
          <p:cNvPr id="3" name="Text Placeholder 2">
            <a:extLst>
              <a:ext uri="{FF2B5EF4-FFF2-40B4-BE49-F238E27FC236}">
                <a16:creationId xmlns:a16="http://schemas.microsoft.com/office/drawing/2014/main" id="{4B0B1954-7364-00EF-AAD8-A84AEAE21A79}"/>
              </a:ext>
            </a:extLst>
          </p:cNvPr>
          <p:cNvSpPr>
            <a:spLocks noGrp="1"/>
          </p:cNvSpPr>
          <p:nvPr>
            <p:ph type="body" idx="1"/>
          </p:nvPr>
        </p:nvSpPr>
        <p:spPr/>
        <p:txBody>
          <a:bodyPr/>
          <a:lstStyle/>
          <a:p>
            <a:r>
              <a:rPr lang="en-GB"/>
              <a:t>Problem Solving Challenge</a:t>
            </a:r>
          </a:p>
        </p:txBody>
      </p:sp>
    </p:spTree>
    <p:extLst>
      <p:ext uri="{BB962C8B-B14F-4D97-AF65-F5344CB8AC3E}">
        <p14:creationId xmlns:p14="http://schemas.microsoft.com/office/powerpoint/2010/main" val="17861827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315876-EE1B-0444-12D6-5830E8409C9F}"/>
              </a:ext>
            </a:extLst>
          </p:cNvPr>
          <p:cNvSpPr>
            <a:spLocks noGrp="1"/>
          </p:cNvSpPr>
          <p:nvPr>
            <p:ph type="title"/>
          </p:nvPr>
        </p:nvSpPr>
        <p:spPr/>
        <p:txBody>
          <a:bodyPr>
            <a:normAutofit fontScale="90000"/>
          </a:bodyPr>
          <a:lstStyle/>
          <a:p>
            <a:r>
              <a:rPr lang="en-GB">
                <a:cs typeface="Arial"/>
              </a:rPr>
              <a:t>Asteroid Background</a:t>
            </a:r>
            <a:endParaRPr lang="en-GB"/>
          </a:p>
        </p:txBody>
      </p:sp>
      <p:sp>
        <p:nvSpPr>
          <p:cNvPr id="3" name="Content Placeholder 2">
            <a:extLst>
              <a:ext uri="{FF2B5EF4-FFF2-40B4-BE49-F238E27FC236}">
                <a16:creationId xmlns:a16="http://schemas.microsoft.com/office/drawing/2014/main" id="{5A3CEB39-AAB9-E9BE-FA0B-B7E7AA1070F4}"/>
              </a:ext>
            </a:extLst>
          </p:cNvPr>
          <p:cNvSpPr>
            <a:spLocks noGrp="1"/>
          </p:cNvSpPr>
          <p:nvPr>
            <p:ph idx="1"/>
          </p:nvPr>
        </p:nvSpPr>
        <p:spPr>
          <a:xfrm>
            <a:off x="599829" y="1156592"/>
            <a:ext cx="7464683" cy="3420688"/>
          </a:xfrm>
        </p:spPr>
        <p:txBody>
          <a:bodyPr vert="horz" lIns="91440" tIns="45720" rIns="91440" bIns="45720" rtlCol="0" anchor="t">
            <a:normAutofit/>
          </a:bodyPr>
          <a:lstStyle/>
          <a:p>
            <a:r>
              <a:rPr lang="en-GB" sz="2800">
                <a:cs typeface="Arial"/>
              </a:rPr>
              <a:t>Asteroids are small rocky bodies orbiting the Sun, often regarded as leftovers from planet formation.</a:t>
            </a:r>
          </a:p>
          <a:p>
            <a:pPr>
              <a:spcBef>
                <a:spcPts val="1400"/>
              </a:spcBef>
              <a:spcAft>
                <a:spcPts val="1400"/>
              </a:spcAft>
            </a:pPr>
            <a:r>
              <a:rPr lang="en-GB" sz="2800">
                <a:cs typeface="Arial"/>
              </a:rPr>
              <a:t>When planets form, they differentiate into a </a:t>
            </a:r>
            <a:r>
              <a:rPr lang="en-GB" sz="2800" b="1">
                <a:cs typeface="Arial"/>
              </a:rPr>
              <a:t>crust</a:t>
            </a:r>
            <a:r>
              <a:rPr lang="en-GB" sz="2800">
                <a:cs typeface="Arial"/>
              </a:rPr>
              <a:t>, </a:t>
            </a:r>
            <a:r>
              <a:rPr lang="en-GB" sz="2800" b="1">
                <a:cs typeface="Arial"/>
              </a:rPr>
              <a:t>mantle </a:t>
            </a:r>
            <a:r>
              <a:rPr lang="en-GB" sz="2800">
                <a:cs typeface="Arial"/>
              </a:rPr>
              <a:t>and </a:t>
            </a:r>
            <a:r>
              <a:rPr lang="en-GB" sz="2800" b="1">
                <a:cs typeface="Arial"/>
              </a:rPr>
              <a:t>core</a:t>
            </a:r>
            <a:r>
              <a:rPr lang="en-GB" sz="2800">
                <a:cs typeface="Arial"/>
              </a:rPr>
              <a:t>. Iron and heavy elements tend to sink to the core.</a:t>
            </a:r>
          </a:p>
          <a:p>
            <a:endParaRPr lang="en-GB" sz="2800">
              <a:cs typeface="Arial"/>
            </a:endParaRPr>
          </a:p>
          <a:p>
            <a:endParaRPr lang="en-GB" sz="2800">
              <a:cs typeface="Arial"/>
            </a:endParaRPr>
          </a:p>
          <a:p>
            <a:endParaRPr lang="en-GB" sz="2800">
              <a:cs typeface="Arial"/>
            </a:endParaRPr>
          </a:p>
          <a:p>
            <a:endParaRPr lang="en-GB" sz="2800">
              <a:cs typeface="Arial"/>
            </a:endParaRPr>
          </a:p>
        </p:txBody>
      </p:sp>
      <p:sp>
        <p:nvSpPr>
          <p:cNvPr id="8" name="TextBox 7">
            <a:extLst>
              <a:ext uri="{FF2B5EF4-FFF2-40B4-BE49-F238E27FC236}">
                <a16:creationId xmlns:a16="http://schemas.microsoft.com/office/drawing/2014/main" id="{F4CD33E4-9B39-6193-022A-1F9D38708098}"/>
              </a:ext>
            </a:extLst>
          </p:cNvPr>
          <p:cNvSpPr txBox="1"/>
          <p:nvPr/>
        </p:nvSpPr>
        <p:spPr>
          <a:xfrm>
            <a:off x="601785" y="4102141"/>
            <a:ext cx="7473950" cy="22467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800">
                <a:cs typeface="Segoe UI"/>
              </a:rPr>
              <a:t>Most asteroids are undifferentiated. </a:t>
            </a:r>
            <a:r>
              <a:rPr lang="en-GB" sz="2800" b="1">
                <a:cs typeface="Segoe UI"/>
              </a:rPr>
              <a:t>Heavy elements can be found anywhere in undifferentiated asteroids, including at the surface,</a:t>
            </a:r>
            <a:r>
              <a:rPr lang="en-GB" sz="2800">
                <a:cs typeface="Segoe UI"/>
              </a:rPr>
              <a:t> making them valuable for mining of rare elements.</a:t>
            </a:r>
            <a:endParaRPr lang="en-GB" sz="2800">
              <a:cs typeface="Arial"/>
            </a:endParaRPr>
          </a:p>
        </p:txBody>
      </p:sp>
      <p:pic>
        <p:nvPicPr>
          <p:cNvPr id="10" name="Picture 9" descr="A close-up of a rock&#10;&#10;Description automatically generated">
            <a:extLst>
              <a:ext uri="{FF2B5EF4-FFF2-40B4-BE49-F238E27FC236}">
                <a16:creationId xmlns:a16="http://schemas.microsoft.com/office/drawing/2014/main" id="{418610B9-07F6-40D7-72D8-A321307CF72A}"/>
              </a:ext>
            </a:extLst>
          </p:cNvPr>
          <p:cNvPicPr>
            <a:picLocks noChangeAspect="1"/>
          </p:cNvPicPr>
          <p:nvPr/>
        </p:nvPicPr>
        <p:blipFill>
          <a:blip r:embed="rId2"/>
          <a:stretch>
            <a:fillRect/>
          </a:stretch>
        </p:blipFill>
        <p:spPr>
          <a:xfrm>
            <a:off x="8427794" y="611273"/>
            <a:ext cx="3220183" cy="2956657"/>
          </a:xfrm>
          <a:prstGeom prst="rect">
            <a:avLst/>
          </a:prstGeom>
        </p:spPr>
      </p:pic>
      <p:sp>
        <p:nvSpPr>
          <p:cNvPr id="11" name="TextBox 10">
            <a:extLst>
              <a:ext uri="{FF2B5EF4-FFF2-40B4-BE49-F238E27FC236}">
                <a16:creationId xmlns:a16="http://schemas.microsoft.com/office/drawing/2014/main" id="{A2903A1D-8238-B171-E92A-D8777FC477F2}"/>
              </a:ext>
            </a:extLst>
          </p:cNvPr>
          <p:cNvSpPr txBox="1"/>
          <p:nvPr/>
        </p:nvSpPr>
        <p:spPr>
          <a:xfrm>
            <a:off x="8426938" y="3287862"/>
            <a:ext cx="274320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a:solidFill>
                  <a:srgbClr val="FFFFFF"/>
                </a:solidFill>
              </a:rPr>
              <a:t>Image: JAXA</a:t>
            </a:r>
            <a:endParaRPr lang="en-GB"/>
          </a:p>
        </p:txBody>
      </p:sp>
      <p:sp>
        <p:nvSpPr>
          <p:cNvPr id="4" name="TextBox 24">
            <a:extLst>
              <a:ext uri="{FF2B5EF4-FFF2-40B4-BE49-F238E27FC236}">
                <a16:creationId xmlns:a16="http://schemas.microsoft.com/office/drawing/2014/main" id="{240E5D2F-2F9C-EBF6-FF63-7411E6625DBD}"/>
              </a:ext>
            </a:extLst>
          </p:cNvPr>
          <p:cNvSpPr txBox="1"/>
          <p:nvPr/>
        </p:nvSpPr>
        <p:spPr>
          <a:xfrm>
            <a:off x="8443794" y="1775098"/>
            <a:ext cx="184731" cy="461665"/>
          </a:xfrm>
          <a:prstGeom prst="rect">
            <a:avLst/>
          </a:prstGeom>
          <a:noFill/>
        </p:spPr>
        <p:txBody>
          <a:bodyPr wrap="non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2400">
              <a:latin typeface="PT Sans Narrow" panose="020B0506020203020204" pitchFamily="34" charset="0"/>
            </a:endParaRPr>
          </a:p>
        </p:txBody>
      </p:sp>
      <p:grpSp>
        <p:nvGrpSpPr>
          <p:cNvPr id="25" name="Group 24">
            <a:extLst>
              <a:ext uri="{FF2B5EF4-FFF2-40B4-BE49-F238E27FC236}">
                <a16:creationId xmlns:a16="http://schemas.microsoft.com/office/drawing/2014/main" id="{FBBA96F5-BFF4-3BE3-1F9B-392086752974}"/>
              </a:ext>
            </a:extLst>
          </p:cNvPr>
          <p:cNvGrpSpPr/>
          <p:nvPr/>
        </p:nvGrpSpPr>
        <p:grpSpPr>
          <a:xfrm>
            <a:off x="8561177" y="3715798"/>
            <a:ext cx="3565005" cy="2522770"/>
            <a:chOff x="8561177" y="3715798"/>
            <a:chExt cx="3565005" cy="2522770"/>
          </a:xfrm>
        </p:grpSpPr>
        <p:sp>
          <p:nvSpPr>
            <p:cNvPr id="5" name="TextBox 68">
              <a:extLst>
                <a:ext uri="{FF2B5EF4-FFF2-40B4-BE49-F238E27FC236}">
                  <a16:creationId xmlns:a16="http://schemas.microsoft.com/office/drawing/2014/main" id="{DD0F7D30-8235-06D2-C573-680C5923C88E}"/>
                </a:ext>
              </a:extLst>
            </p:cNvPr>
            <p:cNvSpPr txBox="1"/>
            <p:nvPr/>
          </p:nvSpPr>
          <p:spPr>
            <a:xfrm>
              <a:off x="11257052" y="3789882"/>
              <a:ext cx="670376"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400">
                  <a:latin typeface="PT Sans Narrow" panose="020B0506020203020204" pitchFamily="34" charset="0"/>
                </a:rPr>
                <a:t>Core</a:t>
              </a:r>
            </a:p>
          </p:txBody>
        </p:sp>
        <p:sp>
          <p:nvSpPr>
            <p:cNvPr id="6" name="TextBox 69">
              <a:extLst>
                <a:ext uri="{FF2B5EF4-FFF2-40B4-BE49-F238E27FC236}">
                  <a16:creationId xmlns:a16="http://schemas.microsoft.com/office/drawing/2014/main" id="{A39E5B4A-4F27-F9A7-35A1-BD65F66CD77F}"/>
                </a:ext>
              </a:extLst>
            </p:cNvPr>
            <p:cNvSpPr txBox="1"/>
            <p:nvPr/>
          </p:nvSpPr>
          <p:spPr>
            <a:xfrm>
              <a:off x="11204135" y="5216441"/>
              <a:ext cx="922047"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400">
                  <a:latin typeface="PT Sans Narrow" panose="020B0506020203020204" pitchFamily="34" charset="0"/>
                </a:rPr>
                <a:t>Mantle</a:t>
              </a:r>
            </a:p>
          </p:txBody>
        </p:sp>
        <p:sp>
          <p:nvSpPr>
            <p:cNvPr id="7" name="TextBox 70">
              <a:extLst>
                <a:ext uri="{FF2B5EF4-FFF2-40B4-BE49-F238E27FC236}">
                  <a16:creationId xmlns:a16="http://schemas.microsoft.com/office/drawing/2014/main" id="{4F8A32F7-F3B5-0BFC-E5C5-92776EB64AEB}"/>
                </a:ext>
              </a:extLst>
            </p:cNvPr>
            <p:cNvSpPr txBox="1"/>
            <p:nvPr/>
          </p:nvSpPr>
          <p:spPr>
            <a:xfrm>
              <a:off x="11320855" y="5776903"/>
              <a:ext cx="732893"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400">
                  <a:latin typeface="PT Sans Narrow" panose="020B0506020203020204" pitchFamily="34" charset="0"/>
                </a:rPr>
                <a:t>Crust</a:t>
              </a:r>
            </a:p>
          </p:txBody>
        </p:sp>
        <p:grpSp>
          <p:nvGrpSpPr>
            <p:cNvPr id="9" name="Group 8">
              <a:extLst>
                <a:ext uri="{FF2B5EF4-FFF2-40B4-BE49-F238E27FC236}">
                  <a16:creationId xmlns:a16="http://schemas.microsoft.com/office/drawing/2014/main" id="{D9A76C5F-CA07-3446-2A78-6EDBB1270612}"/>
                </a:ext>
              </a:extLst>
            </p:cNvPr>
            <p:cNvGrpSpPr/>
            <p:nvPr/>
          </p:nvGrpSpPr>
          <p:grpSpPr>
            <a:xfrm>
              <a:off x="8627346" y="3715798"/>
              <a:ext cx="2539785" cy="2518619"/>
              <a:chOff x="709954" y="2731548"/>
              <a:chExt cx="3312368" cy="3312368"/>
            </a:xfrm>
          </p:grpSpPr>
          <p:sp>
            <p:nvSpPr>
              <p:cNvPr id="22" name="Oval 21">
                <a:extLst>
                  <a:ext uri="{FF2B5EF4-FFF2-40B4-BE49-F238E27FC236}">
                    <a16:creationId xmlns:a16="http://schemas.microsoft.com/office/drawing/2014/main" id="{4A2FD3E0-6F7C-9ED3-FC21-73BFA3AA0EDF}"/>
                  </a:ext>
                </a:extLst>
              </p:cNvPr>
              <p:cNvSpPr/>
              <p:nvPr/>
            </p:nvSpPr>
            <p:spPr>
              <a:xfrm>
                <a:off x="709954" y="2731548"/>
                <a:ext cx="3312368" cy="3312368"/>
              </a:xfrm>
              <a:prstGeom prst="ellipse">
                <a:avLst/>
              </a:prstGeom>
              <a:solidFill>
                <a:srgbClr val="C00000"/>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23" name="Oval 22">
                <a:extLst>
                  <a:ext uri="{FF2B5EF4-FFF2-40B4-BE49-F238E27FC236}">
                    <a16:creationId xmlns:a16="http://schemas.microsoft.com/office/drawing/2014/main" id="{4788207E-7079-57E8-FBCD-9CDE8E4BC7EA}"/>
                  </a:ext>
                </a:extLst>
              </p:cNvPr>
              <p:cNvSpPr/>
              <p:nvPr/>
            </p:nvSpPr>
            <p:spPr>
              <a:xfrm>
                <a:off x="934303" y="2954448"/>
                <a:ext cx="2865248" cy="2865248"/>
              </a:xfrm>
              <a:prstGeom prst="ellipse">
                <a:avLst/>
              </a:prstGeom>
              <a:solidFill>
                <a:schemeClr val="accent6">
                  <a:lumMod val="75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24" name="Oval 23">
                <a:extLst>
                  <a:ext uri="{FF2B5EF4-FFF2-40B4-BE49-F238E27FC236}">
                    <a16:creationId xmlns:a16="http://schemas.microsoft.com/office/drawing/2014/main" id="{21D26C87-2EAA-0168-D598-F478EED347AB}"/>
                  </a:ext>
                </a:extLst>
              </p:cNvPr>
              <p:cNvSpPr/>
              <p:nvPr/>
            </p:nvSpPr>
            <p:spPr>
              <a:xfrm>
                <a:off x="1601218" y="3622152"/>
                <a:ext cx="1529840" cy="1529840"/>
              </a:xfrm>
              <a:prstGeom prst="ellipse">
                <a:avLst/>
              </a:prstGeom>
              <a:solidFill>
                <a:srgbClr val="FFFF00"/>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grpSp>
        <p:pic>
          <p:nvPicPr>
            <p:cNvPr id="12" name="Picture 11">
              <a:extLst>
                <a:ext uri="{FF2B5EF4-FFF2-40B4-BE49-F238E27FC236}">
                  <a16:creationId xmlns:a16="http://schemas.microsoft.com/office/drawing/2014/main" id="{A8CBE987-7D6D-0B15-1FBA-DF89A56C9C6A}"/>
                </a:ext>
              </a:extLst>
            </p:cNvPr>
            <p:cNvPicPr>
              <a:picLocks noChangeAspect="1"/>
            </p:cNvPicPr>
            <p:nvPr/>
          </p:nvPicPr>
          <p:blipFill>
            <a:blip r:embed="rId3">
              <a:clrChange>
                <a:clrFrom>
                  <a:srgbClr val="FFFFFF"/>
                </a:clrFrom>
                <a:clrTo>
                  <a:srgbClr val="FFFFFF">
                    <a:alpha val="0"/>
                  </a:srgbClr>
                </a:clrTo>
              </a:clrChange>
            </a:blip>
            <a:srcRect l="-591" t="3082" r="52350" b="1101"/>
            <a:stretch/>
          </p:blipFill>
          <p:spPr>
            <a:xfrm>
              <a:off x="8561177" y="3715799"/>
              <a:ext cx="1376867" cy="2508035"/>
            </a:xfrm>
            <a:prstGeom prst="rect">
              <a:avLst/>
            </a:prstGeom>
            <a:effectLst/>
          </p:spPr>
        </p:pic>
        <p:cxnSp>
          <p:nvCxnSpPr>
            <p:cNvPr id="13" name="Straight Connector 12">
              <a:extLst>
                <a:ext uri="{FF2B5EF4-FFF2-40B4-BE49-F238E27FC236}">
                  <a16:creationId xmlns:a16="http://schemas.microsoft.com/office/drawing/2014/main" id="{80E82321-BE63-8E3E-D870-46C740CAC982}"/>
                </a:ext>
              </a:extLst>
            </p:cNvPr>
            <p:cNvCxnSpPr>
              <a:cxnSpLocks/>
            </p:cNvCxnSpPr>
            <p:nvPr/>
          </p:nvCxnSpPr>
          <p:spPr>
            <a:xfrm flipH="1">
              <a:off x="10177304" y="4064559"/>
              <a:ext cx="1050575" cy="667642"/>
            </a:xfrm>
            <a:prstGeom prst="line">
              <a:avLst/>
            </a:prstGeom>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700DD2A6-921F-A826-6994-39E6D877CEF5}"/>
                </a:ext>
              </a:extLst>
            </p:cNvPr>
            <p:cNvCxnSpPr>
              <a:cxnSpLocks/>
            </p:cNvCxnSpPr>
            <p:nvPr/>
          </p:nvCxnSpPr>
          <p:spPr>
            <a:xfrm flipH="1" flipV="1">
              <a:off x="10723250" y="5156665"/>
              <a:ext cx="456232" cy="270821"/>
            </a:xfrm>
            <a:prstGeom prst="line">
              <a:avLst/>
            </a:prstGeom>
            <a:ln/>
          </p:spPr>
          <p:style>
            <a:lnRef idx="1">
              <a:schemeClr val="dk1"/>
            </a:lnRef>
            <a:fillRef idx="0">
              <a:schemeClr val="dk1"/>
            </a:fillRef>
            <a:effectRef idx="0">
              <a:schemeClr val="dk1"/>
            </a:effectRef>
            <a:fontRef idx="minor">
              <a:schemeClr val="tx1"/>
            </a:fontRef>
          </p:style>
        </p:cxnSp>
        <p:cxnSp>
          <p:nvCxnSpPr>
            <p:cNvPr id="15" name="Straight Connector 14">
              <a:extLst>
                <a:ext uri="{FF2B5EF4-FFF2-40B4-BE49-F238E27FC236}">
                  <a16:creationId xmlns:a16="http://schemas.microsoft.com/office/drawing/2014/main" id="{B84F9135-A81D-7BEE-1FBA-65449D3929D8}"/>
                </a:ext>
              </a:extLst>
            </p:cNvPr>
            <p:cNvCxnSpPr>
              <a:cxnSpLocks/>
            </p:cNvCxnSpPr>
            <p:nvPr/>
          </p:nvCxnSpPr>
          <p:spPr>
            <a:xfrm flipH="1" flipV="1">
              <a:off x="10814704" y="5764428"/>
              <a:ext cx="513143" cy="198464"/>
            </a:xfrm>
            <a:prstGeom prst="line">
              <a:avLst/>
            </a:prstGeom>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10812023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EA20E5-F194-3585-1FCE-DFE74DAD6DB8}"/>
              </a:ext>
            </a:extLst>
          </p:cNvPr>
          <p:cNvSpPr>
            <a:spLocks noGrp="1"/>
          </p:cNvSpPr>
          <p:nvPr>
            <p:ph type="title"/>
          </p:nvPr>
        </p:nvSpPr>
        <p:spPr/>
        <p:txBody>
          <a:bodyPr/>
          <a:lstStyle/>
          <a:p>
            <a:r>
              <a:rPr lang="en-GB"/>
              <a:t>BACKGROUND: SPACE RESOURCES</a:t>
            </a:r>
            <a:endParaRPr lang="en-GB">
              <a:cs typeface="Arial"/>
            </a:endParaRPr>
          </a:p>
        </p:txBody>
      </p:sp>
      <p:sp>
        <p:nvSpPr>
          <p:cNvPr id="3" name="Text Placeholder 2">
            <a:extLst>
              <a:ext uri="{FF2B5EF4-FFF2-40B4-BE49-F238E27FC236}">
                <a16:creationId xmlns:a16="http://schemas.microsoft.com/office/drawing/2014/main" id="{4B0B1954-7364-00EF-AAD8-A84AEAE21A79}"/>
              </a:ext>
            </a:extLst>
          </p:cNvPr>
          <p:cNvSpPr>
            <a:spLocks noGrp="1"/>
          </p:cNvSpPr>
          <p:nvPr>
            <p:ph type="body" idx="1"/>
          </p:nvPr>
        </p:nvSpPr>
        <p:spPr/>
        <p:txBody>
          <a:bodyPr/>
          <a:lstStyle/>
          <a:p>
            <a:r>
              <a:rPr lang="en-GB"/>
              <a:t>Problem Solving Challenge</a:t>
            </a:r>
          </a:p>
        </p:txBody>
      </p:sp>
    </p:spTree>
    <p:extLst>
      <p:ext uri="{BB962C8B-B14F-4D97-AF65-F5344CB8AC3E}">
        <p14:creationId xmlns:p14="http://schemas.microsoft.com/office/powerpoint/2010/main" val="975377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3C3E5F-41A5-6DAC-6466-C30031122AD6}"/>
              </a:ext>
            </a:extLst>
          </p:cNvPr>
          <p:cNvSpPr>
            <a:spLocks noGrp="1"/>
          </p:cNvSpPr>
          <p:nvPr>
            <p:ph type="title"/>
          </p:nvPr>
        </p:nvSpPr>
        <p:spPr>
          <a:xfrm>
            <a:off x="609600" y="702372"/>
            <a:ext cx="10972801" cy="536223"/>
          </a:xfrm>
        </p:spPr>
        <p:txBody>
          <a:bodyPr>
            <a:normAutofit fontScale="90000"/>
          </a:bodyPr>
          <a:lstStyle/>
          <a:p>
            <a:r>
              <a:rPr lang="en-US">
                <a:cs typeface="Arial"/>
              </a:rPr>
              <a:t>Asteroid Types and Compositions</a:t>
            </a:r>
            <a:endParaRPr lang="en-US"/>
          </a:p>
        </p:txBody>
      </p:sp>
      <p:sp>
        <p:nvSpPr>
          <p:cNvPr id="3" name="Content Placeholder 2">
            <a:extLst>
              <a:ext uri="{FF2B5EF4-FFF2-40B4-BE49-F238E27FC236}">
                <a16:creationId xmlns:a16="http://schemas.microsoft.com/office/drawing/2014/main" id="{0C2564D7-9A24-94CB-D884-7ECC741E1514}"/>
              </a:ext>
            </a:extLst>
          </p:cNvPr>
          <p:cNvSpPr>
            <a:spLocks noGrp="1"/>
          </p:cNvSpPr>
          <p:nvPr>
            <p:ph idx="1"/>
          </p:nvPr>
        </p:nvSpPr>
        <p:spPr>
          <a:xfrm>
            <a:off x="642202" y="1239138"/>
            <a:ext cx="7711057" cy="3535616"/>
          </a:xfrm>
        </p:spPr>
        <p:txBody>
          <a:bodyPr vert="horz" lIns="91440" tIns="45720" rIns="91440" bIns="45720" rtlCol="0" anchor="t">
            <a:noAutofit/>
          </a:bodyPr>
          <a:lstStyle/>
          <a:p>
            <a:r>
              <a:rPr lang="en-US" sz="2000">
                <a:cs typeface="Arial"/>
              </a:rPr>
              <a:t>Asteroids are classified based on their chemical composition:</a:t>
            </a:r>
          </a:p>
          <a:p>
            <a:pPr marL="514350" indent="-514350">
              <a:buAutoNum type="arabicPeriod"/>
            </a:pPr>
            <a:r>
              <a:rPr lang="en-US" sz="2000">
                <a:cs typeface="Arial"/>
              </a:rPr>
              <a:t> </a:t>
            </a:r>
            <a:r>
              <a:rPr lang="en-US" sz="2000" b="1">
                <a:cs typeface="Arial"/>
              </a:rPr>
              <a:t>C-type (carbonaceous)</a:t>
            </a:r>
          </a:p>
          <a:p>
            <a:pPr marL="1257300" lvl="1" indent="-514350">
              <a:buFont typeface="Courier New"/>
              <a:buChar char="o"/>
            </a:pPr>
            <a:r>
              <a:rPr lang="en-US" sz="2000">
                <a:cs typeface="Arial"/>
              </a:rPr>
              <a:t>Undifferentiated – both light and heavy elements found throughout the asteroid</a:t>
            </a:r>
          </a:p>
          <a:p>
            <a:pPr marL="1257300" lvl="1" indent="-514350">
              <a:buFont typeface="Courier New"/>
              <a:buChar char="o"/>
            </a:pPr>
            <a:r>
              <a:rPr lang="en-US" sz="2000">
                <a:cs typeface="Arial"/>
              </a:rPr>
              <a:t>Common </a:t>
            </a:r>
          </a:p>
          <a:p>
            <a:pPr marL="514350" indent="-514350">
              <a:buAutoNum type="arabicPeriod"/>
            </a:pPr>
            <a:r>
              <a:rPr lang="en-US" sz="2000">
                <a:cs typeface="Arial"/>
              </a:rPr>
              <a:t> </a:t>
            </a:r>
            <a:r>
              <a:rPr lang="en-US" sz="2000" b="1">
                <a:cs typeface="Arial"/>
              </a:rPr>
              <a:t>M-type (metallic)</a:t>
            </a:r>
          </a:p>
          <a:p>
            <a:pPr marL="1257300" lvl="1" indent="-514350">
              <a:buFont typeface="Courier New"/>
              <a:buChar char="o"/>
            </a:pPr>
            <a:r>
              <a:rPr lang="en-US" sz="2000">
                <a:cs typeface="Arial"/>
              </a:rPr>
              <a:t>Differentiated – believed to be exposed cores of larger asteroids, so they are abundant in heavy elements</a:t>
            </a:r>
          </a:p>
          <a:p>
            <a:pPr marL="1257300" lvl="1" indent="-514350">
              <a:buFont typeface="Courier New"/>
              <a:buChar char="o"/>
            </a:pPr>
            <a:r>
              <a:rPr lang="en-US" sz="2000">
                <a:cs typeface="Arial"/>
              </a:rPr>
              <a:t>Rare</a:t>
            </a:r>
          </a:p>
          <a:p>
            <a:pPr indent="0">
              <a:buNone/>
            </a:pPr>
            <a:r>
              <a:rPr lang="en-US" sz="2000" b="1">
                <a:cs typeface="Arial"/>
              </a:rPr>
              <a:t>Average compositions:</a:t>
            </a:r>
          </a:p>
          <a:p>
            <a:pPr marL="1257300" lvl="1" indent="-514350">
              <a:buFont typeface="Courier New"/>
              <a:buChar char="o"/>
            </a:pPr>
            <a:endParaRPr lang="en-US" sz="1800">
              <a:cs typeface="Arial"/>
            </a:endParaRPr>
          </a:p>
          <a:p>
            <a:pPr lvl="1" indent="0">
              <a:buNone/>
            </a:pPr>
            <a:endParaRPr lang="en-US" sz="1800">
              <a:cs typeface="Arial"/>
            </a:endParaRPr>
          </a:p>
        </p:txBody>
      </p:sp>
      <p:graphicFrame>
        <p:nvGraphicFramePr>
          <p:cNvPr id="4" name="Table 3">
            <a:extLst>
              <a:ext uri="{FF2B5EF4-FFF2-40B4-BE49-F238E27FC236}">
                <a16:creationId xmlns:a16="http://schemas.microsoft.com/office/drawing/2014/main" id="{77DE4467-4C7C-4383-9EE7-A2CFE02263E0}"/>
              </a:ext>
            </a:extLst>
          </p:cNvPr>
          <p:cNvGraphicFramePr>
            <a:graphicFrameLocks noGrp="1"/>
          </p:cNvGraphicFramePr>
          <p:nvPr>
            <p:extLst>
              <p:ext uri="{D42A27DB-BD31-4B8C-83A1-F6EECF244321}">
                <p14:modId xmlns:p14="http://schemas.microsoft.com/office/powerpoint/2010/main" val="297576041"/>
              </p:ext>
            </p:extLst>
          </p:nvPr>
        </p:nvGraphicFramePr>
        <p:xfrm>
          <a:off x="688953" y="4777026"/>
          <a:ext cx="7658014" cy="1242372"/>
        </p:xfrm>
        <a:graphic>
          <a:graphicData uri="http://schemas.openxmlformats.org/drawingml/2006/table">
            <a:tbl>
              <a:tblPr firstRow="1" bandRow="1">
                <a:tableStyleId>{5C22544A-7EE6-4342-B048-85BDC9FD1C3A}</a:tableStyleId>
              </a:tblPr>
              <a:tblGrid>
                <a:gridCol w="1094002">
                  <a:extLst>
                    <a:ext uri="{9D8B030D-6E8A-4147-A177-3AD203B41FA5}">
                      <a16:colId xmlns:a16="http://schemas.microsoft.com/office/drawing/2014/main" val="2539203062"/>
                    </a:ext>
                  </a:extLst>
                </a:gridCol>
                <a:gridCol w="1094002">
                  <a:extLst>
                    <a:ext uri="{9D8B030D-6E8A-4147-A177-3AD203B41FA5}">
                      <a16:colId xmlns:a16="http://schemas.microsoft.com/office/drawing/2014/main" val="529288920"/>
                    </a:ext>
                  </a:extLst>
                </a:gridCol>
                <a:gridCol w="1094002">
                  <a:extLst>
                    <a:ext uri="{9D8B030D-6E8A-4147-A177-3AD203B41FA5}">
                      <a16:colId xmlns:a16="http://schemas.microsoft.com/office/drawing/2014/main" val="1369049598"/>
                    </a:ext>
                  </a:extLst>
                </a:gridCol>
                <a:gridCol w="1094002">
                  <a:extLst>
                    <a:ext uri="{9D8B030D-6E8A-4147-A177-3AD203B41FA5}">
                      <a16:colId xmlns:a16="http://schemas.microsoft.com/office/drawing/2014/main" val="1027226749"/>
                    </a:ext>
                  </a:extLst>
                </a:gridCol>
                <a:gridCol w="1094002">
                  <a:extLst>
                    <a:ext uri="{9D8B030D-6E8A-4147-A177-3AD203B41FA5}">
                      <a16:colId xmlns:a16="http://schemas.microsoft.com/office/drawing/2014/main" val="373145320"/>
                    </a:ext>
                  </a:extLst>
                </a:gridCol>
                <a:gridCol w="1094002">
                  <a:extLst>
                    <a:ext uri="{9D8B030D-6E8A-4147-A177-3AD203B41FA5}">
                      <a16:colId xmlns:a16="http://schemas.microsoft.com/office/drawing/2014/main" val="495247560"/>
                    </a:ext>
                  </a:extLst>
                </a:gridCol>
                <a:gridCol w="1094002">
                  <a:extLst>
                    <a:ext uri="{9D8B030D-6E8A-4147-A177-3AD203B41FA5}">
                      <a16:colId xmlns:a16="http://schemas.microsoft.com/office/drawing/2014/main" val="828003362"/>
                    </a:ext>
                  </a:extLst>
                </a:gridCol>
              </a:tblGrid>
              <a:tr h="414124">
                <a:tc>
                  <a:txBody>
                    <a:bodyPr/>
                    <a:lstStyle/>
                    <a:p>
                      <a:endParaRPr lang="en-US"/>
                    </a:p>
                  </a:txBody>
                  <a:tcPr/>
                </a:tc>
                <a:tc>
                  <a:txBody>
                    <a:bodyPr/>
                    <a:lstStyle/>
                    <a:p>
                      <a:pPr algn="ctr"/>
                      <a:r>
                        <a:rPr lang="en-US"/>
                        <a:t>Fe</a:t>
                      </a:r>
                    </a:p>
                  </a:txBody>
                  <a:tcPr anchor="ctr"/>
                </a:tc>
                <a:tc>
                  <a:txBody>
                    <a:bodyPr/>
                    <a:lstStyle/>
                    <a:p>
                      <a:pPr algn="ctr"/>
                      <a:r>
                        <a:rPr lang="en-US"/>
                        <a:t>Cu</a:t>
                      </a:r>
                    </a:p>
                  </a:txBody>
                  <a:tcPr anchor="ctr"/>
                </a:tc>
                <a:tc>
                  <a:txBody>
                    <a:bodyPr/>
                    <a:lstStyle/>
                    <a:p>
                      <a:pPr algn="ctr"/>
                      <a:r>
                        <a:rPr lang="en-US"/>
                        <a:t>Li</a:t>
                      </a:r>
                    </a:p>
                  </a:txBody>
                  <a:tcPr anchor="ctr"/>
                </a:tc>
                <a:tc>
                  <a:txBody>
                    <a:bodyPr/>
                    <a:lstStyle/>
                    <a:p>
                      <a:pPr algn="ctr"/>
                      <a:r>
                        <a:rPr lang="en-US"/>
                        <a:t>Ga</a:t>
                      </a:r>
                    </a:p>
                  </a:txBody>
                  <a:tcPr anchor="ctr"/>
                </a:tc>
                <a:tc>
                  <a:txBody>
                    <a:bodyPr/>
                    <a:lstStyle/>
                    <a:p>
                      <a:pPr algn="ctr"/>
                      <a:r>
                        <a:rPr lang="en-US"/>
                        <a:t>Au</a:t>
                      </a:r>
                    </a:p>
                  </a:txBody>
                  <a:tcPr anchor="ctr"/>
                </a:tc>
                <a:tc>
                  <a:txBody>
                    <a:bodyPr/>
                    <a:lstStyle/>
                    <a:p>
                      <a:pPr algn="ctr"/>
                      <a:r>
                        <a:rPr lang="en-US" err="1"/>
                        <a:t>Bh</a:t>
                      </a:r>
                    </a:p>
                  </a:txBody>
                  <a:tcPr anchor="ctr"/>
                </a:tc>
                <a:extLst>
                  <a:ext uri="{0D108BD9-81ED-4DB2-BD59-A6C34878D82A}">
                    <a16:rowId xmlns:a16="http://schemas.microsoft.com/office/drawing/2014/main" val="1307423863"/>
                  </a:ext>
                </a:extLst>
              </a:tr>
              <a:tr h="414124">
                <a:tc>
                  <a:txBody>
                    <a:bodyPr/>
                    <a:lstStyle/>
                    <a:p>
                      <a:r>
                        <a:rPr lang="en-US" b="1"/>
                        <a:t>C-type</a:t>
                      </a:r>
                    </a:p>
                  </a:txBody>
                  <a:tcPr anchor="ctr"/>
                </a:tc>
                <a:tc>
                  <a:txBody>
                    <a:bodyPr/>
                    <a:lstStyle/>
                    <a:p>
                      <a:pPr algn="ctr"/>
                      <a:r>
                        <a:rPr lang="en-US"/>
                        <a:t>10%</a:t>
                      </a:r>
                    </a:p>
                  </a:txBody>
                  <a:tcPr anchor="ctr"/>
                </a:tc>
                <a:tc>
                  <a:txBody>
                    <a:bodyPr/>
                    <a:lstStyle/>
                    <a:p>
                      <a:pPr algn="ctr"/>
                      <a:r>
                        <a:rPr lang="en-US"/>
                        <a:t>1%</a:t>
                      </a:r>
                    </a:p>
                  </a:txBody>
                  <a:tcPr anchor="ctr"/>
                </a:tc>
                <a:tc>
                  <a:txBody>
                    <a:bodyPr/>
                    <a:lstStyle/>
                    <a:p>
                      <a:pPr algn="ctr"/>
                      <a:r>
                        <a:rPr lang="en-US"/>
                        <a:t>5%</a:t>
                      </a:r>
                    </a:p>
                  </a:txBody>
                  <a:tcPr anchor="ctr"/>
                </a:tc>
                <a:tc>
                  <a:txBody>
                    <a:bodyPr/>
                    <a:lstStyle/>
                    <a:p>
                      <a:pPr algn="ctr"/>
                      <a:r>
                        <a:rPr lang="en-US"/>
                        <a:t>1%</a:t>
                      </a:r>
                    </a:p>
                  </a:txBody>
                  <a:tcPr anchor="ctr"/>
                </a:tc>
                <a:tc>
                  <a:txBody>
                    <a:bodyPr/>
                    <a:lstStyle/>
                    <a:p>
                      <a:pPr algn="ctr"/>
                      <a:r>
                        <a:rPr lang="en-US"/>
                        <a:t>1%</a:t>
                      </a:r>
                    </a:p>
                  </a:txBody>
                  <a:tcPr anchor="ctr"/>
                </a:tc>
                <a:tc>
                  <a:txBody>
                    <a:bodyPr/>
                    <a:lstStyle/>
                    <a:p>
                      <a:pPr algn="ctr"/>
                      <a:r>
                        <a:rPr lang="en-US"/>
                        <a:t>7%</a:t>
                      </a:r>
                    </a:p>
                  </a:txBody>
                  <a:tcPr anchor="ctr"/>
                </a:tc>
                <a:extLst>
                  <a:ext uri="{0D108BD9-81ED-4DB2-BD59-A6C34878D82A}">
                    <a16:rowId xmlns:a16="http://schemas.microsoft.com/office/drawing/2014/main" val="1124279407"/>
                  </a:ext>
                </a:extLst>
              </a:tr>
              <a:tr h="414124">
                <a:tc>
                  <a:txBody>
                    <a:bodyPr/>
                    <a:lstStyle/>
                    <a:p>
                      <a:r>
                        <a:rPr lang="en-US" b="1"/>
                        <a:t>M-type</a:t>
                      </a:r>
                    </a:p>
                  </a:txBody>
                  <a:tcPr anchor="ctr"/>
                </a:tc>
                <a:tc>
                  <a:txBody>
                    <a:bodyPr/>
                    <a:lstStyle/>
                    <a:p>
                      <a:pPr algn="ctr"/>
                      <a:r>
                        <a:rPr lang="en-US"/>
                        <a:t>70%</a:t>
                      </a:r>
                    </a:p>
                  </a:txBody>
                  <a:tcPr anchor="ctr"/>
                </a:tc>
                <a:tc>
                  <a:txBody>
                    <a:bodyPr/>
                    <a:lstStyle/>
                    <a:p>
                      <a:pPr algn="ctr"/>
                      <a:r>
                        <a:rPr lang="en-US"/>
                        <a:t>5%</a:t>
                      </a:r>
                    </a:p>
                  </a:txBody>
                  <a:tcPr anchor="ctr"/>
                </a:tc>
                <a:tc>
                  <a:txBody>
                    <a:bodyPr/>
                    <a:lstStyle/>
                    <a:p>
                      <a:pPr algn="ctr"/>
                      <a:r>
                        <a:rPr lang="en-US"/>
                        <a:t>-</a:t>
                      </a:r>
                    </a:p>
                  </a:txBody>
                  <a:tcPr anchor="ctr"/>
                </a:tc>
                <a:tc>
                  <a:txBody>
                    <a:bodyPr/>
                    <a:lstStyle/>
                    <a:p>
                      <a:pPr algn="ctr"/>
                      <a:r>
                        <a:rPr lang="en-US"/>
                        <a:t>3%</a:t>
                      </a:r>
                    </a:p>
                  </a:txBody>
                  <a:tcPr anchor="ctr"/>
                </a:tc>
                <a:tc>
                  <a:txBody>
                    <a:bodyPr/>
                    <a:lstStyle/>
                    <a:p>
                      <a:pPr algn="ctr"/>
                      <a:r>
                        <a:rPr lang="en-US"/>
                        <a:t>2%</a:t>
                      </a:r>
                    </a:p>
                  </a:txBody>
                  <a:tcPr anchor="ctr"/>
                </a:tc>
                <a:tc>
                  <a:txBody>
                    <a:bodyPr/>
                    <a:lstStyle/>
                    <a:p>
                      <a:pPr algn="ctr"/>
                      <a:r>
                        <a:rPr lang="en-US"/>
                        <a:t>1%</a:t>
                      </a:r>
                    </a:p>
                  </a:txBody>
                  <a:tcPr anchor="ctr"/>
                </a:tc>
                <a:extLst>
                  <a:ext uri="{0D108BD9-81ED-4DB2-BD59-A6C34878D82A}">
                    <a16:rowId xmlns:a16="http://schemas.microsoft.com/office/drawing/2014/main" val="508998370"/>
                  </a:ext>
                </a:extLst>
              </a:tr>
            </a:tbl>
          </a:graphicData>
        </a:graphic>
      </p:graphicFrame>
      <p:grpSp>
        <p:nvGrpSpPr>
          <p:cNvPr id="8" name="Group 7">
            <a:extLst>
              <a:ext uri="{FF2B5EF4-FFF2-40B4-BE49-F238E27FC236}">
                <a16:creationId xmlns:a16="http://schemas.microsoft.com/office/drawing/2014/main" id="{72D7947D-F393-E9D5-70E7-60AC27E1601D}"/>
              </a:ext>
            </a:extLst>
          </p:cNvPr>
          <p:cNvGrpSpPr/>
          <p:nvPr/>
        </p:nvGrpSpPr>
        <p:grpSpPr>
          <a:xfrm>
            <a:off x="8612772" y="578207"/>
            <a:ext cx="3443656" cy="6264022"/>
            <a:chOff x="8580575" y="964572"/>
            <a:chExt cx="3014361" cy="5544952"/>
          </a:xfrm>
        </p:grpSpPr>
        <p:grpSp>
          <p:nvGrpSpPr>
            <p:cNvPr id="11" name="Group 10">
              <a:extLst>
                <a:ext uri="{FF2B5EF4-FFF2-40B4-BE49-F238E27FC236}">
                  <a16:creationId xmlns:a16="http://schemas.microsoft.com/office/drawing/2014/main" id="{15692A86-AE76-9392-A871-A6FA16E09EB3}"/>
                </a:ext>
              </a:extLst>
            </p:cNvPr>
            <p:cNvGrpSpPr/>
            <p:nvPr/>
          </p:nvGrpSpPr>
          <p:grpSpPr>
            <a:xfrm>
              <a:off x="8580575" y="964572"/>
              <a:ext cx="3014361" cy="2629759"/>
              <a:chOff x="8570806" y="1199034"/>
              <a:chExt cx="3014361" cy="2629759"/>
            </a:xfrm>
          </p:grpSpPr>
          <p:pic>
            <p:nvPicPr>
              <p:cNvPr id="6" name="Picture 5" descr="NASA: Asteroid Bennu Has Slightly Higher Chance of Impacting Earth |  Extremetech">
                <a:extLst>
                  <a:ext uri="{FF2B5EF4-FFF2-40B4-BE49-F238E27FC236}">
                    <a16:creationId xmlns:a16="http://schemas.microsoft.com/office/drawing/2014/main" id="{49307261-27EB-98B3-4AC7-D4FDCF3053A5}"/>
                  </a:ext>
                </a:extLst>
              </p:cNvPr>
              <p:cNvPicPr>
                <a:picLocks noChangeAspect="1"/>
              </p:cNvPicPr>
              <p:nvPr/>
            </p:nvPicPr>
            <p:blipFill>
              <a:blip r:embed="rId3"/>
              <a:srcRect l="14047" r="11706" b="-610"/>
              <a:stretch/>
            </p:blipFill>
            <p:spPr>
              <a:xfrm>
                <a:off x="8589484" y="1205304"/>
                <a:ext cx="2890567" cy="2157179"/>
              </a:xfrm>
              <a:prstGeom prst="rect">
                <a:avLst/>
              </a:prstGeom>
            </p:spPr>
          </p:pic>
          <p:sp>
            <p:nvSpPr>
              <p:cNvPr id="7" name="TextBox 6">
                <a:extLst>
                  <a:ext uri="{FF2B5EF4-FFF2-40B4-BE49-F238E27FC236}">
                    <a16:creationId xmlns:a16="http://schemas.microsoft.com/office/drawing/2014/main" id="{10BA7807-5D4B-6C4C-2444-A17C72C9FC5D}"/>
                  </a:ext>
                </a:extLst>
              </p:cNvPr>
              <p:cNvSpPr txBox="1"/>
              <p:nvPr/>
            </p:nvSpPr>
            <p:spPr>
              <a:xfrm>
                <a:off x="8570806" y="1199034"/>
                <a:ext cx="2743199"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GB" sz="1200">
                    <a:solidFill>
                      <a:schemeClr val="bg1"/>
                    </a:solidFill>
                    <a:cs typeface="Arial"/>
                  </a:rPr>
                  <a:t>C-type</a:t>
                </a:r>
              </a:p>
            </p:txBody>
          </p:sp>
          <p:sp>
            <p:nvSpPr>
              <p:cNvPr id="10" name="TextBox 9">
                <a:extLst>
                  <a:ext uri="{FF2B5EF4-FFF2-40B4-BE49-F238E27FC236}">
                    <a16:creationId xmlns:a16="http://schemas.microsoft.com/office/drawing/2014/main" id="{A7D10882-B8FA-C971-386D-0B7657828766}"/>
                  </a:ext>
                </a:extLst>
              </p:cNvPr>
              <p:cNvSpPr txBox="1"/>
              <p:nvPr/>
            </p:nvSpPr>
            <p:spPr>
              <a:xfrm>
                <a:off x="8607507" y="3367128"/>
                <a:ext cx="297766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a:cs typeface="Arial"/>
                  </a:rPr>
                  <a:t>Asteroid Bennu. Image: NASA/Goddard/ University of Arizona</a:t>
                </a:r>
              </a:p>
            </p:txBody>
          </p:sp>
        </p:grpSp>
        <p:grpSp>
          <p:nvGrpSpPr>
            <p:cNvPr id="15" name="Group 14">
              <a:extLst>
                <a:ext uri="{FF2B5EF4-FFF2-40B4-BE49-F238E27FC236}">
                  <a16:creationId xmlns:a16="http://schemas.microsoft.com/office/drawing/2014/main" id="{56D51D3A-2F95-B08C-AD0C-5FC02B8F7321}"/>
                </a:ext>
              </a:extLst>
            </p:cNvPr>
            <p:cNvGrpSpPr/>
            <p:nvPr/>
          </p:nvGrpSpPr>
          <p:grpSpPr>
            <a:xfrm>
              <a:off x="8590343" y="3597932"/>
              <a:ext cx="3000685" cy="2911592"/>
              <a:chOff x="8590343" y="3754240"/>
              <a:chExt cx="3000685" cy="2911592"/>
            </a:xfrm>
          </p:grpSpPr>
          <p:pic>
            <p:nvPicPr>
              <p:cNvPr id="5" name="Picture 4" descr="M-type asteroid Archives - Universe Today">
                <a:extLst>
                  <a:ext uri="{FF2B5EF4-FFF2-40B4-BE49-F238E27FC236}">
                    <a16:creationId xmlns:a16="http://schemas.microsoft.com/office/drawing/2014/main" id="{DE3BAFA7-5F2B-9B17-F8D1-83CABE0426FD}"/>
                  </a:ext>
                </a:extLst>
              </p:cNvPr>
              <p:cNvPicPr>
                <a:picLocks noChangeAspect="1"/>
              </p:cNvPicPr>
              <p:nvPr/>
            </p:nvPicPr>
            <p:blipFill>
              <a:blip r:embed="rId4"/>
              <a:stretch>
                <a:fillRect/>
              </a:stretch>
            </p:blipFill>
            <p:spPr>
              <a:xfrm>
                <a:off x="8609022" y="3754240"/>
                <a:ext cx="2890092" cy="2075790"/>
              </a:xfrm>
              <a:prstGeom prst="rect">
                <a:avLst/>
              </a:prstGeom>
            </p:spPr>
          </p:pic>
          <p:sp>
            <p:nvSpPr>
              <p:cNvPr id="9" name="TextBox 8">
                <a:extLst>
                  <a:ext uri="{FF2B5EF4-FFF2-40B4-BE49-F238E27FC236}">
                    <a16:creationId xmlns:a16="http://schemas.microsoft.com/office/drawing/2014/main" id="{FC289ADB-CCF7-2810-C1A5-AA21D42E55E4}"/>
                  </a:ext>
                </a:extLst>
              </p:cNvPr>
              <p:cNvSpPr txBox="1"/>
              <p:nvPr/>
            </p:nvSpPr>
            <p:spPr>
              <a:xfrm>
                <a:off x="8590343" y="3771827"/>
                <a:ext cx="2743199"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GB" sz="1200">
                    <a:solidFill>
                      <a:schemeClr val="bg1"/>
                    </a:solidFill>
                    <a:cs typeface="Arial"/>
                  </a:rPr>
                  <a:t>M-type</a:t>
                </a:r>
              </a:p>
            </p:txBody>
          </p:sp>
          <p:sp>
            <p:nvSpPr>
              <p:cNvPr id="14" name="TextBox 13">
                <a:extLst>
                  <a:ext uri="{FF2B5EF4-FFF2-40B4-BE49-F238E27FC236}">
                    <a16:creationId xmlns:a16="http://schemas.microsoft.com/office/drawing/2014/main" id="{4FC1FB89-20B9-4C4C-7DA0-70D6CE4EF5DD}"/>
                  </a:ext>
                </a:extLst>
              </p:cNvPr>
              <p:cNvSpPr txBox="1"/>
              <p:nvPr/>
            </p:nvSpPr>
            <p:spPr>
              <a:xfrm>
                <a:off x="8613368" y="5834835"/>
                <a:ext cx="2977660"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a:cs typeface="Arial"/>
                  </a:rPr>
                  <a:t>Artist impression of asteroid Psyche. Image: </a:t>
                </a:r>
                <a:r>
                  <a:rPr lang="en-US" sz="1200">
                    <a:latin typeface="Arial"/>
                    <a:cs typeface="Arial"/>
                  </a:rPr>
                  <a:t>Maxar/ASU/P. Rubin/NASA/JPL-Caltech</a:t>
                </a:r>
                <a:endParaRPr lang="en-GB" sz="1200">
                  <a:latin typeface="Arial"/>
                  <a:cs typeface="Arial"/>
                </a:endParaRPr>
              </a:p>
              <a:p>
                <a:endParaRPr lang="en-GB" sz="1200">
                  <a:cs typeface="Arial"/>
                </a:endParaRPr>
              </a:p>
            </p:txBody>
          </p:sp>
        </p:grpSp>
      </p:grpSp>
    </p:spTree>
    <p:extLst>
      <p:ext uri="{BB962C8B-B14F-4D97-AF65-F5344CB8AC3E}">
        <p14:creationId xmlns:p14="http://schemas.microsoft.com/office/powerpoint/2010/main" val="38036986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CFC1B7-C000-1AD4-6E03-7B78FD6CB954}"/>
              </a:ext>
            </a:extLst>
          </p:cNvPr>
          <p:cNvSpPr>
            <a:spLocks noGrp="1"/>
          </p:cNvSpPr>
          <p:nvPr>
            <p:ph type="title"/>
          </p:nvPr>
        </p:nvSpPr>
        <p:spPr/>
        <p:txBody>
          <a:bodyPr>
            <a:normAutofit fontScale="90000"/>
          </a:bodyPr>
          <a:lstStyle/>
          <a:p>
            <a:r>
              <a:rPr lang="en-GB">
                <a:cs typeface="Arial"/>
              </a:rPr>
              <a:t>Resources to access on asteroids</a:t>
            </a:r>
            <a:endParaRPr lang="en-GB"/>
          </a:p>
        </p:txBody>
      </p:sp>
      <p:pic>
        <p:nvPicPr>
          <p:cNvPr id="4" name="Content Placeholder 3" descr="Periodic table - Wikipedia">
            <a:extLst>
              <a:ext uri="{FF2B5EF4-FFF2-40B4-BE49-F238E27FC236}">
                <a16:creationId xmlns:a16="http://schemas.microsoft.com/office/drawing/2014/main" id="{F50D779A-E97D-872B-F109-B948328F230C}"/>
              </a:ext>
            </a:extLst>
          </p:cNvPr>
          <p:cNvPicPr>
            <a:picLocks noGrp="1" noChangeAspect="1"/>
          </p:cNvPicPr>
          <p:nvPr>
            <p:ph idx="1"/>
          </p:nvPr>
        </p:nvPicPr>
        <p:blipFill>
          <a:blip r:embed="rId2"/>
          <a:stretch>
            <a:fillRect/>
          </a:stretch>
        </p:blipFill>
        <p:spPr>
          <a:xfrm>
            <a:off x="5538903" y="1962613"/>
            <a:ext cx="6193165" cy="3565191"/>
          </a:xfrm>
          <a:ln>
            <a:noFill/>
          </a:ln>
        </p:spPr>
      </p:pic>
      <p:sp>
        <p:nvSpPr>
          <p:cNvPr id="5" name="TextBox 4">
            <a:extLst>
              <a:ext uri="{FF2B5EF4-FFF2-40B4-BE49-F238E27FC236}">
                <a16:creationId xmlns:a16="http://schemas.microsoft.com/office/drawing/2014/main" id="{78557710-4A12-0954-9AF1-A5ACED7FE2CB}"/>
              </a:ext>
            </a:extLst>
          </p:cNvPr>
          <p:cNvSpPr txBox="1"/>
          <p:nvPr/>
        </p:nvSpPr>
        <p:spPr>
          <a:xfrm>
            <a:off x="620284" y="1746207"/>
            <a:ext cx="5138128" cy="48320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AutoNum type="arabicPeriod"/>
            </a:pPr>
            <a:r>
              <a:rPr lang="en-GB" b="1">
                <a:cs typeface="Arial"/>
              </a:rPr>
              <a:t>Iron (Fe)</a:t>
            </a:r>
            <a:endParaRPr lang="en-US">
              <a:cs typeface="Arial"/>
            </a:endParaRPr>
          </a:p>
          <a:p>
            <a:pPr lvl="1"/>
            <a:r>
              <a:rPr lang="en-GB">
                <a:cs typeface="Arial"/>
              </a:rPr>
              <a:t>Uses: construction, transportation, manufacturing</a:t>
            </a:r>
          </a:p>
          <a:p>
            <a:pPr marL="342900" indent="-342900">
              <a:buAutoNum type="arabicPeriod"/>
            </a:pPr>
            <a:r>
              <a:rPr lang="en-GB" b="1">
                <a:cs typeface="Arial"/>
              </a:rPr>
              <a:t>Copper (Cu)</a:t>
            </a:r>
            <a:endParaRPr lang="en-US">
              <a:cs typeface="Arial"/>
            </a:endParaRPr>
          </a:p>
          <a:p>
            <a:pPr lvl="1"/>
            <a:r>
              <a:rPr lang="en-GB">
                <a:cs typeface="Arial"/>
              </a:rPr>
              <a:t>Uses: construction, electronics, batteries</a:t>
            </a:r>
          </a:p>
          <a:p>
            <a:pPr marL="342900" indent="-342900">
              <a:buFontTx/>
              <a:buAutoNum type="arabicPeriod"/>
            </a:pPr>
            <a:r>
              <a:rPr lang="en-GB" b="1">
                <a:cs typeface="Arial"/>
              </a:rPr>
              <a:t>Lithium (Li)</a:t>
            </a:r>
          </a:p>
          <a:p>
            <a:pPr lvl="1"/>
            <a:r>
              <a:rPr lang="en-GB">
                <a:cs typeface="Arial"/>
              </a:rPr>
              <a:t>Uses: batteries</a:t>
            </a:r>
          </a:p>
          <a:p>
            <a:pPr marL="342900" indent="-342900">
              <a:buFontTx/>
              <a:buAutoNum type="arabicPeriod"/>
            </a:pPr>
            <a:r>
              <a:rPr lang="en-GB" b="1">
                <a:cs typeface="Arial"/>
              </a:rPr>
              <a:t>Gallium (Ga)</a:t>
            </a:r>
          </a:p>
          <a:p>
            <a:pPr lvl="1"/>
            <a:r>
              <a:rPr lang="en-GB">
                <a:cs typeface="Arial"/>
              </a:rPr>
              <a:t>Uses: electronics, green technology (solar panels)</a:t>
            </a:r>
            <a:endParaRPr lang="en-US">
              <a:cs typeface="Arial"/>
            </a:endParaRPr>
          </a:p>
          <a:p>
            <a:pPr marL="342900" indent="-342900">
              <a:buFontTx/>
              <a:buAutoNum type="arabicPeriod"/>
            </a:pPr>
            <a:r>
              <a:rPr lang="en-GB" b="1">
                <a:cs typeface="Arial"/>
              </a:rPr>
              <a:t>Gold (Au)</a:t>
            </a:r>
          </a:p>
          <a:p>
            <a:pPr lvl="1"/>
            <a:r>
              <a:rPr lang="en-GB">
                <a:cs typeface="Arial"/>
              </a:rPr>
              <a:t>Uses: jewellery, electronics</a:t>
            </a:r>
          </a:p>
          <a:p>
            <a:pPr marL="342900" indent="-342900">
              <a:buFontTx/>
              <a:buAutoNum type="arabicPeriod"/>
            </a:pPr>
            <a:r>
              <a:rPr lang="en-GB" b="1" err="1">
                <a:cs typeface="Arial"/>
              </a:rPr>
              <a:t>Burlingtonium</a:t>
            </a:r>
            <a:r>
              <a:rPr lang="en-GB" b="1">
                <a:cs typeface="Arial"/>
              </a:rPr>
              <a:t> (</a:t>
            </a:r>
            <a:r>
              <a:rPr lang="en-GB" b="1" err="1">
                <a:cs typeface="Arial"/>
              </a:rPr>
              <a:t>Bh</a:t>
            </a:r>
            <a:r>
              <a:rPr lang="en-GB" b="1">
                <a:cs typeface="Arial"/>
              </a:rPr>
              <a:t>)</a:t>
            </a:r>
            <a:endParaRPr lang="en-GB">
              <a:cs typeface="Arial"/>
            </a:endParaRPr>
          </a:p>
          <a:p>
            <a:pPr lvl="1"/>
            <a:r>
              <a:rPr lang="en-GB">
                <a:cs typeface="Arial"/>
              </a:rPr>
              <a:t>Possible uses: sustainable airplane &amp; rocket fuel, low-waste nuclear fuel, OR data storage technology – </a:t>
            </a:r>
            <a:r>
              <a:rPr lang="en-GB" b="1">
                <a:cs typeface="Arial"/>
              </a:rPr>
              <a:t>more data needed</a:t>
            </a:r>
          </a:p>
          <a:p>
            <a:endParaRPr lang="en-GB" sz="2000">
              <a:cs typeface="Arial"/>
            </a:endParaRPr>
          </a:p>
        </p:txBody>
      </p:sp>
      <p:sp>
        <p:nvSpPr>
          <p:cNvPr id="7" name="Rectangle 6">
            <a:extLst>
              <a:ext uri="{FF2B5EF4-FFF2-40B4-BE49-F238E27FC236}">
                <a16:creationId xmlns:a16="http://schemas.microsoft.com/office/drawing/2014/main" id="{99652207-7C0D-E048-E303-00B917F8503D}"/>
              </a:ext>
            </a:extLst>
          </p:cNvPr>
          <p:cNvSpPr/>
          <p:nvPr/>
        </p:nvSpPr>
        <p:spPr>
          <a:xfrm>
            <a:off x="8651219" y="3398633"/>
            <a:ext cx="222585" cy="282743"/>
          </a:xfrm>
          <a:prstGeom prst="rect">
            <a:avLst/>
          </a:prstGeom>
          <a:noFill/>
          <a:ln w="28575">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79F68480-BA1E-B563-628F-CA83014EACE8}"/>
              </a:ext>
            </a:extLst>
          </p:cNvPr>
          <p:cNvSpPr/>
          <p:nvPr/>
        </p:nvSpPr>
        <p:spPr>
          <a:xfrm>
            <a:off x="9478536" y="3398633"/>
            <a:ext cx="222585" cy="282743"/>
          </a:xfrm>
          <a:prstGeom prst="rect">
            <a:avLst/>
          </a:prstGeom>
          <a:noFill/>
          <a:ln w="28575">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7865EAB6-2AAE-FD60-E364-384F509FB925}"/>
              </a:ext>
            </a:extLst>
          </p:cNvPr>
          <p:cNvSpPr txBox="1"/>
          <p:nvPr/>
        </p:nvSpPr>
        <p:spPr>
          <a:xfrm>
            <a:off x="624281" y="970850"/>
            <a:ext cx="10525511"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400">
                <a:cs typeface="Arial"/>
              </a:rPr>
              <a:t>GSLSA has compiled a list of 6 elements of interest to mine from asteroids.</a:t>
            </a:r>
            <a:endParaRPr lang="en-GB" sz="2400"/>
          </a:p>
        </p:txBody>
      </p:sp>
      <p:sp>
        <p:nvSpPr>
          <p:cNvPr id="9" name="Rectangle 8">
            <a:extLst>
              <a:ext uri="{FF2B5EF4-FFF2-40B4-BE49-F238E27FC236}">
                <a16:creationId xmlns:a16="http://schemas.microsoft.com/office/drawing/2014/main" id="{883E77A5-9869-E418-3DD9-109C6BA81F64}"/>
              </a:ext>
            </a:extLst>
          </p:cNvPr>
          <p:cNvSpPr/>
          <p:nvPr/>
        </p:nvSpPr>
        <p:spPr>
          <a:xfrm>
            <a:off x="9478536" y="3965248"/>
            <a:ext cx="222585" cy="282743"/>
          </a:xfrm>
          <a:prstGeom prst="rect">
            <a:avLst/>
          </a:prstGeom>
          <a:noFill/>
          <a:ln w="28575">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D91C2F84-7186-970D-A4BF-1EE89953A995}"/>
              </a:ext>
            </a:extLst>
          </p:cNvPr>
          <p:cNvSpPr/>
          <p:nvPr/>
        </p:nvSpPr>
        <p:spPr>
          <a:xfrm>
            <a:off x="10035382" y="3398633"/>
            <a:ext cx="222585" cy="282743"/>
          </a:xfrm>
          <a:prstGeom prst="rect">
            <a:avLst/>
          </a:prstGeom>
          <a:noFill/>
          <a:ln w="28575">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11" name="Rectangle 10">
            <a:extLst>
              <a:ext uri="{FF2B5EF4-FFF2-40B4-BE49-F238E27FC236}">
                <a16:creationId xmlns:a16="http://schemas.microsoft.com/office/drawing/2014/main" id="{0FC4115D-93DD-123F-6EC6-97261C0927BD}"/>
              </a:ext>
            </a:extLst>
          </p:cNvPr>
          <p:cNvSpPr/>
          <p:nvPr/>
        </p:nvSpPr>
        <p:spPr>
          <a:xfrm>
            <a:off x="6166766" y="2832018"/>
            <a:ext cx="222585" cy="282743"/>
          </a:xfrm>
          <a:prstGeom prst="rect">
            <a:avLst/>
          </a:prstGeom>
          <a:noFill/>
          <a:ln w="28575">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15" name="Rectangle 14">
            <a:extLst>
              <a:ext uri="{FF2B5EF4-FFF2-40B4-BE49-F238E27FC236}">
                <a16:creationId xmlns:a16="http://schemas.microsoft.com/office/drawing/2014/main" id="{A8F25C60-DCAF-98E8-26D5-8700154C6826}"/>
              </a:ext>
            </a:extLst>
          </p:cNvPr>
          <p:cNvSpPr/>
          <p:nvPr/>
        </p:nvSpPr>
        <p:spPr>
          <a:xfrm>
            <a:off x="11444660" y="4555403"/>
            <a:ext cx="265716" cy="268366"/>
          </a:xfrm>
          <a:prstGeom prst="rect">
            <a:avLst/>
          </a:prstGeom>
          <a:solidFill>
            <a:srgbClr val="FF00CC"/>
          </a:solidFill>
          <a:ln w="28575">
            <a:solidFill>
              <a:srgbClr val="FF00C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7" name="TextBox 16">
            <a:extLst>
              <a:ext uri="{FF2B5EF4-FFF2-40B4-BE49-F238E27FC236}">
                <a16:creationId xmlns:a16="http://schemas.microsoft.com/office/drawing/2014/main" id="{7EACC151-3028-8A07-7425-272078DDD48C}"/>
              </a:ext>
            </a:extLst>
          </p:cNvPr>
          <p:cNvSpPr txBox="1"/>
          <p:nvPr/>
        </p:nvSpPr>
        <p:spPr>
          <a:xfrm>
            <a:off x="11324229" y="4527384"/>
            <a:ext cx="517395"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800">
                <a:cs typeface="Arial"/>
              </a:rPr>
              <a:t>119</a:t>
            </a:r>
            <a:endParaRPr lang="en-US" sz="800">
              <a:cs typeface="Arial"/>
            </a:endParaRPr>
          </a:p>
          <a:p>
            <a:pPr algn="ctr"/>
            <a:r>
              <a:rPr lang="en-GB" sz="800" err="1">
                <a:cs typeface="Arial"/>
              </a:rPr>
              <a:t>Bh</a:t>
            </a:r>
            <a:endParaRPr lang="en-GB" sz="800">
              <a:cs typeface="Arial"/>
            </a:endParaRPr>
          </a:p>
        </p:txBody>
      </p:sp>
      <p:sp>
        <p:nvSpPr>
          <p:cNvPr id="18" name="TextBox 17">
            <a:extLst>
              <a:ext uri="{FF2B5EF4-FFF2-40B4-BE49-F238E27FC236}">
                <a16:creationId xmlns:a16="http://schemas.microsoft.com/office/drawing/2014/main" id="{BD9B2602-1FB4-22B3-2FEB-4FE394AB2798}"/>
              </a:ext>
            </a:extLst>
          </p:cNvPr>
          <p:cNvSpPr txBox="1"/>
          <p:nvPr/>
        </p:nvSpPr>
        <p:spPr>
          <a:xfrm>
            <a:off x="9946815" y="5620246"/>
            <a:ext cx="2743199"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a:cs typeface="Arial"/>
              </a:rPr>
              <a:t>Credit: </a:t>
            </a:r>
            <a:r>
              <a:rPr lang="en-GB" sz="1200" err="1">
                <a:cs typeface="Arial"/>
              </a:rPr>
              <a:t>sandbh</a:t>
            </a:r>
            <a:r>
              <a:rPr lang="en-GB" sz="1200">
                <a:cs typeface="Arial"/>
              </a:rPr>
              <a:t>/Wikipedia</a:t>
            </a:r>
          </a:p>
        </p:txBody>
      </p:sp>
    </p:spTree>
    <p:extLst>
      <p:ext uri="{BB962C8B-B14F-4D97-AF65-F5344CB8AC3E}">
        <p14:creationId xmlns:p14="http://schemas.microsoft.com/office/powerpoint/2010/main" val="2410229910"/>
      </p:ext>
    </p:extLst>
  </p:cSld>
  <p:clrMapOvr>
    <a:masterClrMapping/>
  </p:clrMapOvr>
</p:sld>
</file>

<file path=ppt/theme/theme1.xml><?xml version="1.0" encoding="utf-8"?>
<a:theme xmlns:a="http://schemas.openxmlformats.org/drawingml/2006/main" name="1_Office Theme">
  <a:themeElements>
    <a:clrScheme name="TheGeologicalSociety 1">
      <a:dk1>
        <a:sysClr val="windowText" lastClr="000000"/>
      </a:dk1>
      <a:lt1>
        <a:sysClr val="window" lastClr="FFFFFF"/>
      </a:lt1>
      <a:dk2>
        <a:srgbClr val="002277"/>
      </a:dk2>
      <a:lt2>
        <a:srgbClr val="EEECE1"/>
      </a:lt2>
      <a:accent1>
        <a:srgbClr val="5EAE8F"/>
      </a:accent1>
      <a:accent2>
        <a:srgbClr val="A0CBC9"/>
      </a:accent2>
      <a:accent3>
        <a:srgbClr val="2F6782"/>
      </a:accent3>
      <a:accent4>
        <a:srgbClr val="232D3A"/>
      </a:accent4>
      <a:accent5>
        <a:srgbClr val="F2EAD1"/>
      </a:accent5>
      <a:accent6>
        <a:srgbClr val="FCB913"/>
      </a:accent6>
      <a:hlink>
        <a:srgbClr val="7ACCC8"/>
      </a:hlink>
      <a:folHlink>
        <a:srgbClr val="F2EAD1"/>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f0cced3b-310d-45b8-97bf-d36cbbb5d34b">
      <Terms xmlns="http://schemas.microsoft.com/office/infopath/2007/PartnerControls"/>
    </lcf76f155ced4ddcb4097134ff3c332f>
    <TaxCatchAll xmlns="991330b7-a67c-4846-8b6a-4c888ec2572d"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AAB4D28DC30974F8DF13AF3195573DD" ma:contentTypeVersion="18" ma:contentTypeDescription="Create a new document." ma:contentTypeScope="" ma:versionID="d888e41d3f55a909ebdfc3b00035feb4">
  <xsd:schema xmlns:xsd="http://www.w3.org/2001/XMLSchema" xmlns:xs="http://www.w3.org/2001/XMLSchema" xmlns:p="http://schemas.microsoft.com/office/2006/metadata/properties" xmlns:ns2="f0cced3b-310d-45b8-97bf-d36cbbb5d34b" xmlns:ns3="991330b7-a67c-4846-8b6a-4c888ec2572d" targetNamespace="http://schemas.microsoft.com/office/2006/metadata/properties" ma:root="true" ma:fieldsID="e9229051f1779e83804e81888c05a1b1" ns2:_="" ns3:_="">
    <xsd:import namespace="f0cced3b-310d-45b8-97bf-d36cbbb5d34b"/>
    <xsd:import namespace="991330b7-a67c-4846-8b6a-4c888ec2572d"/>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2:MediaServiceLocation" minOccurs="0"/>
                <xsd:element ref="ns2:MediaServiceAutoKeyPoints" minOccurs="0"/>
                <xsd:element ref="ns2:MediaServiceKeyPoints" minOccurs="0"/>
                <xsd:element ref="ns3:SharedWithUsers" minOccurs="0"/>
                <xsd:element ref="ns3:SharedWithDetail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0cced3b-310d-45b8-97bf-d36cbbb5d34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Length (seconds)" ma:internalName="MediaLengthInSeconds" ma:readOnly="true">
      <xsd:simpleType>
        <xsd:restriction base="dms:Unknow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Location" ma:index="16" nillable="true" ma:displayName="Location" ma:internalName="MediaServiceLocation"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ef8c4553-6a3d-466f-a6fa-79c540e77757"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91330b7-a67c-4846-8b6a-4c888ec2572d"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090dfe62-da6c-4de2-96a7-2420381ab32d}" ma:internalName="TaxCatchAll" ma:showField="CatchAllData" ma:web="991330b7-a67c-4846-8b6a-4c888ec2572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C1361A6-FBB6-4D7D-B665-24F1F5F97FBD}">
  <ds:schemaRefs>
    <ds:schemaRef ds:uri="991330b7-a67c-4846-8b6a-4c888ec2572d"/>
    <ds:schemaRef ds:uri="f0cced3b-310d-45b8-97bf-d36cbbb5d34b"/>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F88D6374-7CF5-4896-A052-BF1CC8A91A94}">
  <ds:schemaRefs>
    <ds:schemaRef ds:uri="991330b7-a67c-4846-8b6a-4c888ec2572d"/>
    <ds:schemaRef ds:uri="f0cced3b-310d-45b8-97bf-d36cbbb5d34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7F7478A9-A555-4F41-B0CE-B9D6B4351C6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43</TotalTime>
  <Words>1786</Words>
  <Application>Microsoft Office PowerPoint</Application>
  <PresentationFormat>Widescreen</PresentationFormat>
  <Paragraphs>269</Paragraphs>
  <Slides>33</Slides>
  <Notes>4</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33</vt:i4>
      </vt:variant>
    </vt:vector>
  </HeadingPairs>
  <TitlesOfParts>
    <vt:vector size="43" baseType="lpstr">
      <vt:lpstr>Aptos</vt:lpstr>
      <vt:lpstr>Arial</vt:lpstr>
      <vt:lpstr>Arial,Sans-Serif</vt:lpstr>
      <vt:lpstr>Calibri</vt:lpstr>
      <vt:lpstr>Calibri Light</vt:lpstr>
      <vt:lpstr>Courier New</vt:lpstr>
      <vt:lpstr>PT Sans Narrow</vt:lpstr>
      <vt:lpstr>Segoe UI</vt:lpstr>
      <vt:lpstr>1_Office Theme</vt:lpstr>
      <vt:lpstr>Office Theme</vt:lpstr>
      <vt:lpstr>PowerPoint Presentation</vt:lpstr>
      <vt:lpstr>Background</vt:lpstr>
      <vt:lpstr>GEOLSOC Space Agency</vt:lpstr>
      <vt:lpstr>Background</vt:lpstr>
      <vt:lpstr>BACKGROUND: ASTEROIDS</vt:lpstr>
      <vt:lpstr>Asteroid Background</vt:lpstr>
      <vt:lpstr>BACKGROUND: SPACE RESOURCES</vt:lpstr>
      <vt:lpstr>Asteroid Types and Compositions</vt:lpstr>
      <vt:lpstr>Resources to access on asteroids</vt:lpstr>
      <vt:lpstr>Element fact sheets</vt:lpstr>
      <vt:lpstr>PowerPoint Presentation</vt:lpstr>
      <vt:lpstr>PowerPoint Presentation</vt:lpstr>
      <vt:lpstr>PLANNING YOUR MISSION</vt:lpstr>
      <vt:lpstr>PowerPoint Presentation</vt:lpstr>
      <vt:lpstr>Mission Budget</vt:lpstr>
      <vt:lpstr>Planning Your Mission</vt:lpstr>
      <vt:lpstr>ASTEROID MINING METHODS</vt:lpstr>
      <vt:lpstr>Asteroid Mining Methods</vt:lpstr>
      <vt:lpstr>Asteroid Mining Method 1: Scoop</vt:lpstr>
      <vt:lpstr>Asteroid Mining Method 2: Drill</vt:lpstr>
      <vt:lpstr>Asteroid Mining Method 3: Harvester</vt:lpstr>
      <vt:lpstr>Asteroid Mining Method 4: Near-Earth Harvester</vt:lpstr>
      <vt:lpstr>INSTRUMENTATION UPGRADES </vt:lpstr>
      <vt:lpstr>Instrument Option 1: Spectrometer</vt:lpstr>
      <vt:lpstr>Instrument Option 2: Magnetometer</vt:lpstr>
      <vt:lpstr>Instrument Option 3: Gravitometer</vt:lpstr>
      <vt:lpstr>Laboratory study option: Research Burlingtonium</vt:lpstr>
      <vt:lpstr>Logistics AND ASSESSMENT</vt:lpstr>
      <vt:lpstr>Asteroid Information</vt:lpstr>
      <vt:lpstr>Budget Sheet</vt:lpstr>
      <vt:lpstr>PowerPoint Presentation</vt:lpstr>
      <vt:lpstr>How will this be judged?</vt:lpstr>
      <vt:lpstr>Finally, some tips!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Sarah Quinn</dc:creator>
  <cp:lastModifiedBy>Sarah Quinn</cp:lastModifiedBy>
  <cp:revision>36</cp:revision>
  <dcterms:created xsi:type="dcterms:W3CDTF">2024-12-12T14:09:19Z</dcterms:created>
  <dcterms:modified xsi:type="dcterms:W3CDTF">2025-05-14T15:03:09Z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0x0101002AAB4D28DC30974F8DF13AF3195573DD</vt:lpwstr>
  </property>
  <property fmtid="{D5CDD505-2E9C-101B-9397-08002B2CF9AE}" pid="3" name="MediaServiceImageTags">
    <vt:lpwstr/>
  </property>
</Properties>
</file>